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2213B"/>
              </a:solidFill>
              <a:effectLst/>
            </c:spPr>
          </c:dPt>
          <c:dPt>
            <c:idx val="1"/>
            <c:bubble3D val="0"/>
            <c:spPr>
              <a:solidFill>
                <a:srgbClr val="2C4356"/>
              </a:solidFill>
              <a:effectLst/>
            </c:spPr>
          </c:dPt>
          <c:dPt>
            <c:idx val="2"/>
            <c:bubble3D val="0"/>
            <c:spPr>
              <a:solidFill>
                <a:srgbClr val="4B5F6E"/>
              </a:solidFill>
              <a:effectLst/>
            </c:spPr>
          </c:dPt>
          <c:dPt>
            <c:idx val="3"/>
            <c:bubble3D val="0"/>
            <c:spPr>
              <a:solidFill>
                <a:srgbClr val="C9D2D5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Labor — 25-Person Team</c:v>
                </c:pt>
                <c:pt idx="1">
                  <c:v>Tooling, Fixtures &amp; FAI Testing</c:v>
                </c:pt>
                <c:pt idx="2">
                  <c:v>Materials &amp; Travel</c:v>
                </c:pt>
                <c:pt idx="3">
                  <c:v>PM Reserve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4344</c:v>
                </c:pt>
                <c:pt idx="1">
                  <c:v>265</c:v>
                </c:pt>
                <c:pt idx="2">
                  <c:v>375</c:v>
                </c:pt>
                <c:pt idx="3">
                  <c:v>216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5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91295" y="-2011680"/>
            <a:ext cx="5029200" cy="5029200"/>
          </a:xfrm>
          <a:prstGeom prst="ellipse">
            <a:avLst/>
          </a:prstGeom>
          <a:solidFill>
            <a:srgbClr val="4B5F6E">
              <a:alpha val="4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43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A9C0C9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PROGRAM KICKOFF · PHASE 1, DAY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600200"/>
            <a:ext cx="9875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CWP-700 Composite Wing</a:t>
            </a:r>
            <a:endParaRPr lang="en-US" sz="3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Panel Production Program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731520" y="33832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D2D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Eighteen months. Twenty-five people across two phases. One First Article Meridian will actually accept.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5806440"/>
            <a:ext cx="10728655" cy="10973"/>
          </a:xfrm>
          <a:prstGeom prst="rect">
            <a:avLst/>
          </a:prstGeom>
          <a:solidFill>
            <a:srgbClr val="334455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59436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May 15, 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62636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D2D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 Date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297680" y="59436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297680" y="62636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D2D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Manager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863840" y="59436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25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863840" y="62636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D2D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Team Members (Both Phases)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WORKING TOGETHER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We'll Stay in Sync</a:t>
            </a:r>
            <a:endParaRPr lang="en-US" sz="27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11094415" cy="2377440"/>
        </p:xfrm>
        <a:graphic>
          <a:graphicData uri="http://schemas.openxmlformats.org/drawingml/2006/table">
            <a:tbl>
              <a:tblPr/>
              <a:tblGrid>
                <a:gridCol w="2377440"/>
                <a:gridCol w="3200400"/>
                <a:gridCol w="4690872"/>
              </a:tblGrid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Cadence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Forum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Purpose</a:t>
                      </a:r>
                      <a:endParaRPr lang="en-US" sz="110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13B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Weekly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Program Status Review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Schedule, budget, RAIDD review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Bi-weekly (weekly Phase 2)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Quality Review Board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Open MRB cases, FAI status, supplier quality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Monthly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Joint Program Review with Meridian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Delivery performance, open issues, schedule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Once, end of Phase 1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FAI Gate Review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B2130"/>
                          </a:solidFill>
                          <a:latin typeface="IBM Plex Sans" pitchFamily="34" charset="0"/>
                          <a:ea typeface="IBM Plex Sans" pitchFamily="34" charset="-122"/>
                          <a:cs typeface="IBM Plex Sans" pitchFamily="34" charset="-120"/>
                        </a:rPr>
                        <a:t>Formal go/no-go for Phase 2 production release</a:t>
                      </a:r>
                      <a:endParaRPr lang="en-US" sz="1050" dirty="0">
                        <a:latin typeface="IBM Plex Sans" charset="0"/>
                        <a:ea typeface="IBM Plex Sans" charset="0"/>
                        <a:cs typeface="IBM Plex San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3E6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2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48640" y="4206240"/>
            <a:ext cx="9601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governance model and decision rights: Program Governance Model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EYES OPEN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Risks We're Watching From Day One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11094415" cy="777240"/>
          </a:xfrm>
          <a:prstGeom prst="roundRect">
            <a:avLst>
              <a:gd name="adj" fmla="val 7059"/>
            </a:avLst>
          </a:prstGeom>
          <a:solidFill>
            <a:srgbClr val="FBF1DE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78308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830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1600200"/>
            <a:ext cx="1018001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Single-source composite material lead time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48640" y="2560320"/>
            <a:ext cx="11094415" cy="777240"/>
          </a:xfrm>
          <a:prstGeom prst="roundRect">
            <a:avLst>
              <a:gd name="adj" fmla="val 7059"/>
            </a:avLst>
          </a:prstGeom>
          <a:solidFill>
            <a:srgbClr val="FBF1DE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74320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7432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80160" y="2560320"/>
            <a:ext cx="1018001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NDT capacity sized for the wrong production phase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3520440"/>
            <a:ext cx="11094415" cy="777240"/>
          </a:xfrm>
          <a:prstGeom prst="roundRect">
            <a:avLst>
              <a:gd name="adj" fmla="val 7059"/>
            </a:avLst>
          </a:prstGeom>
          <a:solidFill>
            <a:srgbClr val="FBF1DE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370332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70332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3520440"/>
            <a:ext cx="1018001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Tight tooling-qualification schedule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48640" y="4480560"/>
            <a:ext cx="11094415" cy="777240"/>
          </a:xfrm>
          <a:prstGeom prst="roundRect">
            <a:avLst>
              <a:gd name="adj" fmla="val 7059"/>
            </a:avLst>
          </a:prstGeom>
          <a:solidFill>
            <a:srgbClr val="FBF1DE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4663440"/>
            <a:ext cx="384048" cy="38404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6634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!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4480560"/>
            <a:ext cx="1018001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Customer source-inspection scheduling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risk register: RAIDD Log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Happens Next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218541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18541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201168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Tooling concept design begins immediately (layup mandrel, trim/drill fixture)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548640" y="306324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323697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23697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306324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Supplier quality kickoff with raw material sources this week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4114800"/>
            <a:ext cx="11094415" cy="868680"/>
          </a:xfrm>
          <a:prstGeom prst="roundRect">
            <a:avLst>
              <a:gd name="adj" fmla="val 6316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4288536"/>
            <a:ext cx="402336" cy="402336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288536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4114800"/>
            <a:ext cx="1008857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Weekly Program Status Review scheduled for next week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221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4114800"/>
            <a:ext cx="5029200" cy="5029200"/>
          </a:xfrm>
          <a:prstGeom prst="ellipse">
            <a:avLst/>
          </a:prstGeom>
          <a:solidFill>
            <a:srgbClr val="4B5F6E">
              <a:alpha val="4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286000"/>
            <a:ext cx="103327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 a First Article Meridian Accepts the First Time.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914400" y="38404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D2D5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Tyrrell, Program Manager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CA8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CWP-700 Composite Wing Panel Production Program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AGENDA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C435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143000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Welcome &amp; Program Context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095848" y="155448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B5F6E"/>
          </a:solidFill>
          <a:ln/>
        </p:spPr>
      </p:sp>
      <p:sp>
        <p:nvSpPr>
          <p:cNvPr id="9" name="Text 7"/>
          <p:cNvSpPr/>
          <p:nvPr/>
        </p:nvSpPr>
        <p:spPr>
          <a:xfrm>
            <a:off x="6095848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690208" y="155448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Why This Program Matters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C4356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143000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Success Criteria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95848" y="233172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B5F6E"/>
          </a:solidFill>
          <a:ln/>
        </p:spPr>
      </p:sp>
      <p:sp>
        <p:nvSpPr>
          <p:cNvPr id="15" name="Text 13"/>
          <p:cNvSpPr/>
          <p:nvPr/>
        </p:nvSpPr>
        <p:spPr>
          <a:xfrm>
            <a:off x="6095848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690208" y="233172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Scope: In and Out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C4356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143000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The Program Team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95848" y="310896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B5F6E"/>
          </a:solidFill>
          <a:ln/>
        </p:spPr>
      </p:sp>
      <p:sp>
        <p:nvSpPr>
          <p:cNvPr id="21" name="Text 19"/>
          <p:cNvSpPr/>
          <p:nvPr/>
        </p:nvSpPr>
        <p:spPr>
          <a:xfrm>
            <a:off x="6095848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690208" y="310896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Milestone Timeline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48640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C4356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143000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Budget Overview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095848" y="388620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B5F6E"/>
          </a:solidFill>
          <a:ln/>
        </p:spPr>
      </p:sp>
      <p:sp>
        <p:nvSpPr>
          <p:cNvPr id="27" name="Text 25"/>
          <p:cNvSpPr/>
          <p:nvPr/>
        </p:nvSpPr>
        <p:spPr>
          <a:xfrm>
            <a:off x="6095848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690208" y="388620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How We'll Work Together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548640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C4356"/>
          </a:solidFill>
          <a:ln/>
        </p:spPr>
      </p:sp>
      <p:sp>
        <p:nvSpPr>
          <p:cNvPr id="30" name="Text 28"/>
          <p:cNvSpPr/>
          <p:nvPr/>
        </p:nvSpPr>
        <p:spPr>
          <a:xfrm>
            <a:off x="548640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143000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Risks We're Watching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095848" y="4663440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4B5F6E"/>
          </a:solidFill>
          <a:ln/>
        </p:spPr>
      </p:sp>
      <p:sp>
        <p:nvSpPr>
          <p:cNvPr id="33" name="Text 31"/>
          <p:cNvSpPr/>
          <p:nvPr/>
        </p:nvSpPr>
        <p:spPr>
          <a:xfrm>
            <a:off x="6095848" y="4663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690208" y="4663440"/>
            <a:ext cx="48614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Next Steps &amp; Q&amp;A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WELCOME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Glad You're Here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45720" cy="1051560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17320"/>
            <a:ext cx="9875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Nine of us are in the room today. Sixteen more join as we ramp to two-shift production — every one of them is on this deck too.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9875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Acme's delivery team and Meridian's Program Office are aligning today on program scope, the staged qualification approach, and working cadence before Phase 1 begins. Quick round of introductions: name, role, and what you're most excited (or nervous) about.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NAMED TEAM, BOTH PHASES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38218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38218" y="4114800"/>
            <a:ext cx="54864" cy="1463040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14" name="Text 12"/>
          <p:cNvSpPr/>
          <p:nvPr/>
        </p:nvSpPr>
        <p:spPr>
          <a:xfrm>
            <a:off x="4521098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521098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MONTHS, PHASE 1 + 2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127797" y="4114800"/>
            <a:ext cx="3515258" cy="1463040"/>
          </a:xfrm>
          <a:prstGeom prst="roundRect">
            <a:avLst>
              <a:gd name="adj" fmla="val 5000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27797" y="4114800"/>
            <a:ext cx="54864" cy="1463040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18" name="Text 16"/>
          <p:cNvSpPr/>
          <p:nvPr/>
        </p:nvSpPr>
        <p:spPr>
          <a:xfrm>
            <a:off x="8310677" y="4251960"/>
            <a:ext cx="314949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8310677" y="4937760"/>
            <a:ext cx="314949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PRODUCTION SHIFTS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BUSINESS CASE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We're Doing This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45720" cy="1097280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417320"/>
            <a:ext cx="98755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Tier 1 composite supplier's quality history is a leading indicator of First Article outcomes on a new part number — and Meridian was watching ours closely.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9875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This is Acme's first dedicated production contract for the M7 platform, awarded after a competitive source-selection process. Full detail lives in the Program Charter.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4114800"/>
            <a:ext cx="3474720" cy="1463040"/>
          </a:xfrm>
          <a:prstGeom prst="roundRect">
            <a:avLst>
              <a:gd name="adj" fmla="val 5000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4114800"/>
            <a:ext cx="54864" cy="1463040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51960"/>
            <a:ext cx="3108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$5.2M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731520" y="49377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TOTAL PROGRAM BUDGET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297680" y="4114800"/>
            <a:ext cx="3474720" cy="1463040"/>
          </a:xfrm>
          <a:prstGeom prst="roundRect">
            <a:avLst>
              <a:gd name="adj" fmla="val 5000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97680" y="4114800"/>
            <a:ext cx="54864" cy="1463040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4251960"/>
            <a:ext cx="3108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Month 8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480560" y="49377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PRODUCTION RAMP BEGINS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SUCCESS CRITERIA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Success Looks Like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609344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0934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1508760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Article Inspection accepted by Meridian within the Phase 1 schedule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167128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267712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80160" y="2167128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ramps to full contracted rate with on-time delivery performance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825496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2926080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9260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2825496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closes within the $5.2M budget, $0 variance to baseline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483864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3584448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5844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3483864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MRB dispositions closed with documented root cause and corrective action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142232"/>
            <a:ext cx="11094415" cy="585216"/>
          </a:xfrm>
          <a:prstGeom prst="roundRect">
            <a:avLst>
              <a:gd name="adj" fmla="val 9375"/>
            </a:avLst>
          </a:prstGeom>
          <a:solidFill>
            <a:srgbClr val="E7F4ED"/>
          </a:solidFill>
          <a:ln/>
        </p:spPr>
      </p:sp>
      <p:sp>
        <p:nvSpPr>
          <p:cNvPr id="22" name="Shape 20"/>
          <p:cNvSpPr/>
          <p:nvPr/>
        </p:nvSpPr>
        <p:spPr>
          <a:xfrm>
            <a:off x="731520" y="4242816"/>
            <a:ext cx="384048" cy="38404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42428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80160" y="4142232"/>
            <a:ext cx="1018001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Zero nonconformances reach Meridian undetected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SCOPE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Lines Are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6095848" y="1554480"/>
            <a:ext cx="10973" cy="4389120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544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4B5F6E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IN SCOPE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512064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Design-to-print manufacture of composite trailing-edge wing panels
</a:t>
            </a:r>
            <a:endParaRPr lang="en-US" sz="12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Tooling design, fabrication, and qualification
</a:t>
            </a:r>
            <a:endParaRPr lang="en-US" sz="12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Article Inspection per AS9102
</a:t>
            </a:r>
            <a:endParaRPr lang="en-US" sz="12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Steady-state production at contracted rate
</a:t>
            </a:r>
            <a:endParaRPr lang="en-US" sz="12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MRB support, supplier quality, and lot-level traceability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461608" y="1554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C4356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OUT OF SCOPE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61608" y="2011680"/>
            <a:ext cx="530352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Engineering design of the wing panel itself (Meridian-owned)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Final aircraft assembly and flight test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Any ITAR-controlled defense-article work (commercial program)
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Tooling design beyond the CWP-700 panel family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THE PROGRAM TEAM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Who's Building This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3576218" cy="566928"/>
          </a:xfrm>
          <a:prstGeom prst="roundRect">
            <a:avLst>
              <a:gd name="adj" fmla="val 9677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371600"/>
            <a:ext cx="45720" cy="566928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7" name="Text 5"/>
          <p:cNvSpPr/>
          <p:nvPr/>
        </p:nvSpPr>
        <p:spPr>
          <a:xfrm>
            <a:off x="667512" y="1408176"/>
            <a:ext cx="333847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Tyrrell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667512" y="1664208"/>
            <a:ext cx="333847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Manager</a:t>
            </a:r>
            <a:endParaRPr lang="en-US" sz="750" dirty="0"/>
          </a:p>
        </p:txBody>
      </p:sp>
      <p:sp>
        <p:nvSpPr>
          <p:cNvPr id="9" name="Shape 7"/>
          <p:cNvSpPr/>
          <p:nvPr/>
        </p:nvSpPr>
        <p:spPr>
          <a:xfrm>
            <a:off x="4307738" y="1371600"/>
            <a:ext cx="3576218" cy="566928"/>
          </a:xfrm>
          <a:prstGeom prst="roundRect">
            <a:avLst>
              <a:gd name="adj" fmla="val 9677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07738" y="1371600"/>
            <a:ext cx="45720" cy="566928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11" name="Text 9"/>
          <p:cNvSpPr/>
          <p:nvPr/>
        </p:nvSpPr>
        <p:spPr>
          <a:xfrm>
            <a:off x="4426610" y="1408176"/>
            <a:ext cx="333847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Kessler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426610" y="1664208"/>
            <a:ext cx="333847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Quality Engineering Lead (AS9100 Owner)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8066837" y="1371600"/>
            <a:ext cx="3576218" cy="566928"/>
          </a:xfrm>
          <a:prstGeom prst="roundRect">
            <a:avLst>
              <a:gd name="adj" fmla="val 9677"/>
            </a:avLst>
          </a:prstGeom>
          <a:solidFill>
            <a:srgbClr val="EEF1F2"/>
          </a:solidFill>
          <a:ln w="12700">
            <a:solidFill>
              <a:srgbClr val="C9D2D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66837" y="1371600"/>
            <a:ext cx="45720" cy="566928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15" name="Text 13"/>
          <p:cNvSpPr/>
          <p:nvPr/>
        </p:nvSpPr>
        <p:spPr>
          <a:xfrm>
            <a:off x="8185709" y="1408176"/>
            <a:ext cx="3338474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2213B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M. Osei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185709" y="1664208"/>
            <a:ext cx="333847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Manufacturing Engineer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548640" y="2148840"/>
            <a:ext cx="2622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ENGINEERING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48640" y="276606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47802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L. Vance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48640" y="264261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Materials / NDT Engineer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548640" y="3099816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2811780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A. Whitfield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48640" y="2976372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1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Tooling Engineer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548640" y="3433572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3145536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J. Ferraro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48640" y="3310128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MRB Chair / Sr. QE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3372536" y="2148840"/>
            <a:ext cx="2622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QUALITY &amp; SUPPLY CHAIN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372536" y="276606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29" name="Text 27"/>
          <p:cNvSpPr/>
          <p:nvPr/>
        </p:nvSpPr>
        <p:spPr>
          <a:xfrm>
            <a:off x="3372536" y="247802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S. Pham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372536" y="264261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Supplier Quality Engineer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3372536" y="3099816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2" name="Text 30"/>
          <p:cNvSpPr/>
          <p:nvPr/>
        </p:nvSpPr>
        <p:spPr>
          <a:xfrm>
            <a:off x="3372536" y="2811780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D. Okafor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372536" y="2976372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Coordinator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372536" y="3433572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5" name="Text 33"/>
          <p:cNvSpPr/>
          <p:nvPr/>
        </p:nvSpPr>
        <p:spPr>
          <a:xfrm>
            <a:off x="3372536" y="3145536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Bianchi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3372536" y="3310128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Buyer / Procurement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3372536" y="3767328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38" name="Text 36"/>
          <p:cNvSpPr/>
          <p:nvPr/>
        </p:nvSpPr>
        <p:spPr>
          <a:xfrm>
            <a:off x="3372536" y="3479292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H. Lindgren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3372536" y="3643884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Doc Control / CM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3372536" y="4101084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1" name="Text 39"/>
          <p:cNvSpPr/>
          <p:nvPr/>
        </p:nvSpPr>
        <p:spPr>
          <a:xfrm>
            <a:off x="3372536" y="3813048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V. Castellanos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3372536" y="3977640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EHS &amp; Facilities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6196432" y="2148840"/>
            <a:ext cx="2622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PRODUCTION — SHIFT 1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6196432" y="276606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5" name="Text 43"/>
          <p:cNvSpPr/>
          <p:nvPr/>
        </p:nvSpPr>
        <p:spPr>
          <a:xfrm>
            <a:off x="6196432" y="247802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K. Rutherford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96432" y="264261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Tech, Shift 1 Lead</a:t>
            </a:r>
            <a:endParaRPr lang="en-US" sz="750" dirty="0"/>
          </a:p>
        </p:txBody>
      </p:sp>
      <p:sp>
        <p:nvSpPr>
          <p:cNvPr id="47" name="Shape 45"/>
          <p:cNvSpPr/>
          <p:nvPr/>
        </p:nvSpPr>
        <p:spPr>
          <a:xfrm>
            <a:off x="6196432" y="3099816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8" name="Text 46"/>
          <p:cNvSpPr/>
          <p:nvPr/>
        </p:nvSpPr>
        <p:spPr>
          <a:xfrm>
            <a:off x="6196432" y="2811780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T. Alvarado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6196432" y="2976372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6196432" y="3433572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1" name="Text 49"/>
          <p:cNvSpPr/>
          <p:nvPr/>
        </p:nvSpPr>
        <p:spPr>
          <a:xfrm>
            <a:off x="6196432" y="3145536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M. Vartan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196432" y="3310128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Autoclave / Cure Tech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6196432" y="3767328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4" name="Text 52"/>
          <p:cNvSpPr/>
          <p:nvPr/>
        </p:nvSpPr>
        <p:spPr>
          <a:xfrm>
            <a:off x="6196432" y="3479292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D. Halvorsen</a:t>
            </a:r>
            <a:endParaRPr lang="en-US" sz="950" dirty="0"/>
          </a:p>
        </p:txBody>
      </p:sp>
      <p:sp>
        <p:nvSpPr>
          <p:cNvPr id="55" name="Text 53"/>
          <p:cNvSpPr/>
          <p:nvPr/>
        </p:nvSpPr>
        <p:spPr>
          <a:xfrm>
            <a:off x="6196432" y="3643884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Trim &amp; Drill Tech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6196432" y="4101084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57" name="Text 55"/>
          <p:cNvSpPr/>
          <p:nvPr/>
        </p:nvSpPr>
        <p:spPr>
          <a:xfrm>
            <a:off x="6196432" y="3813048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R. Achebe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6196432" y="3977640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NDT Technician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6196432" y="443484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0" name="Text 58"/>
          <p:cNvSpPr/>
          <p:nvPr/>
        </p:nvSpPr>
        <p:spPr>
          <a:xfrm>
            <a:off x="6196432" y="414680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B. Solis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6196432" y="431139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Quality Inspector</a:t>
            </a:r>
            <a:endParaRPr lang="en-US" sz="750" dirty="0"/>
          </a:p>
        </p:txBody>
      </p:sp>
      <p:sp>
        <p:nvSpPr>
          <p:cNvPr id="62" name="Text 60"/>
          <p:cNvSpPr/>
          <p:nvPr/>
        </p:nvSpPr>
        <p:spPr>
          <a:xfrm>
            <a:off x="9020327" y="2148840"/>
            <a:ext cx="2622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3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PRODUCTION — SHIFT 2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9020327" y="276606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4" name="Text 62"/>
          <p:cNvSpPr/>
          <p:nvPr/>
        </p:nvSpPr>
        <p:spPr>
          <a:xfrm>
            <a:off x="9020327" y="247802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C. Okwuosa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9020327" y="264261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Tech, Shift 2 Lead</a:t>
            </a:r>
            <a:endParaRPr lang="en-US" sz="750" dirty="0"/>
          </a:p>
        </p:txBody>
      </p:sp>
      <p:sp>
        <p:nvSpPr>
          <p:cNvPr id="66" name="Shape 64"/>
          <p:cNvSpPr/>
          <p:nvPr/>
        </p:nvSpPr>
        <p:spPr>
          <a:xfrm>
            <a:off x="9020327" y="3099816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67" name="Text 65"/>
          <p:cNvSpPr/>
          <p:nvPr/>
        </p:nvSpPr>
        <p:spPr>
          <a:xfrm>
            <a:off x="9020327" y="2811780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P. Mensah</a:t>
            </a:r>
            <a:endParaRPr lang="en-US" sz="950" dirty="0"/>
          </a:p>
        </p:txBody>
      </p:sp>
      <p:sp>
        <p:nvSpPr>
          <p:cNvPr id="68" name="Text 66"/>
          <p:cNvSpPr/>
          <p:nvPr/>
        </p:nvSpPr>
        <p:spPr>
          <a:xfrm>
            <a:off x="9020327" y="2976372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</a:t>
            </a:r>
            <a:endParaRPr lang="en-US" sz="750" dirty="0"/>
          </a:p>
        </p:txBody>
      </p:sp>
      <p:sp>
        <p:nvSpPr>
          <p:cNvPr id="69" name="Shape 67"/>
          <p:cNvSpPr/>
          <p:nvPr/>
        </p:nvSpPr>
        <p:spPr>
          <a:xfrm>
            <a:off x="9020327" y="3433572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70" name="Text 68"/>
          <p:cNvSpPr/>
          <p:nvPr/>
        </p:nvSpPr>
        <p:spPr>
          <a:xfrm>
            <a:off x="9020327" y="3145536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A. Delacroix</a:t>
            </a:r>
            <a:endParaRPr lang="en-US" sz="950" dirty="0"/>
          </a:p>
        </p:txBody>
      </p:sp>
      <p:sp>
        <p:nvSpPr>
          <p:cNvPr id="71" name="Text 69"/>
          <p:cNvSpPr/>
          <p:nvPr/>
        </p:nvSpPr>
        <p:spPr>
          <a:xfrm>
            <a:off x="9020327" y="3310128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</a:t>
            </a:r>
            <a:endParaRPr lang="en-US" sz="750" dirty="0"/>
          </a:p>
        </p:txBody>
      </p:sp>
      <p:sp>
        <p:nvSpPr>
          <p:cNvPr id="72" name="Shape 70"/>
          <p:cNvSpPr/>
          <p:nvPr/>
        </p:nvSpPr>
        <p:spPr>
          <a:xfrm>
            <a:off x="9020327" y="3767328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73" name="Text 71"/>
          <p:cNvSpPr/>
          <p:nvPr/>
        </p:nvSpPr>
        <p:spPr>
          <a:xfrm>
            <a:off x="9020327" y="3479292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J. Whitby</a:t>
            </a:r>
            <a:endParaRPr lang="en-US" sz="950" dirty="0"/>
          </a:p>
        </p:txBody>
      </p:sp>
      <p:sp>
        <p:nvSpPr>
          <p:cNvPr id="74" name="Text 72"/>
          <p:cNvSpPr/>
          <p:nvPr/>
        </p:nvSpPr>
        <p:spPr>
          <a:xfrm>
            <a:off x="9020327" y="3643884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Layup Tech</a:t>
            </a:r>
            <a:endParaRPr lang="en-US" sz="750" dirty="0"/>
          </a:p>
        </p:txBody>
      </p:sp>
      <p:sp>
        <p:nvSpPr>
          <p:cNvPr id="75" name="Shape 73"/>
          <p:cNvSpPr/>
          <p:nvPr/>
        </p:nvSpPr>
        <p:spPr>
          <a:xfrm>
            <a:off x="9020327" y="4101084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76" name="Text 74"/>
          <p:cNvSpPr/>
          <p:nvPr/>
        </p:nvSpPr>
        <p:spPr>
          <a:xfrm>
            <a:off x="9020327" y="3813048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S. Okoro</a:t>
            </a:r>
            <a:endParaRPr lang="en-US" sz="950" dirty="0"/>
          </a:p>
        </p:txBody>
      </p:sp>
      <p:sp>
        <p:nvSpPr>
          <p:cNvPr id="77" name="Text 75"/>
          <p:cNvSpPr/>
          <p:nvPr/>
        </p:nvSpPr>
        <p:spPr>
          <a:xfrm>
            <a:off x="9020327" y="3977640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Autoclave / Cure Tech</a:t>
            </a:r>
            <a:endParaRPr lang="en-US" sz="750" dirty="0"/>
          </a:p>
        </p:txBody>
      </p:sp>
      <p:sp>
        <p:nvSpPr>
          <p:cNvPr id="78" name="Shape 76"/>
          <p:cNvSpPr/>
          <p:nvPr/>
        </p:nvSpPr>
        <p:spPr>
          <a:xfrm>
            <a:off x="9020327" y="4434840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79" name="Text 77"/>
          <p:cNvSpPr/>
          <p:nvPr/>
        </p:nvSpPr>
        <p:spPr>
          <a:xfrm>
            <a:off x="9020327" y="4146804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L. Fontaine</a:t>
            </a:r>
            <a:endParaRPr lang="en-US" sz="950" dirty="0"/>
          </a:p>
        </p:txBody>
      </p:sp>
      <p:sp>
        <p:nvSpPr>
          <p:cNvPr id="80" name="Text 78"/>
          <p:cNvSpPr/>
          <p:nvPr/>
        </p:nvSpPr>
        <p:spPr>
          <a:xfrm>
            <a:off x="9020327" y="4311396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Trim &amp; Drill Tech</a:t>
            </a:r>
            <a:endParaRPr lang="en-US" sz="750" dirty="0"/>
          </a:p>
        </p:txBody>
      </p:sp>
      <p:sp>
        <p:nvSpPr>
          <p:cNvPr id="81" name="Shape 79"/>
          <p:cNvSpPr/>
          <p:nvPr/>
        </p:nvSpPr>
        <p:spPr>
          <a:xfrm>
            <a:off x="9020327" y="4768596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82" name="Text 80"/>
          <p:cNvSpPr/>
          <p:nvPr/>
        </p:nvSpPr>
        <p:spPr>
          <a:xfrm>
            <a:off x="9020327" y="4480560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K. Sorensen</a:t>
            </a:r>
            <a:endParaRPr lang="en-US" sz="950" dirty="0"/>
          </a:p>
        </p:txBody>
      </p:sp>
      <p:sp>
        <p:nvSpPr>
          <p:cNvPr id="83" name="Text 81"/>
          <p:cNvSpPr/>
          <p:nvPr/>
        </p:nvSpPr>
        <p:spPr>
          <a:xfrm>
            <a:off x="9020327" y="4645152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NDT Technician</a:t>
            </a:r>
            <a:endParaRPr lang="en-US" sz="750" dirty="0"/>
          </a:p>
        </p:txBody>
      </p:sp>
      <p:sp>
        <p:nvSpPr>
          <p:cNvPr id="84" name="Shape 82"/>
          <p:cNvSpPr/>
          <p:nvPr/>
        </p:nvSpPr>
        <p:spPr>
          <a:xfrm>
            <a:off x="9020327" y="5102352"/>
            <a:ext cx="2622728" cy="9144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85" name="Text 83"/>
          <p:cNvSpPr/>
          <p:nvPr/>
        </p:nvSpPr>
        <p:spPr>
          <a:xfrm>
            <a:off x="9020327" y="4814316"/>
            <a:ext cx="2622728" cy="1828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95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N. Vasquez</a:t>
            </a:r>
            <a:endParaRPr lang="en-US" sz="950" dirty="0"/>
          </a:p>
        </p:txBody>
      </p:sp>
      <p:sp>
        <p:nvSpPr>
          <p:cNvPr id="86" name="Text 84"/>
          <p:cNvSpPr/>
          <p:nvPr/>
        </p:nvSpPr>
        <p:spPr>
          <a:xfrm>
            <a:off x="9020327" y="4978908"/>
            <a:ext cx="2622728" cy="155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750" b="1" dirty="0">
                <a:solidFill>
                  <a:srgbClr val="4B5F6E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Phase 2 · </a:t>
            </a:r>
            <a:pPr indent="0" marL="0">
              <a:buNone/>
            </a:pPr>
            <a:r>
              <a:rPr lang="en-US" sz="7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Quality Inspector</a:t>
            </a:r>
            <a:endParaRPr lang="en-US" sz="750" dirty="0"/>
          </a:p>
        </p:txBody>
      </p:sp>
      <p:sp>
        <p:nvSpPr>
          <p:cNvPr id="87" name="Text 85"/>
          <p:cNvSpPr/>
          <p:nvPr/>
        </p:nvSpPr>
        <p:spPr>
          <a:xfrm>
            <a:off x="548640" y="598932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All 25, same as the Resource Plan and Org Chart. Phase 2 tags mark the 16 who join as we ramp to two-shift production — not omitted, just not onboarded yet.</a:t>
            </a:r>
            <a:endParaRPr lang="en-US" sz="950" dirty="0"/>
          </a:p>
        </p:txBody>
      </p:sp>
      <p:sp>
        <p:nvSpPr>
          <p:cNvPr id="88" name="Text 86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TIMELINE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Road to Full Rate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822960" y="2743200"/>
            <a:ext cx="10545775" cy="36576"/>
          </a:xfrm>
          <a:prstGeom prst="rect">
            <a:avLst/>
          </a:prstGeom>
          <a:solidFill>
            <a:srgbClr val="2C4356"/>
          </a:solidFill>
          <a:ln/>
        </p:spPr>
      </p:sp>
      <p:sp>
        <p:nvSpPr>
          <p:cNvPr id="6" name="Shape 4"/>
          <p:cNvSpPr/>
          <p:nvPr/>
        </p:nvSpPr>
        <p:spPr>
          <a:xfrm>
            <a:off x="1619479" y="2679192"/>
            <a:ext cx="164592" cy="164592"/>
          </a:xfrm>
          <a:prstGeom prst="ellipse">
            <a:avLst/>
          </a:prstGeom>
          <a:solidFill>
            <a:srgbClr val="4B5F6E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Kickoff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68680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May 15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377108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26309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Tooling Qualified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626309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Month 3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134737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3938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First Article Accepted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3938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Month 6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892366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41568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Production Ramp Begins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141568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Month 7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8649995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99197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Rate Achieved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899197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Month 12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10407625" y="2679192"/>
            <a:ext cx="164592" cy="16459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2C435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656826" y="2971800"/>
            <a:ext cx="1666189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130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Program Closeout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656826" y="3456432"/>
            <a:ext cx="1666189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B6472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Month 18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48640" y="60350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interactive schedule: WBS/Gantt Console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5560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BUDGET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2377440" y="457200"/>
            <a:ext cx="9265615" cy="12802"/>
          </a:xfrm>
          <a:prstGeom prst="rect">
            <a:avLst/>
          </a:prstGeom>
          <a:solidFill>
            <a:srgbClr val="E3E6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1109441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Money Goes</a:t>
            </a:r>
            <a:endParaRPr lang="en-US" sz="27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640080" y="1645920"/>
          <a:ext cx="384048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28803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$5.2M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640080" y="3291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TOTAL BUDGET</a:t>
            </a:r>
            <a:endParaRPr lang="en-US" sz="800" dirty="0"/>
          </a:p>
        </p:txBody>
      </p:sp>
      <p:sp>
        <p:nvSpPr>
          <p:cNvPr id="8" name="Shape 5"/>
          <p:cNvSpPr/>
          <p:nvPr/>
        </p:nvSpPr>
        <p:spPr>
          <a:xfrm>
            <a:off x="5029200" y="2103120"/>
            <a:ext cx="45720" cy="1280160"/>
          </a:xfrm>
          <a:prstGeom prst="rect">
            <a:avLst/>
          </a:prstGeom>
          <a:solidFill>
            <a:srgbClr val="4B5F6E"/>
          </a:solidFill>
          <a:ln/>
        </p:spPr>
      </p:sp>
      <p:sp>
        <p:nvSpPr>
          <p:cNvPr id="9" name="Text 6"/>
          <p:cNvSpPr/>
          <p:nvPr/>
        </p:nvSpPr>
        <p:spPr>
          <a:xfrm>
            <a:off x="5257800" y="2011680"/>
            <a:ext cx="6217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i="1" dirty="0">
                <a:solidFill>
                  <a:srgbClr val="1221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a fixed-price contract — Acme bears the internal cost risk of scrap or rework, not Meridian. Getting this budget right matters.</a:t>
            </a:r>
            <a:endParaRPr lang="en-US" sz="1550" dirty="0"/>
          </a:p>
        </p:txBody>
      </p:sp>
      <p:sp>
        <p:nvSpPr>
          <p:cNvPr id="10" name="Text 7"/>
          <p:cNvSpPr/>
          <p:nvPr/>
        </p:nvSpPr>
        <p:spPr>
          <a:xfrm>
            <a:off x="5257800" y="374904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472"/>
                </a:solidFill>
                <a:latin typeface="IBM Plex Sans" pitchFamily="34" charset="0"/>
                <a:ea typeface="IBM Plex Sans" pitchFamily="34" charset="-122"/>
                <a:cs typeface="IBM Plex Sans" pitchFamily="34" charset="-120"/>
              </a:rPr>
              <a:t>Full detail and the 25-person rate card: Resource Plan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1155161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IBM Plex Mono" pitchFamily="34" charset="0"/>
                <a:ea typeface="IBM Plex Mono" pitchFamily="34" charset="-122"/>
                <a:cs typeface="IBM Plex Mono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2026-07-17T02:50:57Z</dcterms:created>
  <dcterms:modified xsi:type="dcterms:W3CDTF">2026-07-17T02:50:57Z</dcterms:modified>
</cp:coreProperties>
</file>