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4B5F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CWP-700 COMPOSITE WING PANEL PRODUCTION PROGRAM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Organization Chart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166360" y="1417320"/>
            <a:ext cx="1828800" cy="685800"/>
          </a:xfrm>
          <a:prstGeom prst="roundRect">
            <a:avLst>
              <a:gd name="adj" fmla="val 10667"/>
            </a:avLst>
          </a:prstGeom>
          <a:solidFill>
            <a:srgbClr val="E7ECEE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239512" y="1490472"/>
            <a:ext cx="168249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Tyrrell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239512" y="1773936"/>
            <a:ext cx="168249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Manager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9509760" y="1417320"/>
            <a:ext cx="21945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5875">
            <a:solidFill>
              <a:srgbClr val="9AA5AC"/>
            </a:solidFill>
            <a:prstDash val="dash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582912" y="1490472"/>
            <a:ext cx="204825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Meridian Aircraft Co.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9582912" y="1773936"/>
            <a:ext cx="204825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Inspection (Customer)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995160" y="1760220"/>
            <a:ext cx="2514600" cy="9144"/>
          </a:xfrm>
          <a:prstGeom prst="line">
            <a:avLst/>
          </a:prstGeom>
          <a:noFill/>
          <a:ln w="15875">
            <a:solidFill>
              <a:srgbClr val="9AA5AC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781812" y="2788920"/>
            <a:ext cx="192024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54964" y="2862072"/>
            <a:ext cx="1773936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R. Kessler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854964" y="3240634"/>
            <a:ext cx="1773936" cy="382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Engineering Lead (AS9100 QMS Owner)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741932" y="2103120"/>
            <a:ext cx="4338828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958084" y="2788920"/>
            <a:ext cx="192024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031236" y="2862072"/>
            <a:ext cx="1773936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Osei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031236" y="3240634"/>
            <a:ext cx="1773936" cy="382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 Engineer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918204" y="2103120"/>
            <a:ext cx="2162556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134356" y="2788920"/>
            <a:ext cx="192024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207508" y="2862072"/>
            <a:ext cx="1773936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L. Vance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207508" y="3240634"/>
            <a:ext cx="1773936" cy="382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Materials / NDT Engineer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080760" y="2103120"/>
            <a:ext cx="13716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0628" y="2788920"/>
            <a:ext cx="192024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7383780" y="2862072"/>
            <a:ext cx="1773936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 Pham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7383780" y="3240634"/>
            <a:ext cx="1773936" cy="382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Quality Engineer (PPAP)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80760" y="2103120"/>
            <a:ext cx="2189988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486900" y="2788920"/>
            <a:ext cx="192024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9560052" y="2862072"/>
            <a:ext cx="1773936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Okafor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9560052" y="3240634"/>
            <a:ext cx="1773936" cy="382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Coordinator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80760" y="2103120"/>
            <a:ext cx="4366260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81812" y="43434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5875">
            <a:solidFill>
              <a:srgbClr val="9AA5AC"/>
            </a:solidFill>
            <a:prstDash val="dash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54964" y="4416552"/>
            <a:ext cx="17739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Whitfield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854964" y="4747565"/>
            <a:ext cx="1773936" cy="341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Tooling Engineer (Phase 1 only)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1741932" y="3657600"/>
            <a:ext cx="9144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3204972" y="43434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5875">
            <a:solidFill>
              <a:srgbClr val="9AA5AC"/>
            </a:solidFill>
            <a:prstDash val="dash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278124" y="4416552"/>
            <a:ext cx="17739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J. Ferraro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3278124" y="4747565"/>
            <a:ext cx="1773936" cy="341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MRB Chair (Phase 2 only)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1741932" y="3657600"/>
            <a:ext cx="2423160" cy="685800"/>
          </a:xfrm>
          <a:prstGeom prst="line">
            <a:avLst/>
          </a:prstGeom>
          <a:noFill/>
          <a:ln w="15875">
            <a:solidFill>
              <a:srgbClr val="9AA5AC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2642616" y="5394960"/>
            <a:ext cx="21488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2715768" y="5468112"/>
            <a:ext cx="20025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K. Rutherford / T. Alvarado / C. Okwuosa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2715768" y="5799125"/>
            <a:ext cx="2002536" cy="341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 Technicians (3)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5020056" y="5394960"/>
            <a:ext cx="21488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43" name="Text 41"/>
          <p:cNvSpPr/>
          <p:nvPr/>
        </p:nvSpPr>
        <p:spPr>
          <a:xfrm>
            <a:off x="5093208" y="5468112"/>
            <a:ext cx="20025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Solis / N. Vasquez</a:t>
            </a:r>
            <a:endParaRPr lang="en-US" sz="1250" dirty="0"/>
          </a:p>
        </p:txBody>
      </p:sp>
      <p:sp>
        <p:nvSpPr>
          <p:cNvPr id="44" name="Text 42"/>
          <p:cNvSpPr/>
          <p:nvPr/>
        </p:nvSpPr>
        <p:spPr>
          <a:xfrm>
            <a:off x="5093208" y="5799125"/>
            <a:ext cx="2002536" cy="341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Inspectors (2)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7397496" y="5394960"/>
            <a:ext cx="21488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9050">
            <a:solidFill>
              <a:srgbClr val="4B5F6E"/>
            </a:solidFill>
            <a:prstDash val="solid"/>
          </a:ln>
          <a:effectLst>
            <a:outerShdw sx="100000" sy="100000" kx="0" ky="0" algn="bl" rotWithShape="0" blurRad="76200" dist="25400" dir="5400000">
              <a:srgbClr val="9AA5AC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7470648" y="5468112"/>
            <a:ext cx="20025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R. Bianchi</a:t>
            </a:r>
            <a:endParaRPr lang="en-US" sz="1250" dirty="0"/>
          </a:p>
        </p:txBody>
      </p:sp>
      <p:sp>
        <p:nvSpPr>
          <p:cNvPr id="47" name="Text 45"/>
          <p:cNvSpPr/>
          <p:nvPr/>
        </p:nvSpPr>
        <p:spPr>
          <a:xfrm>
            <a:off x="7470648" y="5799125"/>
            <a:ext cx="2002536" cy="341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/ Procurement Specialist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1741932" y="3657600"/>
            <a:ext cx="1975104" cy="173736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741932" y="3657600"/>
            <a:ext cx="4352544" cy="173736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270748" y="3657600"/>
            <a:ext cx="201168" cy="1737360"/>
          </a:xfrm>
          <a:prstGeom prst="line">
            <a:avLst/>
          </a:prstGeom>
          <a:noFill/>
          <a:ln w="15875">
            <a:solidFill>
              <a:srgbClr val="9AA5A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line = direct report, full program duration    ·    Dashed line = phase-specific role or external party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4B5F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CWP-700 COMPOSITE WING PANEL PRODUCTION PROGRAM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Role Responsibilities</a:t>
            </a:r>
            <a:endParaRPr lang="en-US" sz="26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4846320"/>
        </p:xfrm>
        <a:graphic>
          <a:graphicData uri="http://schemas.openxmlformats.org/drawingml/2006/table">
            <a:tbl>
              <a:tblPr/>
              <a:tblGrid>
                <a:gridCol w="2926080"/>
                <a:gridCol w="1828800"/>
                <a:gridCol w="6492240"/>
              </a:tblGrid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Role</a:t>
                      </a:r>
                      <a:endParaRPr lang="en-US" sz="12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Assigned To</a:t>
                      </a:r>
                      <a:endParaRPr lang="en-US" sz="12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Owns</a:t>
                      </a:r>
                      <a:endParaRPr lang="en-US" sz="12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Program Manager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C. Tyrrell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Schedule, budget, customer relationship, overall program health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Quality Engineering Lead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R. Kessler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AS9100 QMS ownership for the program, FAI accountability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Manufacturing Engineer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M. Osei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Production process, tooling design accountability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Materials / NDT Engineer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L. Vance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Material qualification, non-destructive inspection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Tooling Engineer (Phase 1)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A. Whitfield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Production tooling design and qualification; rolls off after FAI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MRB Chair (Phase 2)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J. Ferraro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Nonconformance disposition; chairs the Material Review Board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Supplier Quality Engineer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S. Pham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PPAP, incoming material / lot traceability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Program Coordinator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D. Okafor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RAIDD log, status reporting, administrative support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Manufacturing Technicians (3)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K. Rutherford, T. Alvarado, C. Okwuosa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Hands-on composite layup production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Quality Inspectors (2)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B. Solis, N. Vasquez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Hands-on incoming and in-process inspection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2130"/>
                          </a:solidFill>
                        </a:rPr>
                        <a:t>Buyer / Procurement Specialist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B2130"/>
                          </a:solidFill>
                        </a:rPr>
                        <a:t>R. Bianchi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B6472"/>
                          </a:solidFill>
                        </a:rPr>
                        <a:t>Purchase order execution, supplier scheduling</a:t>
                      </a:r>
                      <a:endParaRPr lang="en-US" sz="1100" dirty="0"/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B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2026-07-15T07:56:41Z</dcterms:created>
  <dcterms:modified xsi:type="dcterms:W3CDTF">2026-07-15T07:56:41Z</dcterms:modified>
</cp:coreProperties>
</file>