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notesMasterIdLst>
    <p:notesMasterId r:id="rId3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notesMaster" Target="notesMasters/notesMaster1.xml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/Relationships>
</file>

<file path=ppt/charts/_rels/chart1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2213B"/>
                </a:solidFill>
                <a:latin typeface="Arial"/>
              </a:defRPr>
            </a:pPr>
            <a:r>
              <a:rPr sz="1200" b="0" i="0" u="none" strike="noStrike">
                <a:solidFill>
                  <a:srgbClr val="12213B"/>
                </a:solidFill>
                <a:latin typeface="Arial"/>
              </a:rPr>
              <a:t>Program Budget by Category ($)</a:t>
            </a:r>
          </a:p>
        </c:rich>
      </c:tx>
      <c:layout/>
      <c:overlay val="0"/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Budget</c:v>
                </c:pt>
              </c:strCache>
            </c:strRef>
          </c:tx>
          <c:spPr>
            <a:solidFill>
              <a:srgbClr val="4B5F6E"/>
            </a:solidFill>
            <a:effectLst/>
          </c:spPr>
          <c:invertIfNegative val="0"/>
          <c:dLbls>
            <c:numFmt formatCode="#,##0" sourceLinked="0"/>
            <c:txPr>
              <a:bodyPr/>
              <a:lstStyle/>
              <a:p>
                <a:pPr>
                  <a:defRPr b="0" i="0" strike="noStrike" sz="900" u="none">
                    <a:solidFill>
                      <a:srgbClr val="1B2130"/>
                    </a:solidFill>
                    <a:latin typeface="Arial"/>
                  </a:defRPr>
                </a:pPr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multiLvlStrRef>
              <c:f>Sheet1!$A$2:$A$4</c:f>
              <c:multiLvlStrCache>
                <c:ptCount val="3"/>
                <c:lvl>
                  <c:pt idx="0">
                    <c:v>Labor</c:v>
                  </c:pt>
                  <c:pt idx="1">
                    <c:v>Non-Labor</c:v>
                  </c:pt>
                  <c:pt idx="2">
                    <c:v>Reserve</c:v>
                  </c:pt>
                </c:lvl>
              </c:multiLvlStrCache>
            </c:multiLvl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2710000</c:v>
                </c:pt>
                <c:pt idx="1">
                  <c:v>640000</c:v>
                </c:pt>
                <c:pt idx="2">
                  <c:v>150000</c:v>
                </c:pt>
              </c:numCache>
            </c:numRef>
          </c:val>
        </c:ser>
        <c:dLbls>
          <c:numFmt formatCode="#,##0" sourceLinked="0"/>
          <c:txPr>
            <a:bodyPr/>
            <a:lstStyle/>
            <a:p>
              <a:pPr>
                <a:defRPr b="0" i="0" strike="noStrike" sz="900" u="none">
                  <a:solidFill>
                    <a:srgbClr val="1B2130"/>
                  </a:solidFill>
                  <a:latin typeface="Arial"/>
                </a:defRPr>
              </a:pPr>
            </a:p>
          </c:txPr>
          <c:showLegendKey val="0"/>
          <c:showVal val="1"/>
          <c:showCatName val="0"/>
          <c:showSerName val="0"/>
          <c:showPercent val="0"/>
          <c:showBubbleSize val="0"/>
          <c:showLeaderLines val="0"/>
        </c:dLbls>
        <c:gapWidth val="150"/>
        <c:overlap val="0"/>
        <c:axId val="2094734554"/>
        <c:axId val="2094734552"/>
        <c:axId val="2094734556"/>
      </c:barChart>
      <c:catAx>
        <c:axId val="209473455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0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2"/>
        <c:crosses val="autoZero"/>
        <c:auto val="1"/>
        <c:lblAlgn val="ctr"/>
        <c:noMultiLvlLbl val="1"/>
      </c:catAx>
      <c:valAx>
        <c:axId val="2094734552"/>
        <c:scaling>
          <c:orientation val="minMax"/>
        </c:scaling>
        <c:delete val="0"/>
        <c:axPos val="b"/>
        <c:majorGridlines>
          <c:spPr>
            <a:ln w="9525" cap="flat">
              <a:solidFill>
                <a:srgbClr val="E3E6EB"/>
              </a:solidFill>
              <a:prstDash val="solid"/>
              <a:round/>
            </a:ln>
          </c:spPr>
        </c:majorGridlines>
        <c:numFmt formatCode="$#,##0,,&quot;K&quot;" sourceLinked="0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900" b="0" i="0" u="none" strike="noStrike">
                <a:solidFill>
                  <a:srgbClr val="5B6472"/>
                </a:solidFill>
                <a:latin typeface="Arial"/>
              </a:defRPr>
            </a:pPr>
            <a:endParaRPr lang="en-US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roundedCorners val="1"/>
  <c:chart>
    <c:title>
      <c:tx>
        <c:rich>
          <a:bodyPr/>
          <a:lstStyle/>
          <a:p>
            <a:pPr>
              <a:defRPr sz="1200" b="0" i="0" u="none" strike="noStrike">
                <a:solidFill>
                  <a:srgbClr val="12213B"/>
                </a:solidFill>
                <a:latin typeface="Arial"/>
              </a:defRPr>
            </a:pPr>
            <a:r>
              <a:rPr sz="1200" b="0" i="0" u="none" strike="noStrike">
                <a:solidFill>
                  <a:srgbClr val="12213B"/>
                </a:solidFill>
                <a:latin typeface="Arial"/>
              </a:rPr>
              <a:t>MRB Dispositions (5 cases)</a:t>
            </a:r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MRB Dispositions</c:v>
                </c:pt>
              </c:strCache>
            </c:strRef>
          </c:tx>
          <c:spPr>
            <a:solidFill>
              <a:schemeClr val="accent1"/>
            </a:solidFill>
            <a:ln w="9525" cap="flat">
              <a:solidFill>
                <a:srgbClr val="F9F9F9"/>
              </a:solidFill>
              <a:prstDash val="solid"/>
              <a:round/>
            </a:ln>
            <a:effectLst/>
          </c:spPr>
          <c:dPt>
            <c:idx val="0"/>
            <c:bubble3D val="0"/>
            <c:spPr>
              <a:solidFill>
                <a:srgbClr val="4B5F6E"/>
              </a:solidFill>
              <a:effectLst/>
            </c:spPr>
          </c:dPt>
          <c:dPt>
            <c:idx val="1"/>
            <c:bubble3D val="0"/>
            <c:spPr>
              <a:solidFill>
                <a:srgbClr val="8AA0A8"/>
              </a:solidFill>
              <a:effectLst/>
            </c:spPr>
          </c:dPt>
          <c:dPt>
            <c:idx val="2"/>
            <c:bubble3D val="0"/>
            <c:spPr>
              <a:solidFill>
                <a:srgbClr val="C1440E"/>
              </a:solidFill>
              <a:effectLst/>
            </c:spPr>
          </c:dPt>
          <c:dPt>
            <c:idx val="3"/>
            <c:bubble3D val="0"/>
            <c:spPr>
              <a:solidFill>
                <a:srgbClr val="5B6472"/>
              </a:solidFill>
              <a:effectLst/>
            </c:spPr>
          </c:dPt>
          <c:dLbls>
            <c:dLbl>
              <c:idx val="0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1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2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dLbl>
              <c:idx val="3"/>
              <c:numFmt formatCode="0%" sourceLinked="0"/>
              <c:spPr/>
              <c:txPr>
                <a:bodyPr/>
                <a:lstStyle/>
                <a:p>
                  <a:pPr>
                    <a:defRPr sz="1000" b="0" i="0" u="none" strike="noStrike">
                      <a:solidFill>
                        <a:srgbClr val="FFFFFF"/>
                      </a:solidFill>
                      <a:latin typeface="Arial"/>
                    </a:defRPr>
                  </a:pPr>
                </a:p>
              </c:txPr>
              <c:showLegendKey val="0"/>
              <c:showVal val="1"/>
              <c:showCatName val="0"/>
              <c:showSerName val="0"/>
              <c:showPercent val="1"/>
              <c:showBubbleSize val="0"/>
            </c:dLbl>
            <c:numFmt formatCode="0%" sourceLinked="0"/>
            <c:txPr>
              <a:bodyPr/>
              <a:lstStyle/>
              <a:p>
                <a:pPr>
                  <a:defRPr sz="1800" b="0" i="0" u="none" strike="noStrike">
                    <a:solidFill>
                      <a:srgbClr val="000000"/>
                    </a:solidFill>
                    <a:latin typeface="Arial"/>
                  </a:defRPr>
                </a:pPr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0"/>
          </c:dLbls>
          <c:cat>
            <c:strRef>
              <c:f>Sheet1!$A$2:$A$5</c:f>
              <c:strCache>
                <c:ptCount val="4"/>
                <c:pt idx="0">
                  <c:v>Rework</c:v>
                </c:pt>
                <c:pt idx="1">
                  <c:v>Use-as-is</c:v>
                </c:pt>
                <c:pt idx="2">
                  <c:v>Scrap</c:v>
                </c:pt>
                <c:pt idx="3">
                  <c:v>Return-to-Supplier</c:v>
                </c:pt>
              </c:strCache>
            </c:strRef>
          </c:cat>
          <c:val>
            <c:numRef>
              <c:f>Sheet1!$B$2:$B$5</c:f>
              <c:numCache>
                <c:ptCount val="4"/>
                <c:pt idx="0">
                  <c:v>2</c:v>
                </c:pt>
                <c:pt idx="1">
                  <c:v>1</c:v>
                </c:pt>
                <c:pt idx="2">
                  <c:v>1</c:v>
                </c:pt>
                <c:pt idx="3">
                  <c:v>1</c:v>
                </c:pt>
              </c:numCache>
            </c:numRef>
          </c:val>
        </c:ser>
        <c:firstSliceAng val="0"/>
      </c:pieChart>
      <c:spPr>
        <a:noFill/>
        <a:ln>
          <a:noFill/>
        </a:ln>
        <a:effectLst/>
      </c:spPr>
    </c:plotArea>
    <c:legend>
      <c:legendPos val="r"/>
      <c:overlay val="0"/>
      <c:txPr>
        <a:bodyPr/>
        <a:lstStyle/>
        <a:p>
          <a:pPr>
            <a:defRPr sz="1000">
              <a:solidFill>
                <a:srgbClr val="5B6472"/>
              </a:solidFill>
            </a:defRPr>
          </a:pPr>
          <a:endParaRPr lang="en-US"/>
        </a:p>
      </c:txPr>
    </c:legend>
    <c:plotVisOnly val="1"/>
    <c:dispBlanksAs val="span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chart" Target="/ppt/charts/chart1.xml"/><Relationship Id="rId2" Type="http://schemas.openxmlformats.org/officeDocument/2006/relationships/chart" Target="/ppt/charts/chart2.xml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292608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4B5F6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CWP-700 COMPOSITE WING PANEL PRODUCTION PROGRAM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457200" y="530352"/>
            <a:ext cx="10515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Dashboard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9601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Snapshot: mid-Phase 2 (Production Ramp &amp; Steady-State)</a:t>
            </a:r>
            <a:endParaRPr lang="en-US" sz="1100" dirty="0"/>
          </a:p>
        </p:txBody>
      </p:sp>
      <p:sp>
        <p:nvSpPr>
          <p:cNvPr id="5" name="Shape 3"/>
          <p:cNvSpPr/>
          <p:nvPr/>
        </p:nvSpPr>
        <p:spPr>
          <a:xfrm>
            <a:off x="457200" y="1325880"/>
            <a:ext cx="2606040" cy="457200"/>
          </a:xfrm>
          <a:prstGeom prst="roundRect">
            <a:avLst>
              <a:gd name="adj" fmla="val 20000"/>
            </a:avLst>
          </a:prstGeom>
          <a:solidFill>
            <a:srgbClr val="E7F4ED"/>
          </a:solidFill>
          <a:ln w="12700">
            <a:solidFill>
              <a:srgbClr val="1E7B4D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94360" y="1499616"/>
            <a:ext cx="109728" cy="10972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7" name="Text 5"/>
          <p:cNvSpPr/>
          <p:nvPr/>
        </p:nvSpPr>
        <p:spPr>
          <a:xfrm>
            <a:off x="804672" y="13258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Schedule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3246120" y="1325880"/>
            <a:ext cx="2606040" cy="457200"/>
          </a:xfrm>
          <a:prstGeom prst="roundRect">
            <a:avLst>
              <a:gd name="adj" fmla="val 20000"/>
            </a:avLst>
          </a:prstGeom>
          <a:solidFill>
            <a:srgbClr val="E7F4ED"/>
          </a:solidFill>
          <a:ln w="12700">
            <a:solidFill>
              <a:srgbClr val="1E7B4D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383280" y="1499616"/>
            <a:ext cx="109728" cy="10972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0" name="Text 8"/>
          <p:cNvSpPr/>
          <p:nvPr/>
        </p:nvSpPr>
        <p:spPr>
          <a:xfrm>
            <a:off x="3593592" y="13258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Budget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6035040" y="1325880"/>
            <a:ext cx="2606040" cy="457200"/>
          </a:xfrm>
          <a:prstGeom prst="roundRect">
            <a:avLst>
              <a:gd name="adj" fmla="val 20000"/>
            </a:avLst>
          </a:prstGeom>
          <a:solidFill>
            <a:srgbClr val="FBF1DE"/>
          </a:solidFill>
          <a:ln w="12700">
            <a:solidFill>
              <a:srgbClr val="96660A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6172200" y="1499616"/>
            <a:ext cx="109728" cy="109728"/>
          </a:xfrm>
          <a:prstGeom prst="ellipse">
            <a:avLst/>
          </a:prstGeom>
          <a:solidFill>
            <a:srgbClr val="96660A"/>
          </a:solidFill>
          <a:ln/>
        </p:spPr>
      </p:sp>
      <p:sp>
        <p:nvSpPr>
          <p:cNvPr id="13" name="Text 11"/>
          <p:cNvSpPr/>
          <p:nvPr/>
        </p:nvSpPr>
        <p:spPr>
          <a:xfrm>
            <a:off x="6382512" y="13258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Quality</a:t>
            </a:r>
            <a:endParaRPr lang="en-US" sz="1100" dirty="0"/>
          </a:p>
        </p:txBody>
      </p:sp>
      <p:sp>
        <p:nvSpPr>
          <p:cNvPr id="14" name="Shape 12"/>
          <p:cNvSpPr/>
          <p:nvPr/>
        </p:nvSpPr>
        <p:spPr>
          <a:xfrm>
            <a:off x="8823960" y="1325880"/>
            <a:ext cx="2606040" cy="457200"/>
          </a:xfrm>
          <a:prstGeom prst="roundRect">
            <a:avLst>
              <a:gd name="adj" fmla="val 20000"/>
            </a:avLst>
          </a:prstGeom>
          <a:solidFill>
            <a:srgbClr val="E7F4ED"/>
          </a:solidFill>
          <a:ln w="12700">
            <a:solidFill>
              <a:srgbClr val="1E7B4D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961120" y="1499616"/>
            <a:ext cx="109728" cy="109728"/>
          </a:xfrm>
          <a:prstGeom prst="ellipse">
            <a:avLst/>
          </a:prstGeom>
          <a:solidFill>
            <a:srgbClr val="1E7B4D"/>
          </a:solidFill>
          <a:ln/>
        </p:spPr>
      </p:sp>
      <p:sp>
        <p:nvSpPr>
          <p:cNvPr id="16" name="Text 14"/>
          <p:cNvSpPr/>
          <p:nvPr/>
        </p:nvSpPr>
        <p:spPr>
          <a:xfrm>
            <a:off x="9171432" y="1325880"/>
            <a:ext cx="21488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B213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Scope</a:t>
            </a:r>
            <a:endParaRPr lang="en-US" sz="1100" dirty="0"/>
          </a:p>
        </p:txBody>
      </p:sp>
      <p:sp>
        <p:nvSpPr>
          <p:cNvPr id="17" name="Shape 15"/>
          <p:cNvSpPr/>
          <p:nvPr/>
        </p:nvSpPr>
        <p:spPr>
          <a:xfrm>
            <a:off x="457200" y="2011680"/>
            <a:ext cx="2606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63500" dist="25400" dir="5400000">
              <a:srgbClr val="9AA5AC">
                <a:alpha val="3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21214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TOTAL PROGRAM BUDGET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239572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$3,500,000</a:t>
            </a:r>
            <a:endParaRPr lang="en-US" sz="2000" dirty="0"/>
          </a:p>
        </p:txBody>
      </p:sp>
      <p:sp>
        <p:nvSpPr>
          <p:cNvPr id="20" name="Shape 18"/>
          <p:cNvSpPr/>
          <p:nvPr/>
        </p:nvSpPr>
        <p:spPr>
          <a:xfrm>
            <a:off x="3246120" y="2011680"/>
            <a:ext cx="2606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63500" dist="25400" dir="5400000">
              <a:srgbClr val="9AA5AC">
                <a:alpha val="3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3383280" y="21214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ACTUAL COST TO DATE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3383280" y="239572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$3,350,000</a:t>
            </a:r>
            <a:endParaRPr lang="en-US" sz="2000" dirty="0"/>
          </a:p>
        </p:txBody>
      </p:sp>
      <p:sp>
        <p:nvSpPr>
          <p:cNvPr id="23" name="Shape 21"/>
          <p:cNvSpPr/>
          <p:nvPr/>
        </p:nvSpPr>
        <p:spPr>
          <a:xfrm>
            <a:off x="6035040" y="2011680"/>
            <a:ext cx="2606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63500" dist="25400" dir="5400000">
              <a:srgbClr val="9AA5AC">
                <a:alpha val="30000"/>
              </a:srgbClr>
            </a:outerShdw>
          </a:effectLst>
        </p:spPr>
      </p:sp>
      <p:sp>
        <p:nvSpPr>
          <p:cNvPr id="24" name="Text 22"/>
          <p:cNvSpPr/>
          <p:nvPr/>
        </p:nvSpPr>
        <p:spPr>
          <a:xfrm>
            <a:off x="6172200" y="21214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MRB CASES CLOSED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6172200" y="239572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of 5</a:t>
            </a:r>
            <a:endParaRPr lang="en-US" sz="2000" dirty="0"/>
          </a:p>
        </p:txBody>
      </p:sp>
      <p:sp>
        <p:nvSpPr>
          <p:cNvPr id="26" name="Shape 24"/>
          <p:cNvSpPr/>
          <p:nvPr/>
        </p:nvSpPr>
        <p:spPr>
          <a:xfrm>
            <a:off x="8823960" y="2011680"/>
            <a:ext cx="2606040" cy="960120"/>
          </a:xfrm>
          <a:prstGeom prst="roundRect">
            <a:avLst>
              <a:gd name="adj" fmla="val 7619"/>
            </a:avLst>
          </a:prstGeom>
          <a:solidFill>
            <a:srgbClr val="FFFFFF"/>
          </a:solidFill>
          <a:ln w="12700">
            <a:solidFill>
              <a:srgbClr val="E3E6EB"/>
            </a:solidFill>
            <a:prstDash val="solid"/>
          </a:ln>
          <a:effectLst>
            <a:outerShdw sx="100000" sy="100000" kx="0" ky="0" algn="bl" rotWithShape="0" blurRad="63500" dist="25400" dir="5400000">
              <a:srgbClr val="9AA5AC">
                <a:alpha val="3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8961120" y="2121408"/>
            <a:ext cx="233172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00" kern="0" dirty="0">
                <a:solidFill>
                  <a:srgbClr val="5B64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PROGRAM TIMELINE</a:t>
            </a:r>
            <a:endParaRPr lang="en-US" sz="900" dirty="0"/>
          </a:p>
        </p:txBody>
      </p:sp>
      <p:sp>
        <p:nvSpPr>
          <p:cNvPr id="28" name="Text 26"/>
          <p:cNvSpPr/>
          <p:nvPr/>
        </p:nvSpPr>
        <p:spPr>
          <a:xfrm>
            <a:off x="8961120" y="2395728"/>
            <a:ext cx="23317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1221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Month 14 of 18</a:t>
            </a:r>
            <a:endParaRPr lang="en-US" sz="2000" dirty="0"/>
          </a:p>
        </p:txBody>
      </p:sp>
      <p:graphicFrame>
        <p:nvGraphicFramePr>
          <p:cNvPr id="29" name="Chart 0" descr=""/>
          <p:cNvGraphicFramePr/>
          <p:nvPr/>
        </p:nvGraphicFramePr>
        <p:xfrm>
          <a:off x="457200" y="3246120"/>
          <a:ext cx="5394960" cy="2880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1"/>
          </a:graphicData>
        </a:graphic>
      </p:graphicFrame>
      <p:graphicFrame>
        <p:nvGraphicFramePr>
          <p:cNvPr id="30" name="Chart 1" descr=""/>
          <p:cNvGraphicFramePr/>
          <p:nvPr/>
        </p:nvGraphicFramePr>
        <p:xfrm>
          <a:off x="6035040" y="3246120"/>
          <a:ext cx="5669280" cy="2880360"/>
        </p:xfrm>
        <a:graphic xmlns:a="http://schemas.openxmlformats.org/drawingml/2006/main">
          <a:graphicData uri="http://schemas.openxmlformats.org/drawingml/2006/chart">
            <c:chart xmlns:c="http://schemas.openxmlformats.org/drawingml/2006/chart" r:id="rId2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Slide 1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2026-07-15T10:33:07Z</dcterms:created>
  <dcterms:modified xsi:type="dcterms:W3CDTF">2026-07-15T10:33:07Z</dcterms:modified>
</cp:coreProperties>
</file>