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FFFFFF"/>
                </a:solidFill>
                <a:latin typeface="Arial"/>
              </a:defRPr>
            </a:pPr>
            <a:r>
              <a:rPr sz="1300" b="0" i="0" u="none" strike="noStrike">
                <a:solidFill>
                  <a:srgbClr val="FFFFFF"/>
                </a:solidFill>
                <a:latin typeface="Arial"/>
              </a:rPr>
              <a:t>MRB Dispositions (5 cases)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MRB Dispositions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4B5F6E"/>
              </a:solidFill>
              <a:effectLst/>
            </c:spPr>
          </c:dPt>
          <c:dPt>
            <c:idx val="1"/>
            <c:bubble3D val="0"/>
            <c:spPr>
              <a:solidFill>
                <a:srgbClr val="8AA0A8"/>
              </a:solidFill>
              <a:effectLst/>
            </c:spPr>
          </c:dPt>
          <c:dPt>
            <c:idx val="2"/>
            <c:bubble3D val="0"/>
            <c:spPr>
              <a:solidFill>
                <a:srgbClr val="C1440E"/>
              </a:solidFill>
              <a:effectLst/>
            </c:spPr>
          </c:dPt>
          <c:dPt>
            <c:idx val="3"/>
            <c:bubble3D val="0"/>
            <c:spPr>
              <a:solidFill>
                <a:srgbClr val="6E7B8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Rework</c:v>
                </c:pt>
                <c:pt idx="1">
                  <c:v>Use-as-is</c:v>
                </c:pt>
                <c:pt idx="2">
                  <c:v>Scrap</c:v>
                </c:pt>
                <c:pt idx="3">
                  <c:v>Return-to-Supplier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D7DEE2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FFFFFF"/>
                </a:solidFill>
                <a:latin typeface="Arial"/>
              </a:defRPr>
            </a:pPr>
            <a:r>
              <a:rPr sz="1300" b="0" i="0" u="none" strike="noStrike">
                <a:solidFill>
                  <a:srgbClr val="FFFFFF"/>
                </a:solidFill>
                <a:latin typeface="Arial"/>
              </a:rPr>
              <a:t>Budget vs. Actual by Category ($)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rgbClr val="4B5F6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D7DEE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Labor</c:v>
                  </c:pt>
                  <c:pt idx="1">
                    <c:v>Non-Labor</c:v>
                  </c:pt>
                  <c:pt idx="2">
                    <c:v>Reserve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2710000</c:v>
                </c:pt>
                <c:pt idx="1">
                  <c:v>640000</c:v>
                </c:pt>
                <c:pt idx="2">
                  <c:v>150000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8AA0A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D7DEE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Labor</c:v>
                  </c:pt>
                  <c:pt idx="1">
                    <c:v>Non-Labor</c:v>
                  </c:pt>
                  <c:pt idx="2">
                    <c:v>Reserve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2710000</c:v>
                </c:pt>
                <c:pt idx="1">
                  <c:v>640000</c:v>
                </c:pt>
                <c:pt idx="2">
                  <c:v>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D7DEE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D7DEE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9525" cap="flat">
              <a:solidFill>
                <a:srgbClr val="2A3B52"/>
              </a:solidFill>
              <a:prstDash val="solid"/>
              <a:round/>
            </a:ln>
          </c:spPr>
        </c:majorGridlines>
        <c:numFmt formatCode="$#,##0,,&quot;K&quot;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D7DEE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D7DEE2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STEERING COMMITTEE REVIEW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2697480"/>
            <a:ext cx="10698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CWP-700 Composite Wing Panel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Program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31520" y="43434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A0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Acme Aerostructures  ·  Meridian Aircraft Co.  ·  Fixed-Price Production Contract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4937760"/>
            <a:ext cx="3108960" cy="502920"/>
          </a:xfrm>
          <a:prstGeom prst="roundRect">
            <a:avLst>
              <a:gd name="adj" fmla="val 18182"/>
            </a:avLst>
          </a:prstGeom>
          <a:solidFill>
            <a:srgbClr val="1B2E4A"/>
          </a:solidFill>
          <a:ln w="12700">
            <a:solidFill>
              <a:srgbClr val="4B5F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493776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Manager: C. Tyrrell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Health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2606040" cy="1005840"/>
          </a:xfrm>
          <a:prstGeom prst="roundRect">
            <a:avLst>
              <a:gd name="adj" fmla="val 13636"/>
            </a:avLst>
          </a:prstGeom>
          <a:solidFill>
            <a:srgbClr val="1B2E4A"/>
          </a:solidFill>
          <a:ln w="12700">
            <a:solidFill>
              <a:srgbClr val="4B5F6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13232" y="1545336"/>
            <a:ext cx="2276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BUDGET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13232" y="1837944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$2,500,000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337560" y="1417320"/>
            <a:ext cx="2606040" cy="1005840"/>
          </a:xfrm>
          <a:prstGeom prst="roundRect">
            <a:avLst>
              <a:gd name="adj" fmla="val 13636"/>
            </a:avLst>
          </a:prstGeom>
          <a:solidFill>
            <a:srgbClr val="1B2E4A"/>
          </a:solidFill>
          <a:ln w="12700">
            <a:solidFill>
              <a:srgbClr val="4B5F6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02152" y="1545336"/>
            <a:ext cx="2276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 COST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502152" y="1837944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$2,350,000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126480" y="1417320"/>
            <a:ext cx="2606040" cy="1005840"/>
          </a:xfrm>
          <a:prstGeom prst="roundRect">
            <a:avLst>
              <a:gd name="adj" fmla="val 13636"/>
            </a:avLst>
          </a:prstGeom>
          <a:solidFill>
            <a:srgbClr val="1B2E4A"/>
          </a:solidFill>
          <a:ln w="12700">
            <a:solidFill>
              <a:srgbClr val="4B5F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91072" y="1545336"/>
            <a:ext cx="2276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91072" y="1837944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14 of 18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8915400" y="1417320"/>
            <a:ext cx="2606040" cy="1005840"/>
          </a:xfrm>
          <a:prstGeom prst="roundRect">
            <a:avLst>
              <a:gd name="adj" fmla="val 13636"/>
            </a:avLst>
          </a:prstGeom>
          <a:solidFill>
            <a:srgbClr val="1B2E4A"/>
          </a:solidFill>
          <a:ln w="12700">
            <a:solidFill>
              <a:srgbClr val="4B5F6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79992" y="1545336"/>
            <a:ext cx="2276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MRB CASES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79992" y="1837944"/>
            <a:ext cx="22768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closed, 0 open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548640" y="2788920"/>
            <a:ext cx="11064240" cy="658368"/>
          </a:xfrm>
          <a:prstGeom prst="roundRect">
            <a:avLst>
              <a:gd name="adj" fmla="val 11111"/>
            </a:avLst>
          </a:prstGeom>
          <a:solidFill>
            <a:srgbClr val="122A1E"/>
          </a:solidFill>
          <a:ln w="12700">
            <a:solidFill>
              <a:srgbClr val="1E7B4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2788920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651760" y="2788920"/>
            <a:ext cx="8778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track — Phase 2 production ramp proceeding at planned rate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" y="3575304"/>
            <a:ext cx="11064240" cy="658368"/>
          </a:xfrm>
          <a:prstGeom prst="roundRect">
            <a:avLst>
              <a:gd name="adj" fmla="val 11111"/>
            </a:avLst>
          </a:prstGeom>
          <a:solidFill>
            <a:srgbClr val="122A1E"/>
          </a:solidFill>
          <a:ln w="12700">
            <a:solidFill>
              <a:srgbClr val="1E7B4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3575304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651760" y="3575304"/>
            <a:ext cx="8778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track — undrawn reserve; no cost overruns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48640" y="4361688"/>
            <a:ext cx="11064240" cy="658368"/>
          </a:xfrm>
          <a:prstGeom prst="roundRect">
            <a:avLst>
              <a:gd name="adj" fmla="val 11111"/>
            </a:avLst>
          </a:prstGeom>
          <a:solidFill>
            <a:srgbClr val="3A2E12"/>
          </a:solidFill>
          <a:ln w="12700">
            <a:solidFill>
              <a:srgbClr val="96660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361688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651760" y="4361688"/>
            <a:ext cx="8778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Managed — NDT capacity issue identified and resolved (2nd technician onboarded)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48640" y="5148072"/>
            <a:ext cx="11064240" cy="658368"/>
          </a:xfrm>
          <a:prstGeom prst="roundRect">
            <a:avLst>
              <a:gd name="adj" fmla="val 11111"/>
            </a:avLst>
          </a:prstGeom>
          <a:solidFill>
            <a:srgbClr val="122A1E"/>
          </a:solidFill>
          <a:ln w="12700">
            <a:solidFill>
              <a:srgbClr val="1E7B4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5148072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651760" y="5148072"/>
            <a:ext cx="8778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Stable — no engineering changes from customer since baseline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PERFORMANCE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AS9100 / FAI / MRB Summary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371600"/>
          <a:ext cx="512064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5943600" y="1463040"/>
            <a:ext cx="5669280" cy="4297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13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Article Inspection accepted after one rework cycle (MRB-001), inside the 3-week schedule buffer</a:t>
            </a:r>
            <a:endParaRPr lang="en-US" sz="13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13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nonconformances reached the customer undetected across the program</a:t>
            </a:r>
            <a:endParaRPr lang="en-US" sz="13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13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cause of the one scrap event (MRB-004, layup fixture wear) resolved via a new preventive-maintenance schedule</a:t>
            </a:r>
            <a:endParaRPr lang="en-US" sz="13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13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material traceability gap (MRB-005) caught at incoming inspection before it touched production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SUMMARY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Budget vs. Actuals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371600"/>
          <a:ext cx="1088136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A9C0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LOOKING AHEAD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0972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 &amp; Asks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10515600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600"/>
              </a:spcAft>
              <a:buSzPct val="100000"/>
              <a:buChar char="●"/>
            </a:pPr>
            <a:r>
              <a:rPr lang="en-US" sz="16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 monitoring NDT cycle time now that the second technician is fully ramped</a:t>
            </a:r>
            <a:endParaRPr lang="en-US" sz="1600" dirty="0"/>
          </a:p>
          <a:p>
            <a:pPr marL="342900" indent="-342900">
              <a:spcAft>
                <a:spcPts val="1600"/>
              </a:spcAft>
              <a:buSzPct val="100000"/>
              <a:buChar char="●"/>
            </a:pPr>
            <a:r>
              <a:rPr lang="en-US" sz="16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Finalize the preventive-maintenance schedule for the composite layup fixture</a:t>
            </a:r>
            <a:endParaRPr lang="en-US" sz="1600" dirty="0"/>
          </a:p>
          <a:p>
            <a:pPr marL="342900" indent="-342900">
              <a:spcAft>
                <a:spcPts val="1600"/>
              </a:spcAft>
              <a:buSzPct val="100000"/>
              <a:buChar char="●"/>
            </a:pPr>
            <a:r>
              <a:rPr lang="en-US" sz="16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Hold the monthly Joint Program Review with Meridian to confirm delivery performance</a:t>
            </a:r>
            <a:endParaRPr lang="en-US" sz="1600" dirty="0"/>
          </a:p>
          <a:p>
            <a:pPr marL="342900" indent="-342900">
              <a:spcAft>
                <a:spcPts val="1600"/>
              </a:spcAft>
              <a:buSzPct val="100000"/>
              <a:buChar char="●"/>
            </a:pPr>
            <a:r>
              <a:rPr lang="en-US" sz="1600" dirty="0">
                <a:solidFill>
                  <a:srgbClr val="D7DE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steering-committee asks this period — program tracking to budget and schedule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2026-07-15T10:33:24Z</dcterms:created>
  <dcterms:modified xsi:type="dcterms:W3CDTF">2026-07-15T10:33:24Z</dcterms:modified>
</cp:coreProperties>
</file>