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1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Budget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2213B"/>
              </a:solidFill>
              <a:effectLst/>
            </c:spPr>
          </c:dPt>
          <c:dPt>
            <c:idx val="1"/>
            <c:bubble3D val="0"/>
            <c:spPr>
              <a:solidFill>
                <a:srgbClr val="1B3A6B"/>
              </a:solidFill>
              <a:effectLst/>
            </c:spPr>
          </c:dPt>
          <c:dPt>
            <c:idx val="2"/>
            <c:bubble3D val="0"/>
            <c:spPr>
              <a:solidFill>
                <a:srgbClr val="0D7377"/>
              </a:solidFill>
              <a:effectLst/>
            </c:spPr>
          </c:dPt>
          <c:dPt>
            <c:idx val="3"/>
            <c:bubble3D val="0"/>
            <c:spPr>
              <a:solidFill>
                <a:srgbClr val="B9EAE3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Team Labor (Falcon + Anchor)</c:v>
                </c:pt>
                <c:pt idx="1">
                  <c:v>PO + Scrum Masters</c:v>
                </c:pt>
                <c:pt idx="2">
                  <c:v>Vendor/Infrastructure</c:v>
                </c:pt>
                <c:pt idx="3">
                  <c:v>Contingency Reserve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1068</c:v>
                </c:pt>
                <c:pt idx="1">
                  <c:v>294</c:v>
                </c:pt>
                <c:pt idx="2">
                  <c:v>361</c:v>
                </c:pt>
                <c:pt idx="3">
                  <c:v>127</c:v>
                </c:pt>
              </c:numCache>
            </c:numRef>
          </c:val>
        </c:ser>
        <c:firstSliceAng val="0"/>
        <c:holeSize val="6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21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991295" y="-2011680"/>
            <a:ext cx="5029200" cy="5029200"/>
          </a:xfrm>
          <a:prstGeom prst="ellipse">
            <a:avLst/>
          </a:prstGeom>
          <a:solidFill>
            <a:srgbClr val="0D7377">
              <a:alpha val="3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2801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B9EAE3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PROGRAM KICKOFF · SPRINT 0, DAY 1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1737360"/>
            <a:ext cx="9601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MedConnect Mobile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731520" y="297180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B9EAE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Two teams. Eight sprints. One telehealth platform patients will actually want to use.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731520" y="5806440"/>
            <a:ext cx="10728655" cy="10973"/>
          </a:xfrm>
          <a:prstGeom prst="rect">
            <a:avLst/>
          </a:prstGeom>
          <a:solidFill>
            <a:srgbClr val="3A4A66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594360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January 5, 2026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31520" y="62636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B9EAE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Kickoff Date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023360" y="594360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C. Tyrrell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023360" y="62636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B9EAE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Product Owner &amp; Agile Delivery Lead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7315200" y="594360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13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315200" y="62636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B9EAE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Team Members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B3A6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WORKING TOGETHER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We'll Stay in Sync</a:t>
            </a:r>
            <a:endParaRPr lang="en-US" sz="28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554480"/>
          <a:ext cx="11094415" cy="2377440"/>
        </p:xfrm>
        <a:graphic>
          <a:graphicData uri="http://schemas.openxmlformats.org/drawingml/2006/table">
            <a:tbl>
              <a:tblPr/>
              <a:tblGrid>
                <a:gridCol w="1828800"/>
                <a:gridCol w="3017520"/>
                <a:gridCol w="5303520"/>
              </a:tblGrid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Cadence</a:t>
                      </a:r>
                      <a:endParaRPr lang="en-US" sz="110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1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Forum</a:t>
                      </a:r>
                      <a:endParaRPr lang="en-US" sz="110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1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Purpose</a:t>
                      </a:r>
                      <a:endParaRPr lang="en-US" sz="110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13B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Daily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Team Standup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Day-to-day coordination, blockers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2x/week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B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Scrum-of-Scrums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B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Cross-team dependency sync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BF9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Per sprint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Sprint Review + Retrospective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Stakeholder demo/feedback; team-only improvement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Monthly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B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Steering Committee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B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Formal program-health review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BF9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548640" y="4206240"/>
            <a:ext cx="9601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Full governance model, decision rights, and escalation path: Program Governance Model</a:t>
            </a:r>
            <a:endParaRPr lang="en-US" sz="1050" dirty="0"/>
          </a:p>
        </p:txBody>
      </p:sp>
      <p:sp>
        <p:nvSpPr>
          <p:cNvPr id="7" name="Text 4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B3A6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EYES OPEN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Risks We're Watching From Day One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691640"/>
            <a:ext cx="11094415" cy="978408"/>
          </a:xfrm>
          <a:prstGeom prst="roundRect">
            <a:avLst>
              <a:gd name="adj" fmla="val 5607"/>
            </a:avLst>
          </a:prstGeom>
          <a:solidFill>
            <a:srgbClr val="FBF1DE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1920240"/>
            <a:ext cx="384048" cy="384048"/>
          </a:xfrm>
          <a:prstGeom prst="ellipse">
            <a:avLst/>
          </a:prstGeom>
          <a:solidFill>
            <a:srgbClr val="96660A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92024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!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280160" y="1783080"/>
            <a:ext cx="101800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Data-quality issues in legacy archive records could complicate historical migration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280160" y="2194560"/>
            <a:ext cx="101800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Highest-attention risk heading into Sprint 7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48640" y="2834640"/>
            <a:ext cx="11094415" cy="978408"/>
          </a:xfrm>
          <a:prstGeom prst="roundRect">
            <a:avLst>
              <a:gd name="adj" fmla="val 5607"/>
            </a:avLst>
          </a:prstGeom>
          <a:solidFill>
            <a:srgbClr val="FBF1DE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0" y="3063240"/>
            <a:ext cx="384048" cy="384048"/>
          </a:xfrm>
          <a:prstGeom prst="ellipse">
            <a:avLst/>
          </a:prstGeom>
          <a:solidFill>
            <a:srgbClr val="96660A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306324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!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280160" y="2926080"/>
            <a:ext cx="101800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Third-party video SDK vendor configuration/entitlement gaps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280160" y="3337560"/>
            <a:ext cx="101800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Could affect the visit experience if not caught in spike/refinement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48640" y="3977640"/>
            <a:ext cx="11094415" cy="978408"/>
          </a:xfrm>
          <a:prstGeom prst="roundRect">
            <a:avLst>
              <a:gd name="adj" fmla="val 5607"/>
            </a:avLst>
          </a:prstGeom>
          <a:solidFill>
            <a:srgbClr val="FBF1DE"/>
          </a:solidFill>
          <a:ln/>
        </p:spPr>
      </p:sp>
      <p:sp>
        <p:nvSpPr>
          <p:cNvPr id="16" name="Shape 14"/>
          <p:cNvSpPr/>
          <p:nvPr/>
        </p:nvSpPr>
        <p:spPr>
          <a:xfrm>
            <a:off x="731520" y="4206240"/>
            <a:ext cx="384048" cy="384048"/>
          </a:xfrm>
          <a:prstGeom prst="ellipse">
            <a:avLst/>
          </a:prstGeom>
          <a:solidFill>
            <a:srgbClr val="96660A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" y="420624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!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280160" y="4069080"/>
            <a:ext cx="101800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Cross-team dependencies could surface late without disciplined tracking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280160" y="4480560"/>
            <a:ext cx="101800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Why Scrum-of-Scrums runs twice a week, not once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16636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Full risk register: Agile RAIDD Log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B3A6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NEXT STEPS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Happens Next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11094415" cy="868680"/>
          </a:xfrm>
          <a:prstGeom prst="roundRect">
            <a:avLst>
              <a:gd name="adj" fmla="val 6316"/>
            </a:avLst>
          </a:prstGeom>
          <a:solidFill>
            <a:srgbClr val="E7F4ED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2185416"/>
            <a:ext cx="402336" cy="402336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185416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25880" y="2011680"/>
            <a:ext cx="10088575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Sprint 0 continues through Jan 16 — environment setup, tooling access, backlog seeding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548640" y="3063240"/>
            <a:ext cx="11094415" cy="868680"/>
          </a:xfrm>
          <a:prstGeom prst="roundRect">
            <a:avLst>
              <a:gd name="adj" fmla="val 6316"/>
            </a:avLst>
          </a:prstGeom>
          <a:solidFill>
            <a:srgbClr val="E7F4ED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0" y="3236976"/>
            <a:ext cx="402336" cy="402336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3236976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25880" y="3063240"/>
            <a:ext cx="10088575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First Backlog Refinement session on Jan 8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548640" y="4114800"/>
            <a:ext cx="11094415" cy="868680"/>
          </a:xfrm>
          <a:prstGeom prst="roundRect">
            <a:avLst>
              <a:gd name="adj" fmla="val 6316"/>
            </a:avLst>
          </a:prstGeom>
          <a:solidFill>
            <a:srgbClr val="E7F4ED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0" y="4288536"/>
            <a:ext cx="402336" cy="402336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4288536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325880" y="4114800"/>
            <a:ext cx="10088575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Sprint 1 Planning on Jan 19 — Auth &amp; onboarding work begins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221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286000" y="4114800"/>
            <a:ext cx="5029200" cy="5029200"/>
          </a:xfrm>
          <a:prstGeom prst="ellipse">
            <a:avLst/>
          </a:prstGeom>
          <a:solidFill>
            <a:srgbClr val="0D7377">
              <a:alpha val="3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468880"/>
            <a:ext cx="10332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Let's Ship Something Patients Will Actually Use.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914400" y="374904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9EAE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C. Tyrrell, Product Owner &amp; Agile Delivery Lead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914400" y="411480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93B8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MedConnect Mobile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B3A6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AGENDA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We'll Cover Today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55448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1B3A6B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554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143000" y="155448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Welcome &amp; Program Context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095848" y="155448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0D7377"/>
          </a:solidFill>
          <a:ln/>
        </p:spPr>
      </p:sp>
      <p:sp>
        <p:nvSpPr>
          <p:cNvPr id="9" name="Text 7"/>
          <p:cNvSpPr/>
          <p:nvPr/>
        </p:nvSpPr>
        <p:spPr>
          <a:xfrm>
            <a:off x="6095848" y="1554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690208" y="155448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Why This Program Matters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548640" y="233172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1B3A6B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2331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143000" y="233172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Success Metrics &amp; OKRs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095848" y="233172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0D7377"/>
          </a:solidFill>
          <a:ln/>
        </p:spPr>
      </p:sp>
      <p:sp>
        <p:nvSpPr>
          <p:cNvPr id="15" name="Text 13"/>
          <p:cNvSpPr/>
          <p:nvPr/>
        </p:nvSpPr>
        <p:spPr>
          <a:xfrm>
            <a:off x="6095848" y="2331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690208" y="233172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Scope: In and Out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48640" y="310896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1B3A6B"/>
          </a:solidFill>
          <a:ln/>
        </p:spPr>
      </p:sp>
      <p:sp>
        <p:nvSpPr>
          <p:cNvPr id="18" name="Text 16"/>
          <p:cNvSpPr/>
          <p:nvPr/>
        </p:nvSpPr>
        <p:spPr>
          <a:xfrm>
            <a:off x="548640" y="3108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143000" y="310896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Teams &amp; Delivery Model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095848" y="310896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0D7377"/>
          </a:solidFill>
          <a:ln/>
        </p:spPr>
      </p:sp>
      <p:sp>
        <p:nvSpPr>
          <p:cNvPr id="21" name="Text 19"/>
          <p:cNvSpPr/>
          <p:nvPr/>
        </p:nvSpPr>
        <p:spPr>
          <a:xfrm>
            <a:off x="6095848" y="3108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6690208" y="310896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Sprint Timeline &amp; Releases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548640" y="388620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1B3A6B"/>
          </a:solidFill>
          <a:ln/>
        </p:spPr>
      </p:sp>
      <p:sp>
        <p:nvSpPr>
          <p:cNvPr id="24" name="Text 22"/>
          <p:cNvSpPr/>
          <p:nvPr/>
        </p:nvSpPr>
        <p:spPr>
          <a:xfrm>
            <a:off x="548640" y="3886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1143000" y="388620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Budget Overview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6095848" y="388620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0D7377"/>
          </a:solidFill>
          <a:ln/>
        </p:spPr>
      </p:sp>
      <p:sp>
        <p:nvSpPr>
          <p:cNvPr id="27" name="Text 25"/>
          <p:cNvSpPr/>
          <p:nvPr/>
        </p:nvSpPr>
        <p:spPr>
          <a:xfrm>
            <a:off x="6095848" y="3886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6690208" y="388620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How We'll Work Together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548640" y="466344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1B3A6B"/>
          </a:solidFill>
          <a:ln/>
        </p:spPr>
      </p:sp>
      <p:sp>
        <p:nvSpPr>
          <p:cNvPr id="30" name="Text 28"/>
          <p:cNvSpPr/>
          <p:nvPr/>
        </p:nvSpPr>
        <p:spPr>
          <a:xfrm>
            <a:off x="548640" y="4663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1143000" y="466344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Risks We're Watching</a:t>
            </a: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6095848" y="466344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0D7377"/>
          </a:solidFill>
          <a:ln/>
        </p:spPr>
      </p:sp>
      <p:sp>
        <p:nvSpPr>
          <p:cNvPr id="33" name="Text 31"/>
          <p:cNvSpPr/>
          <p:nvPr/>
        </p:nvSpPr>
        <p:spPr>
          <a:xfrm>
            <a:off x="6095848" y="4663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6690208" y="466344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Next Steps &amp; Q&amp;A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B3A6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WELCOME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Glad You're Here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45720" cy="91440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463040"/>
            <a:ext cx="96012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i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Thirteen people across two teams become one Scrum-of-Scrums today — and Sprint 1 starts in two weeks.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" y="2514600"/>
            <a:ext cx="98755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Over the next 18 weeks, Team Falcon (Mobile) and Team Anchor (Platform) will replace CareLink Classic with a native patient app, a provider web console, and a clean historical data migration — coordinated through a lightweight Scrum-of-Scrums, not a heavyweight SAFe model. Quick round of introductions: name, team, and what you're most excited (or nervous) about.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4114800"/>
            <a:ext cx="3515258" cy="1463040"/>
          </a:xfrm>
          <a:prstGeom prst="roundRect">
            <a:avLst>
              <a:gd name="adj" fmla="val 5000"/>
            </a:avLst>
          </a:prstGeom>
          <a:solidFill>
            <a:srgbClr val="EDFBF9"/>
          </a:solidFill>
          <a:ln w="12700">
            <a:solidFill>
              <a:srgbClr val="B9EAE3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4114800"/>
            <a:ext cx="54864" cy="146304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4251960"/>
            <a:ext cx="314949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731520" y="4937760"/>
            <a:ext cx="314949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NAMED TEAM MEMBERS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338218" y="4114800"/>
            <a:ext cx="3515258" cy="1463040"/>
          </a:xfrm>
          <a:prstGeom prst="roundRect">
            <a:avLst>
              <a:gd name="adj" fmla="val 5000"/>
            </a:avLst>
          </a:prstGeom>
          <a:solidFill>
            <a:srgbClr val="EDFBF9"/>
          </a:solidFill>
          <a:ln w="12700">
            <a:solidFill>
              <a:srgbClr val="B9EAE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338218" y="4114800"/>
            <a:ext cx="54864" cy="146304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14" name="Text 12"/>
          <p:cNvSpPr/>
          <p:nvPr/>
        </p:nvSpPr>
        <p:spPr>
          <a:xfrm>
            <a:off x="4521098" y="4251960"/>
            <a:ext cx="314949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4521098" y="4937760"/>
            <a:ext cx="314949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SPRINTS TO FULL CUTOVER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8127797" y="4114800"/>
            <a:ext cx="3515258" cy="1463040"/>
          </a:xfrm>
          <a:prstGeom prst="roundRect">
            <a:avLst>
              <a:gd name="adj" fmla="val 5000"/>
            </a:avLst>
          </a:prstGeom>
          <a:solidFill>
            <a:srgbClr val="EDFBF9"/>
          </a:solidFill>
          <a:ln w="12700">
            <a:solidFill>
              <a:srgbClr val="B9EAE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127797" y="4114800"/>
            <a:ext cx="54864" cy="146304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18" name="Text 16"/>
          <p:cNvSpPr/>
          <p:nvPr/>
        </p:nvSpPr>
        <p:spPr>
          <a:xfrm>
            <a:off x="8310677" y="4251960"/>
            <a:ext cx="314949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8310677" y="4937760"/>
            <a:ext cx="314949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COORDINATING TEAMS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B3A6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THE BUSINESS CASE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We're Doing This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45720" cy="96012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463040"/>
            <a:ext cx="97840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i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CareLink Classic's vendor end-of-support date is fixed — there's no mobile roadmap coming, and no extension available.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548640" y="2606040"/>
            <a:ext cx="9875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The current telehealth platform has an announced end-of-support date 18 months out, no mobile roadmap ever delivered, and renewal pricing that rose 34% at last cycle. This program replaces it with a native mobile app and provider console — full detail lives in the Program Charter and Cost-Benefit Analysis.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4114800"/>
            <a:ext cx="3291840" cy="1463040"/>
          </a:xfrm>
          <a:prstGeom prst="roundRect">
            <a:avLst>
              <a:gd name="adj" fmla="val 5000"/>
            </a:avLst>
          </a:prstGeom>
          <a:solidFill>
            <a:srgbClr val="EDFBF9"/>
          </a:solidFill>
          <a:ln w="12700">
            <a:solidFill>
              <a:srgbClr val="B9EAE3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4114800"/>
            <a:ext cx="54864" cy="146304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4251960"/>
            <a:ext cx="29260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$1.85M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731520" y="493776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APPROVED BUDGET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114800" y="4114800"/>
            <a:ext cx="3291840" cy="1463040"/>
          </a:xfrm>
          <a:prstGeom prst="roundRect">
            <a:avLst>
              <a:gd name="adj" fmla="val 5000"/>
            </a:avLst>
          </a:prstGeom>
          <a:solidFill>
            <a:srgbClr val="EDFBF9"/>
          </a:solidFill>
          <a:ln w="12700">
            <a:solidFill>
              <a:srgbClr val="B9EAE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114800" y="4114800"/>
            <a:ext cx="54864" cy="146304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14" name="Text 12"/>
          <p:cNvSpPr/>
          <p:nvPr/>
        </p:nvSpPr>
        <p:spPr>
          <a:xfrm>
            <a:off x="4297680" y="4251960"/>
            <a:ext cx="29260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May '26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4297680" y="493776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TARGET FULL CUTOVER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B3A6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SUCCESS METRICS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Success Looks Like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11094415" cy="585216"/>
          </a:xfrm>
          <a:prstGeom prst="roundRect">
            <a:avLst>
              <a:gd name="adj" fmla="val 9375"/>
            </a:avLst>
          </a:prstGeom>
          <a:solidFill>
            <a:srgbClr val="E7F4ED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1609344"/>
            <a:ext cx="384048" cy="384048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609344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280160" y="1508760"/>
            <a:ext cx="10180015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60% of visits booked via mobile app within 60 days of Release 1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2167128"/>
            <a:ext cx="11094415" cy="585216"/>
          </a:xfrm>
          <a:prstGeom prst="roundRect">
            <a:avLst>
              <a:gd name="adj" fmla="val 9375"/>
            </a:avLst>
          </a:prstGeom>
          <a:solidFill>
            <a:srgbClr val="E7F4ED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0" y="2267712"/>
            <a:ext cx="384048" cy="384048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26771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280160" y="2167128"/>
            <a:ext cx="10180015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Login-to-visit-start time cut from ~6 min to under 2 min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2825496"/>
            <a:ext cx="11094415" cy="585216"/>
          </a:xfrm>
          <a:prstGeom prst="roundRect">
            <a:avLst>
              <a:gd name="adj" fmla="val 9375"/>
            </a:avLst>
          </a:prstGeom>
          <a:solidFill>
            <a:srgbClr val="E7F4ED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0" y="2926080"/>
            <a:ext cx="384048" cy="384048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292608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280160" y="2825496"/>
            <a:ext cx="10180015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Telehealth support tickets down from ~410/mo to under 150/mo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48640" y="3483864"/>
            <a:ext cx="11094415" cy="585216"/>
          </a:xfrm>
          <a:prstGeom prst="roundRect">
            <a:avLst>
              <a:gd name="adj" fmla="val 9375"/>
            </a:avLst>
          </a:prstGeom>
          <a:solidFill>
            <a:srgbClr val="E7F4ED"/>
          </a:solidFill>
          <a:ln/>
        </p:spPr>
      </p:sp>
      <p:sp>
        <p:nvSpPr>
          <p:cNvPr id="18" name="Shape 16"/>
          <p:cNvSpPr/>
          <p:nvPr/>
        </p:nvSpPr>
        <p:spPr>
          <a:xfrm>
            <a:off x="731520" y="3584448"/>
            <a:ext cx="384048" cy="384048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358444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280160" y="3483864"/>
            <a:ext cx="10180015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100% of active patient records migrated, zero critical data-integrity defects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48640" y="4142232"/>
            <a:ext cx="11094415" cy="585216"/>
          </a:xfrm>
          <a:prstGeom prst="roundRect">
            <a:avLst>
              <a:gd name="adj" fmla="val 9375"/>
            </a:avLst>
          </a:prstGeom>
          <a:solidFill>
            <a:srgbClr val="E7F4ED"/>
          </a:solidFill>
          <a:ln/>
        </p:spPr>
      </p:sp>
      <p:sp>
        <p:nvSpPr>
          <p:cNvPr id="22" name="Shape 20"/>
          <p:cNvSpPr/>
          <p:nvPr/>
        </p:nvSpPr>
        <p:spPr>
          <a:xfrm>
            <a:off x="731520" y="4242816"/>
            <a:ext cx="384048" cy="384048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23" name="Text 21"/>
          <p:cNvSpPr/>
          <p:nvPr/>
        </p:nvSpPr>
        <p:spPr>
          <a:xfrm>
            <a:off x="731520" y="4242816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1280160" y="4142232"/>
            <a:ext cx="10180015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≥ 85% of scheduled providers using the console daily by week 4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48640" y="48463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Full OKR detail and release roadmap: Vision &amp; Roadmap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B3A6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SCOPE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the Lines Are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095848" y="1554480"/>
            <a:ext cx="10973" cy="4389120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55448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0D7377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IN SCOPE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011680"/>
            <a:ext cx="512064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Patient mobile app (iOS/Android) and provider web console
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Video visit integration (PulseConnect SDK)
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Full patient-record migration; CareLink Classic decommission
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Secure messaging and prescription refill requests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61608" y="15544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1B3A6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OUT OF SCOPE (CANDIDATE BACKLOG)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461608" y="2011680"/>
            <a:ext cx="53035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Remote patient monitoring device integration
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Multi-language patient app support
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Group/family visit scheduling
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Provider analytics dashboard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B3A6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TEAMS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Everyone Who's Building This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63040"/>
            <a:ext cx="3545738" cy="685800"/>
          </a:xfrm>
          <a:prstGeom prst="roundRect">
            <a:avLst>
              <a:gd name="adj" fmla="val 9333"/>
            </a:avLst>
          </a:prstGeom>
          <a:solidFill>
            <a:srgbClr val="EDFBF9"/>
          </a:solidFill>
          <a:ln w="12700">
            <a:solidFill>
              <a:srgbClr val="B9EAE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463040"/>
            <a:ext cx="45720" cy="68580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1517904"/>
            <a:ext cx="327141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213B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C. Tyrrell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810512"/>
            <a:ext cx="327141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Product Owner &amp; Agile Delivery Lead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4322978" y="1463040"/>
            <a:ext cx="3545738" cy="685800"/>
          </a:xfrm>
          <a:prstGeom prst="roundRect">
            <a:avLst>
              <a:gd name="adj" fmla="val 9333"/>
            </a:avLst>
          </a:prstGeom>
          <a:solidFill>
            <a:srgbClr val="EDFBF9"/>
          </a:solidFill>
          <a:ln w="12700">
            <a:solidFill>
              <a:srgbClr val="B9EAE3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322978" y="1463040"/>
            <a:ext cx="45720" cy="68580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11" name="Text 9"/>
          <p:cNvSpPr/>
          <p:nvPr/>
        </p:nvSpPr>
        <p:spPr>
          <a:xfrm>
            <a:off x="4460138" y="1517904"/>
            <a:ext cx="327141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213B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J. Marsh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460138" y="1810512"/>
            <a:ext cx="327141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Scrum Master, Team Falcon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8097317" y="1463040"/>
            <a:ext cx="3545738" cy="685800"/>
          </a:xfrm>
          <a:prstGeom prst="roundRect">
            <a:avLst>
              <a:gd name="adj" fmla="val 9333"/>
            </a:avLst>
          </a:prstGeom>
          <a:solidFill>
            <a:srgbClr val="EDFBF9"/>
          </a:solidFill>
          <a:ln w="12700">
            <a:solidFill>
              <a:srgbClr val="B9EAE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097317" y="1463040"/>
            <a:ext cx="45720" cy="68580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15" name="Text 13"/>
          <p:cNvSpPr/>
          <p:nvPr/>
        </p:nvSpPr>
        <p:spPr>
          <a:xfrm>
            <a:off x="8234477" y="1517904"/>
            <a:ext cx="327141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213B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R. Okafor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8234477" y="1810512"/>
            <a:ext cx="327141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Scrum Master, Team Anchor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548640" y="2423160"/>
            <a:ext cx="43584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spc="100" kern="0" dirty="0">
                <a:solidFill>
                  <a:srgbClr val="1B3A6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TEAM FALCON — MOBILE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952848" y="2441448"/>
            <a:ext cx="914400" cy="219456"/>
          </a:xfrm>
          <a:prstGeom prst="roundRect">
            <a:avLst>
              <a:gd name="adj" fmla="val 50000"/>
            </a:avLst>
          </a:prstGeom>
          <a:solidFill>
            <a:srgbClr val="E3F5F4"/>
          </a:solidFill>
          <a:ln/>
        </p:spPr>
      </p:sp>
      <p:sp>
        <p:nvSpPr>
          <p:cNvPr id="19" name="Text 17"/>
          <p:cNvSpPr/>
          <p:nvPr/>
        </p:nvSpPr>
        <p:spPr>
          <a:xfrm>
            <a:off x="4952848" y="2441448"/>
            <a:ext cx="914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D737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5 FTE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548640" y="3163824"/>
            <a:ext cx="5364328" cy="10973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21" name="Text 19"/>
          <p:cNvSpPr/>
          <p:nvPr/>
        </p:nvSpPr>
        <p:spPr>
          <a:xfrm>
            <a:off x="548640" y="2834640"/>
            <a:ext cx="2950380" cy="31089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2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D. Whitfield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230804" y="2834640"/>
            <a:ext cx="2682164" cy="31089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Engineering Lead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548640" y="3547872"/>
            <a:ext cx="5364328" cy="10973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24" name="Text 22"/>
          <p:cNvSpPr/>
          <p:nvPr/>
        </p:nvSpPr>
        <p:spPr>
          <a:xfrm>
            <a:off x="548640" y="3218688"/>
            <a:ext cx="2950380" cy="31089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2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K. Alvarez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230804" y="3218688"/>
            <a:ext cx="2682164" cy="31089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iOS Developer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548640" y="3931920"/>
            <a:ext cx="5364328" cy="10973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27" name="Text 25"/>
          <p:cNvSpPr/>
          <p:nvPr/>
        </p:nvSpPr>
        <p:spPr>
          <a:xfrm>
            <a:off x="548640" y="3602736"/>
            <a:ext cx="2950380" cy="31089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2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S. Park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230804" y="3602736"/>
            <a:ext cx="2682164" cy="31089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Android Developer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548640" y="4315968"/>
            <a:ext cx="5364328" cy="10973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30" name="Text 28"/>
          <p:cNvSpPr/>
          <p:nvPr/>
        </p:nvSpPr>
        <p:spPr>
          <a:xfrm>
            <a:off x="548640" y="3986784"/>
            <a:ext cx="2950380" cy="31089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2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T. Nguyen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3230804" y="3986784"/>
            <a:ext cx="2682164" cy="31089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Backend Developer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548640" y="4700016"/>
            <a:ext cx="5364328" cy="10973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33" name="Text 31"/>
          <p:cNvSpPr/>
          <p:nvPr/>
        </p:nvSpPr>
        <p:spPr>
          <a:xfrm>
            <a:off x="548640" y="4370832"/>
            <a:ext cx="2950380" cy="31089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2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E. Marchetti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3230804" y="4370832"/>
            <a:ext cx="2682164" cy="31089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QA Lead — Falcon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6278728" y="2423160"/>
            <a:ext cx="43584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spc="100" kern="0" dirty="0">
                <a:solidFill>
                  <a:srgbClr val="1B3A6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TEAM ANCHOR — PLATFORM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10682935" y="2441448"/>
            <a:ext cx="914400" cy="219456"/>
          </a:xfrm>
          <a:prstGeom prst="roundRect">
            <a:avLst>
              <a:gd name="adj" fmla="val 50000"/>
            </a:avLst>
          </a:prstGeom>
          <a:solidFill>
            <a:srgbClr val="E3F5F4"/>
          </a:solidFill>
          <a:ln/>
        </p:spPr>
      </p:sp>
      <p:sp>
        <p:nvSpPr>
          <p:cNvPr id="37" name="Text 35"/>
          <p:cNvSpPr/>
          <p:nvPr/>
        </p:nvSpPr>
        <p:spPr>
          <a:xfrm>
            <a:off x="10682935" y="2441448"/>
            <a:ext cx="914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D737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5 FTE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6278728" y="3163824"/>
            <a:ext cx="5364328" cy="10973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39" name="Text 37"/>
          <p:cNvSpPr/>
          <p:nvPr/>
        </p:nvSpPr>
        <p:spPr>
          <a:xfrm>
            <a:off x="6278728" y="2834640"/>
            <a:ext cx="2950380" cy="31089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2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A. Singh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8960891" y="2834640"/>
            <a:ext cx="2682164" cy="31089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Engineering Lead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6278728" y="3547872"/>
            <a:ext cx="5364328" cy="10973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2" name="Text 40"/>
          <p:cNvSpPr/>
          <p:nvPr/>
        </p:nvSpPr>
        <p:spPr>
          <a:xfrm>
            <a:off x="6278728" y="3218688"/>
            <a:ext cx="2950380" cy="31089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2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R. Kim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8960891" y="3218688"/>
            <a:ext cx="2682164" cy="31089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Backend Developer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6278728" y="3931920"/>
            <a:ext cx="5364328" cy="10973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5" name="Text 43"/>
          <p:cNvSpPr/>
          <p:nvPr/>
        </p:nvSpPr>
        <p:spPr>
          <a:xfrm>
            <a:off x="6278728" y="3602736"/>
            <a:ext cx="2950380" cy="31089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2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N. Osei</a:t>
            </a:r>
            <a:endParaRPr lang="en-US" sz="1200" dirty="0"/>
          </a:p>
        </p:txBody>
      </p:sp>
      <p:sp>
        <p:nvSpPr>
          <p:cNvPr id="46" name="Text 44"/>
          <p:cNvSpPr/>
          <p:nvPr/>
        </p:nvSpPr>
        <p:spPr>
          <a:xfrm>
            <a:off x="8960891" y="3602736"/>
            <a:ext cx="2682164" cy="31089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QA Lead (Onshore)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6278728" y="4315968"/>
            <a:ext cx="5364328" cy="10973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8" name="Text 46"/>
          <p:cNvSpPr/>
          <p:nvPr/>
        </p:nvSpPr>
        <p:spPr>
          <a:xfrm>
            <a:off x="6278728" y="3986784"/>
            <a:ext cx="2950380" cy="31089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2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M. Chen</a:t>
            </a:r>
            <a:endParaRPr lang="en-US" sz="1200" dirty="0"/>
          </a:p>
        </p:txBody>
      </p:sp>
      <p:sp>
        <p:nvSpPr>
          <p:cNvPr id="49" name="Text 47"/>
          <p:cNvSpPr/>
          <p:nvPr/>
        </p:nvSpPr>
        <p:spPr>
          <a:xfrm>
            <a:off x="8960891" y="3986784"/>
            <a:ext cx="2682164" cy="31089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Offshore QA Analyst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6278728" y="4700016"/>
            <a:ext cx="5364328" cy="10973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51" name="Text 49"/>
          <p:cNvSpPr/>
          <p:nvPr/>
        </p:nvSpPr>
        <p:spPr>
          <a:xfrm>
            <a:off x="6278728" y="4370832"/>
            <a:ext cx="2950380" cy="31089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2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P. Kumar</a:t>
            </a:r>
            <a:endParaRPr lang="en-US" sz="1200" dirty="0"/>
          </a:p>
        </p:txBody>
      </p:sp>
      <p:sp>
        <p:nvSpPr>
          <p:cNvPr id="52" name="Text 50"/>
          <p:cNvSpPr/>
          <p:nvPr/>
        </p:nvSpPr>
        <p:spPr>
          <a:xfrm>
            <a:off x="8960891" y="4370832"/>
            <a:ext cx="2682164" cy="31089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Offshore QA Analyst</a:t>
            </a: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548640" y="5989320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All 13, same as the Resource Plan and Org Chart — nobody on this program is a name you'll only find in a spreadsheet.</a:t>
            </a:r>
            <a:endParaRPr lang="en-US" sz="1000" dirty="0"/>
          </a:p>
        </p:txBody>
      </p:sp>
      <p:sp>
        <p:nvSpPr>
          <p:cNvPr id="54" name="Text 52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B3A6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TIMELINE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Eight Sprints to Full Cutover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822960" y="2743200"/>
            <a:ext cx="10545775" cy="36576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6" name="Shape 4"/>
          <p:cNvSpPr/>
          <p:nvPr/>
        </p:nvSpPr>
        <p:spPr>
          <a:xfrm>
            <a:off x="1619479" y="2679192"/>
            <a:ext cx="164592" cy="164592"/>
          </a:xfrm>
          <a:prstGeom prst="ellipse">
            <a:avLst/>
          </a:prstGeom>
          <a:solidFill>
            <a:srgbClr val="0D7377"/>
          </a:solidFill>
          <a:ln w="25400">
            <a:solidFill>
              <a:srgbClr val="1B3A6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1965960"/>
            <a:ext cx="166618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Sprint 0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868680" y="2971800"/>
            <a:ext cx="166618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Kickoff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868680" y="3429000"/>
            <a:ext cx="166618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Jan 5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377108" y="2679192"/>
            <a:ext cx="164592" cy="16459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B3A6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626309" y="1965960"/>
            <a:ext cx="166618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Sprint 2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2626309" y="2971800"/>
            <a:ext cx="166618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Scheduling Core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2626309" y="3429000"/>
            <a:ext cx="166618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Feb 2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5134737" y="2679192"/>
            <a:ext cx="164592" cy="16459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B3A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383938" y="1965960"/>
            <a:ext cx="166618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Sprint 5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4383938" y="2971800"/>
            <a:ext cx="166618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Release 1 (MVP)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4383938" y="3429000"/>
            <a:ext cx="166618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Mar 27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6892366" y="2679192"/>
            <a:ext cx="164592" cy="16459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B3A6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141568" y="1965960"/>
            <a:ext cx="166618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Sprint 7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6141568" y="2971800"/>
            <a:ext cx="166618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Full Data Migration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6141568" y="3429000"/>
            <a:ext cx="166618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Apr 24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8649995" y="2679192"/>
            <a:ext cx="164592" cy="16459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B3A6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899197" y="1965960"/>
            <a:ext cx="166618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Sprint 8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899197" y="2971800"/>
            <a:ext cx="166618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Release 2 (Full Cutover)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7899197" y="3429000"/>
            <a:ext cx="166618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May 8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10407625" y="2679192"/>
            <a:ext cx="164592" cy="16459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B3A6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656826" y="1965960"/>
            <a:ext cx="166618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Program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9656826" y="2971800"/>
            <a:ext cx="166618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Closeout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9656826" y="3429000"/>
            <a:ext cx="166618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May 15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48640" y="603504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Full sprint-by-sprint schedule: Release Schedule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B3A6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BUDGET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the Money Goes</a:t>
            </a:r>
            <a:endParaRPr lang="en-US" sz="28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640080" y="1645920"/>
          <a:ext cx="3840480" cy="38404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640080" y="288036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$1.85M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640080" y="329184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APPROVED BUDGET</a:t>
            </a:r>
            <a:endParaRPr lang="en-US" sz="800" dirty="0"/>
          </a:p>
        </p:txBody>
      </p:sp>
      <p:sp>
        <p:nvSpPr>
          <p:cNvPr id="8" name="Shape 5"/>
          <p:cNvSpPr/>
          <p:nvPr/>
        </p:nvSpPr>
        <p:spPr>
          <a:xfrm>
            <a:off x="5029200" y="2103120"/>
            <a:ext cx="45720" cy="128016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9" name="Text 6"/>
          <p:cNvSpPr/>
          <p:nvPr/>
        </p:nvSpPr>
        <p:spPr>
          <a:xfrm>
            <a:off x="5257800" y="2011680"/>
            <a:ext cx="62179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i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10% contingency reserve is built in from day one — drawn only through a formal Change Request, not spent by default.</a:t>
            </a:r>
            <a:endParaRPr lang="en-US" sz="1700" dirty="0"/>
          </a:p>
        </p:txBody>
      </p:sp>
      <p:sp>
        <p:nvSpPr>
          <p:cNvPr id="10" name="Text 7"/>
          <p:cNvSpPr/>
          <p:nvPr/>
        </p:nvSpPr>
        <p:spPr>
          <a:xfrm>
            <a:off x="5257800" y="3749040"/>
            <a:ext cx="6217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Full detail and the 13-person rate card: Program Budget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2026-07-17T00:59:35Z</dcterms:created>
  <dcterms:modified xsi:type="dcterms:W3CDTF">2026-07-17T00:59:35Z</dcterms:modified>
</cp:coreProperties>
</file>