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2213B"/>
                </a:solidFill>
              </a:rPr>
              <a:t>Organizational Chart — MedConnect Mobile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4709160" y="822960"/>
            <a:ext cx="2468880" cy="822960"/>
          </a:xfrm>
          <a:prstGeom prst="rect">
            <a:avLst/>
          </a:prstGeom>
          <a:solidFill>
            <a:srgbClr val="12213B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709160" y="877824"/>
            <a:ext cx="2468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B9A9E0"/>
                </a:solidFill>
              </a:rPr>
              <a:t>Executive Sponsor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4709160" y="1078992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M. Delacroix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709160" y="1316736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C6D2E4"/>
                </a:solidFill>
              </a:rPr>
              <a:t>VP, Digital Health</a:t>
            </a:r>
            <a:endParaRPr lang="en-US" sz="850" dirty="0"/>
          </a:p>
        </p:txBody>
      </p:sp>
      <p:sp>
        <p:nvSpPr>
          <p:cNvPr id="7" name="Shape 5"/>
          <p:cNvSpPr/>
          <p:nvPr/>
        </p:nvSpPr>
        <p:spPr>
          <a:xfrm>
            <a:off x="5943600" y="1645920"/>
            <a:ext cx="0" cy="32004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709160" y="1965960"/>
            <a:ext cx="246888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709160" y="2020824"/>
            <a:ext cx="2468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B3FA8"/>
                </a:solidFill>
              </a:rPr>
              <a:t>Product Owner &amp; Delivery Lead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4709160" y="2221992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130"/>
                </a:solidFill>
              </a:rPr>
              <a:t>C. Tyrrell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709160" y="2459736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5B6472"/>
                </a:solidFill>
              </a:rPr>
              <a:t>Program-level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4206240" y="2788920"/>
            <a:ext cx="0" cy="320040"/>
          </a:xfrm>
          <a:prstGeom prst="line">
            <a:avLst/>
          </a:prstGeom>
          <a:noFill/>
          <a:ln w="19050">
            <a:solidFill>
              <a:srgbClr val="C9BEE0"/>
            </a:solidFill>
            <a:prstDash val="dash"/>
          </a:ln>
        </p:spPr>
      </p:sp>
      <p:sp>
        <p:nvSpPr>
          <p:cNvPr id="13" name="Shape 11"/>
          <p:cNvSpPr/>
          <p:nvPr/>
        </p:nvSpPr>
        <p:spPr>
          <a:xfrm>
            <a:off x="7680960" y="2788920"/>
            <a:ext cx="0" cy="320040"/>
          </a:xfrm>
          <a:prstGeom prst="line">
            <a:avLst/>
          </a:prstGeom>
          <a:noFill/>
          <a:ln w="19050">
            <a:solidFill>
              <a:srgbClr val="C9BEE0"/>
            </a:solidFill>
            <a:prstDash val="dash"/>
          </a:ln>
        </p:spPr>
      </p:sp>
      <p:sp>
        <p:nvSpPr>
          <p:cNvPr id="14" name="Shape 12"/>
          <p:cNvSpPr/>
          <p:nvPr/>
        </p:nvSpPr>
        <p:spPr>
          <a:xfrm>
            <a:off x="4206240" y="2788920"/>
            <a:ext cx="3474720" cy="0"/>
          </a:xfrm>
          <a:prstGeom prst="line">
            <a:avLst/>
          </a:prstGeom>
          <a:noFill/>
          <a:ln w="19050">
            <a:solidFill>
              <a:srgbClr val="C9BEE0"/>
            </a:solidFill>
            <a:prstDash val="dash"/>
          </a:ln>
        </p:spPr>
      </p:sp>
      <p:sp>
        <p:nvSpPr>
          <p:cNvPr id="15" name="Shape 13"/>
          <p:cNvSpPr/>
          <p:nvPr/>
        </p:nvSpPr>
        <p:spPr>
          <a:xfrm>
            <a:off x="2971800" y="3108960"/>
            <a:ext cx="237744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C9BEE0"/>
            </a:solidFill>
            <a:prstDash val="dash"/>
          </a:ln>
        </p:spPr>
      </p:sp>
      <p:sp>
        <p:nvSpPr>
          <p:cNvPr id="16" name="Text 14"/>
          <p:cNvSpPr/>
          <p:nvPr/>
        </p:nvSpPr>
        <p:spPr>
          <a:xfrm>
            <a:off x="2971800" y="3163824"/>
            <a:ext cx="23774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B3FA8"/>
                </a:solidFill>
              </a:rPr>
              <a:t>Advisory (Dotted Line)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2971800" y="3364992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130"/>
                </a:solidFill>
              </a:rPr>
              <a:t>Dr. L. Nguyen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2971800" y="3602736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5B6472"/>
                </a:solidFill>
              </a:rPr>
              <a:t>CMIO — ~10% allocation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6446520" y="3108960"/>
            <a:ext cx="237744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C9BEE0"/>
            </a:solidFill>
            <a:prstDash val="dash"/>
          </a:ln>
        </p:spPr>
      </p:sp>
      <p:sp>
        <p:nvSpPr>
          <p:cNvPr id="20" name="Text 18"/>
          <p:cNvSpPr/>
          <p:nvPr/>
        </p:nvSpPr>
        <p:spPr>
          <a:xfrm>
            <a:off x="6446520" y="3163824"/>
            <a:ext cx="23774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B3FA8"/>
                </a:solidFill>
              </a:rPr>
              <a:t>Advisory (Dotted Line)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6446520" y="3364992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130"/>
                </a:solidFill>
              </a:rPr>
              <a:t>T. Brannigan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446520" y="3602736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5B6472"/>
                </a:solidFill>
              </a:rPr>
              <a:t>Compliance Dir. — ~10% allocation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5943600" y="2788920"/>
            <a:ext cx="0" cy="132588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566160" y="4114800"/>
            <a:ext cx="4754880" cy="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566160" y="4114800"/>
            <a:ext cx="0" cy="22860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321040" y="4114800"/>
            <a:ext cx="0" cy="22860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2331720" y="4343400"/>
            <a:ext cx="24688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331720" y="4398264"/>
            <a:ext cx="2468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B3FA8"/>
                </a:solidFill>
              </a:rPr>
              <a:t>Scrum Master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2331720" y="4599432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130"/>
                </a:solidFill>
              </a:rPr>
              <a:t>J. Marsh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2331720" y="4837176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5B6472"/>
                </a:solidFill>
              </a:rPr>
              <a:t>Team Falcon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7086600" y="4343400"/>
            <a:ext cx="24688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086600" y="4398264"/>
            <a:ext cx="2468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B3FA8"/>
                </a:solidFill>
              </a:rPr>
              <a:t>Scrum Master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7086600" y="4599432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130"/>
                </a:solidFill>
              </a:rPr>
              <a:t>R. Okafor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7086600" y="4837176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5B6472"/>
                </a:solidFill>
              </a:rPr>
              <a:t>Team Anchor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3566160" y="5029200"/>
            <a:ext cx="0" cy="22860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8321040" y="5029200"/>
            <a:ext cx="0" cy="22860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2331720" y="5257800"/>
            <a:ext cx="24688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331720" y="5312664"/>
            <a:ext cx="2468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B3FA8"/>
                </a:solidFill>
              </a:rPr>
              <a:t>Engineering Lead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2331720" y="5513832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130"/>
                </a:solidFill>
              </a:rPr>
              <a:t>D. Whitfield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2331720" y="5751576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5B6472"/>
                </a:solidFill>
              </a:rPr>
              <a:t>Team Falcon — Mobile App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7086600" y="5257800"/>
            <a:ext cx="24688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086600" y="5312664"/>
            <a:ext cx="2468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B3FA8"/>
                </a:solidFill>
              </a:rPr>
              <a:t>Engineering Lead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7086600" y="5513832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130"/>
                </a:solidFill>
              </a:rPr>
              <a:t>A. Singh</a:t>
            </a:r>
            <a:endParaRPr lang="en-US" sz="1200" dirty="0"/>
          </a:p>
        </p:txBody>
      </p:sp>
      <p:sp>
        <p:nvSpPr>
          <p:cNvPr id="44" name="Text 42"/>
          <p:cNvSpPr/>
          <p:nvPr/>
        </p:nvSpPr>
        <p:spPr>
          <a:xfrm>
            <a:off x="7086600" y="5751576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5B6472"/>
                </a:solidFill>
              </a:rPr>
              <a:t>Team Anchor — Platform/Integration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3566160" y="5943600"/>
            <a:ext cx="0" cy="18288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8321040" y="5943600"/>
            <a:ext cx="0" cy="18288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1097280" y="6126480"/>
            <a:ext cx="4937760" cy="365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3E6EB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B2130"/>
                </a:solidFill>
              </a:rPr>
              <a:t>K. Alvarez (iOS) · S. Park (Android) · R. Kim (Backend) · N. Osei (QA)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6309360" y="6126480"/>
            <a:ext cx="3657600" cy="365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3E6EB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B2130"/>
                </a:solidFill>
              </a:rPr>
              <a:t>4 Platform Engineers · Embedded QA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457200" y="6583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B6472"/>
                </a:solidFill>
              </a:rPr>
              <a:t>Solid lines = direct program reporting. Dashed lines = matrixed advisory relationships (home department elsewhere).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2026-07-13T21:59:19Z</dcterms:created>
  <dcterms:modified xsi:type="dcterms:W3CDTF">2026-07-13T21:59:19Z</dcterms:modified>
</cp:coreProperties>
</file>