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875520" y="-1371600"/>
            <a:ext cx="4572000" cy="4572000"/>
          </a:xfrm>
          <a:prstGeom prst="ellipse">
            <a:avLst/>
          </a:prstGeom>
          <a:solidFill>
            <a:srgbClr val="14413D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4572000"/>
            <a:ext cx="3657600" cy="3657600"/>
          </a:xfrm>
          <a:prstGeom prst="ellipse">
            <a:avLst/>
          </a:prstGeom>
          <a:solidFill>
            <a:srgbClr val="14413D"/>
          </a:solidFill>
          <a:ln/>
        </p:spPr>
      </p:sp>
      <p:sp>
        <p:nvSpPr>
          <p:cNvPr id="4" name="Text 2"/>
          <p:cNvSpPr/>
          <p:nvPr/>
        </p:nvSpPr>
        <p:spPr>
          <a:xfrm>
            <a:off x="640080" y="228600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spc="200" kern="0" dirty="0">
                <a:solidFill>
                  <a:srgbClr val="6FBDB6"/>
                </a:solidFill>
              </a:rPr>
              <a:t>MONTHLY STEERING COMMITTEE UPDATE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40080" y="269748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</a:rPr>
              <a:t>MedConnect Mobile</a:t>
            </a:r>
            <a:endParaRPr lang="en-US" sz="4200" dirty="0"/>
          </a:p>
        </p:txBody>
      </p:sp>
      <p:sp>
        <p:nvSpPr>
          <p:cNvPr id="6" name="Shape 4"/>
          <p:cNvSpPr/>
          <p:nvPr/>
        </p:nvSpPr>
        <p:spPr>
          <a:xfrm>
            <a:off x="658368" y="3566160"/>
            <a:ext cx="1097280" cy="54864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3794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B8D9D5"/>
                </a:solidFill>
              </a:rPr>
              <a:t>Sprint 6 Checkpoint  ·  Apr 10, 2026  ·  Presented by C. Tyrrell  ·  ACME Health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Program Status at a Glance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2011680" cy="822960"/>
          </a:xfrm>
          <a:prstGeom prst="roundRect">
            <a:avLst>
              <a:gd name="adj" fmla="val 50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6459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CFC9"/>
                </a:solidFill>
              </a:rPr>
              <a:t>OVERALL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457200" y="19202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4D399"/>
                </a:solidFill>
              </a:rPr>
              <a:t>Green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2578608" y="1554480"/>
            <a:ext cx="2011680" cy="822960"/>
          </a:xfrm>
          <a:prstGeom prst="roundRect">
            <a:avLst>
              <a:gd name="adj" fmla="val 50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78608" y="16459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CFC9"/>
                </a:solidFill>
              </a:rPr>
              <a:t>SCHEDULE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578608" y="19202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4D399"/>
                </a:solidFill>
              </a:rPr>
              <a:t>Green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4700016" y="1554480"/>
            <a:ext cx="2011680" cy="822960"/>
          </a:xfrm>
          <a:prstGeom prst="roundRect">
            <a:avLst>
              <a:gd name="adj" fmla="val 50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00016" y="16459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CFC9"/>
                </a:solidFill>
              </a:rPr>
              <a:t>SCOPE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700016" y="19202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4D399"/>
                </a:solidFill>
              </a:rPr>
              <a:t>Green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6821424" y="1554480"/>
            <a:ext cx="2011680" cy="822960"/>
          </a:xfrm>
          <a:prstGeom prst="roundRect">
            <a:avLst>
              <a:gd name="adj" fmla="val 50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821424" y="16459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CFC9"/>
                </a:solidFill>
              </a:rPr>
              <a:t>BUDGET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821424" y="19202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BBF24"/>
                </a:solidFill>
              </a:rPr>
              <a:t>Amber</a:t>
            </a:r>
            <a:endParaRPr lang="en-US" sz="1500" dirty="0"/>
          </a:p>
        </p:txBody>
      </p:sp>
      <p:sp>
        <p:nvSpPr>
          <p:cNvPr id="18" name="Shape 16"/>
          <p:cNvSpPr/>
          <p:nvPr/>
        </p:nvSpPr>
        <p:spPr>
          <a:xfrm>
            <a:off x="8942832" y="1554480"/>
            <a:ext cx="2011680" cy="822960"/>
          </a:xfrm>
          <a:prstGeom prst="roundRect">
            <a:avLst>
              <a:gd name="adj" fmla="val 50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942832" y="164592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CFC9"/>
                </a:solidFill>
              </a:rPr>
              <a:t>QUALITY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8942832" y="19202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34D399"/>
                </a:solidFill>
              </a:rPr>
              <a:t>Green</a:t>
            </a:r>
            <a:endParaRPr lang="en-US" sz="1500" dirty="0"/>
          </a:p>
        </p:txBody>
      </p:sp>
      <p:sp>
        <p:nvSpPr>
          <p:cNvPr id="21" name="Text 19"/>
          <p:cNvSpPr/>
          <p:nvPr/>
        </p:nvSpPr>
        <p:spPr>
          <a:xfrm>
            <a:off x="457200" y="2834640"/>
            <a:ext cx="10515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E5F3F1"/>
                </a:solidFill>
              </a:rPr>
              <a:t>Release 1 (MVP) is live with the pilot patient cohort since Sprint 5, zero critical defects. Release 2 (full cutover) remains on track for Sprint 8, May 8.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Delivery Progress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2606040" cy="1051560"/>
          </a:xfrm>
          <a:prstGeom prst="roundRect">
            <a:avLst>
              <a:gd name="adj" fmla="val 8696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21792" y="1664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CFC9"/>
                </a:solidFill>
              </a:rPr>
              <a:t>Sprints Complete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21792" y="1938528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6 of 8</a:t>
            </a:r>
            <a:endParaRPr lang="en-US" sz="1900" dirty="0"/>
          </a:p>
        </p:txBody>
      </p:sp>
      <p:sp>
        <p:nvSpPr>
          <p:cNvPr id="9" name="Shape 7"/>
          <p:cNvSpPr/>
          <p:nvPr/>
        </p:nvSpPr>
        <p:spPr>
          <a:xfrm>
            <a:off x="3200400" y="1554480"/>
            <a:ext cx="2606040" cy="1051560"/>
          </a:xfrm>
          <a:prstGeom prst="roundRect">
            <a:avLst>
              <a:gd name="adj" fmla="val 8696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64992" y="1664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CFC9"/>
                </a:solidFill>
              </a:rPr>
              <a:t>Avg. Velocity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364992" y="1938528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43 pts/sprint</a:t>
            </a:r>
            <a:endParaRPr lang="en-US" sz="1900" dirty="0"/>
          </a:p>
        </p:txBody>
      </p:sp>
      <p:sp>
        <p:nvSpPr>
          <p:cNvPr id="12" name="Shape 10"/>
          <p:cNvSpPr/>
          <p:nvPr/>
        </p:nvSpPr>
        <p:spPr>
          <a:xfrm>
            <a:off x="5943600" y="1554480"/>
            <a:ext cx="2606040" cy="1051560"/>
          </a:xfrm>
          <a:prstGeom prst="roundRect">
            <a:avLst>
              <a:gd name="adj" fmla="val 8696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08192" y="1664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CFC9"/>
                </a:solidFill>
              </a:rPr>
              <a:t>Predictability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6108192" y="1938528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~94%</a:t>
            </a:r>
            <a:endParaRPr lang="en-US" sz="1900" dirty="0"/>
          </a:p>
        </p:txBody>
      </p:sp>
      <p:sp>
        <p:nvSpPr>
          <p:cNvPr id="15" name="Shape 13"/>
          <p:cNvSpPr/>
          <p:nvPr/>
        </p:nvSpPr>
        <p:spPr>
          <a:xfrm>
            <a:off x="8686800" y="1554480"/>
            <a:ext cx="2606040" cy="1051560"/>
          </a:xfrm>
          <a:prstGeom prst="roundRect">
            <a:avLst>
              <a:gd name="adj" fmla="val 8696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851392" y="1664208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CFC9"/>
                </a:solidFill>
              </a:rPr>
              <a:t>Scope Delivered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851392" y="1938528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</a:rPr>
              <a:t>247 / 342 pts</a:t>
            </a:r>
            <a:endParaRPr lang="en-US" sz="1900" dirty="0"/>
          </a:p>
        </p:txBody>
      </p:sp>
      <p:sp>
        <p:nvSpPr>
          <p:cNvPr id="18" name="Text 16"/>
          <p:cNvSpPr/>
          <p:nvPr/>
        </p:nvSpPr>
        <p:spPr>
          <a:xfrm>
            <a:off x="457200" y="292608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9FCFC9"/>
                </a:solidFill>
              </a:rPr>
              <a:t>See the Velocity Chart and Release Burnup pages for full detail.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Release Timeline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10515600" cy="914400"/>
        </p:xfrm>
        <a:graphic>
          <a:graphicData uri="http://schemas.openxmlformats.org/drawingml/2006/table">
            <a:tbl>
              <a:tblPr/>
              <a:tblGrid>
                <a:gridCol w="3505200"/>
                <a:gridCol w="3505200"/>
                <a:gridCol w="3505200"/>
              </a:tblGrid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Milestone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4A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Date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4A4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Status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B4A47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E5F3F1"/>
                          </a:solidFill>
                        </a:rPr>
                        <a:t>Release 1 (MVP) — pilot cohort go-live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413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E5F3F1"/>
                          </a:solidFill>
                        </a:rPr>
                        <a:t>Mar 27, 2026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413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4D399"/>
                          </a:solidFill>
                        </a:rPr>
                        <a:t>Complete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41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E5F3F1"/>
                          </a:solidFill>
                        </a:rPr>
                        <a:t>Full historical data migration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E2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E5F3F1"/>
                          </a:solidFill>
                        </a:rPr>
                        <a:t>Apr 24, 2026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E2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4D399"/>
                          </a:solidFill>
                        </a:rPr>
                        <a:t>On track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2E2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E5F3F1"/>
                          </a:solidFill>
                        </a:rPr>
                        <a:t>Release 2 — full cutover &amp; decommission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413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E5F3F1"/>
                          </a:solidFill>
                        </a:rPr>
                        <a:t>May 8, 2026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413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34D399"/>
                          </a:solidFill>
                        </a:rPr>
                        <a:t>On track</a:t>
                      </a:r>
                      <a:endParaRPr lang="en-US" sz="1300" dirty="0"/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D5C5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413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Top Risks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463040"/>
            <a:ext cx="10515600" cy="868680"/>
          </a:xfrm>
          <a:prstGeom prst="roundRect">
            <a:avLst>
              <a:gd name="adj" fmla="val 6316"/>
            </a:avLst>
          </a:prstGeom>
          <a:solidFill>
            <a:srgbClr val="14413D"/>
          </a:solidFill>
          <a:ln w="19050">
            <a:solidFill>
              <a:srgbClr val="96660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40080" y="1600200"/>
            <a:ext cx="10149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F24"/>
                </a:solidFill>
              </a:rPr>
              <a:t>MEDIUM  </a:t>
            </a:r>
            <a:pPr indent="0" marL="0">
              <a:buNone/>
            </a:pPr>
            <a:r>
              <a:rPr lang="en-US" sz="1300" dirty="0">
                <a:solidFill>
                  <a:srgbClr val="E5F3F1"/>
                </a:solidFill>
              </a:rPr>
              <a:t>Full historical migration (Sprint 7) is the largest remaining story — limited slack if legacy data-quality issues surface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457200" y="2468880"/>
            <a:ext cx="10515600" cy="868680"/>
          </a:xfrm>
          <a:prstGeom prst="roundRect">
            <a:avLst>
              <a:gd name="adj" fmla="val 6316"/>
            </a:avLst>
          </a:prstGeom>
          <a:solidFill>
            <a:srgbClr val="14413D"/>
          </a:solidFill>
          <a:ln w="19050">
            <a:solidFill>
              <a:srgbClr val="96660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606040"/>
            <a:ext cx="101498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BBF24"/>
                </a:solidFill>
              </a:rPr>
              <a:t>MEDIUM  </a:t>
            </a:r>
            <a:pPr indent="0" marL="0">
              <a:buNone/>
            </a:pPr>
            <a:r>
              <a:rPr lang="en-US" sz="1300" dirty="0">
                <a:solidFill>
                  <a:srgbClr val="E5F3F1"/>
                </a:solidFill>
              </a:rPr>
              <a:t>Budget run-rate tracking slightly ahead of plan heading into the highest-effort remaining sprint — monitored, no action needed yet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57200" y="3566160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FCFC9"/>
                </a:solidFill>
              </a:rPr>
              <a:t>Full detail in the Agile RAIDD Log.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Budget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5120640" cy="1463040"/>
          </a:xfrm>
          <a:prstGeom prst="roundRect">
            <a:avLst>
              <a:gd name="adj" fmla="val 5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69164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CFC9"/>
                </a:solidFill>
              </a:rPr>
              <a:t>TOTAL PROGRAM BUDGET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685800" y="1965960"/>
            <a:ext cx="4663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</a:rPr>
              <a:t>$1.85M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5760720" y="1554480"/>
            <a:ext cx="5120640" cy="1463040"/>
          </a:xfrm>
          <a:prstGeom prst="roundRect">
            <a:avLst>
              <a:gd name="adj" fmla="val 5000"/>
            </a:avLst>
          </a:prstGeom>
          <a:solidFill>
            <a:srgbClr val="14413D"/>
          </a:solidFill>
          <a:ln w="12700">
            <a:solidFill>
              <a:srgbClr val="1D5C5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89320" y="1691640"/>
            <a:ext cx="4663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CFC9"/>
                </a:solidFill>
              </a:rPr>
              <a:t>SPENT TO DATE (76.8%)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989320" y="1965960"/>
            <a:ext cx="4663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34D399"/>
                </a:solidFill>
              </a:rPr>
              <a:t>$1.42M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457200" y="3200400"/>
            <a:ext cx="10515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E5F3F1"/>
                </a:solidFill>
              </a:rPr>
              <a:t>77.8% of program duration elapsed — effectively on track.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Team Health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554480"/>
            <a:ext cx="105156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0D7377"/>
                </a:solidFill>
              </a:rPr>
              <a:t>●  </a:t>
            </a:r>
            <a:pPr indent="0" marL="0">
              <a:spcAft>
                <a:spcPts val="1400"/>
              </a:spcAft>
              <a:buNone/>
            </a:pPr>
            <a:r>
              <a:rPr lang="en-US" sz="1400" dirty="0">
                <a:solidFill>
                  <a:srgbClr val="E5F3F1"/>
                </a:solidFill>
              </a:rPr>
              <a:t>Both teams maintained consistent velocity and predictability across the program — no burnout indicators, no unplanned attrition
</a:t>
            </a:r>
            <a:endParaRPr lang="en-US" sz="1400" dirty="0"/>
          </a:p>
          <a:p>
            <a:pPr indent="0" marL="0">
              <a:spcAft>
                <a:spcPts val="1400"/>
              </a:spcAft>
              <a:buNone/>
            </a:pPr>
            <a:r>
              <a:rPr lang="en-US" sz="1400" b="1" dirty="0">
                <a:solidFill>
                  <a:srgbClr val="0D7377"/>
                </a:solidFill>
              </a:rPr>
              <a:t>●  </a:t>
            </a:r>
            <a:pPr indent="0" marL="0">
              <a:spcAft>
                <a:spcPts val="1400"/>
              </a:spcAft>
              <a:buNone/>
            </a:pPr>
            <a:r>
              <a:rPr lang="en-US" sz="1400" dirty="0">
                <a:solidFill>
                  <a:srgbClr val="E5F3F1"/>
                </a:solidFill>
              </a:rPr>
              <a:t>Sprint 2's cross-team dependency friction was identified and resolved by the team itself (Sprint 2 Retrospective) — a good sign of team maturity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F2E2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0D7377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2860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FBDB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 /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Decision Requested / Next Steps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457200" y="1188720"/>
            <a:ext cx="11247120" cy="0"/>
          </a:xfrm>
          <a:prstGeom prst="line">
            <a:avLst/>
          </a:prstGeom>
          <a:noFill/>
          <a:ln w="12700">
            <a:solidFill>
              <a:srgbClr val="1D5C5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1554480"/>
            <a:ext cx="10515600" cy="1554480"/>
          </a:xfrm>
          <a:prstGeom prst="roundRect">
            <a:avLst>
              <a:gd name="adj" fmla="val 4706"/>
            </a:avLst>
          </a:prstGeom>
          <a:solidFill>
            <a:srgbClr val="0B4A47"/>
          </a:solidFill>
          <a:ln w="19050">
            <a:solidFill>
              <a:srgbClr val="0D737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85800" y="1737360"/>
            <a:ext cx="10058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No Sponsor decision required this cycle.
</a:t>
            </a:r>
            <a:endParaRPr lang="en-US" sz="1500" dirty="0"/>
          </a:p>
          <a:p>
            <a:pPr indent="0" marL="0">
              <a:buNone/>
            </a:pPr>
            <a:r>
              <a:rPr lang="en-US" sz="1300" dirty="0">
                <a:solidFill>
                  <a:srgbClr val="D7EDEA"/>
                </a:solidFill>
              </a:rPr>
              <a:t>Program remains within approved scope, schedule, and budget tolerance. Next Steering Committee update will include the Release 2 Go/No-Go outcome following Sprint 8 Review.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2026-07-13T22:11:41Z</dcterms:created>
  <dcterms:modified xsi:type="dcterms:W3CDTF">2026-07-13T22:11:41Z</dcterms:modified>
</cp:coreProperties>
</file>