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201168"/>
            <a:ext cx="11430000" cy="457200"/>
          </a:xfrm>
          <a:prstGeom prst="rect">
            <a:avLst/>
          </a:prstGeom>
          <a:noFill/>
          <a:ln/>
        </p:spPr>
        <p:txBody>
          <a:bodyPr wrap="square" rtlCol="0" anchor="ctr"/>
          <a:lstStyle/>
          <a:p>
            <a:pPr indent="0" marL="0">
              <a:buNone/>
            </a:pPr>
            <a:r>
              <a:rPr lang="en-US" sz="2200" b="1" dirty="0">
                <a:solidFill>
                  <a:srgbClr val="1B3A6B"/>
                </a:solidFill>
                <a:latin typeface="Arial" pitchFamily="34" charset="0"/>
                <a:ea typeface="Arial" pitchFamily="34" charset="-122"/>
                <a:cs typeface="Arial" pitchFamily="34" charset="-120"/>
              </a:rPr>
              <a:t>Project Catalyst — Program Organizational Chart</a:t>
            </a:r>
            <a:endParaRPr lang="en-US" sz="2200" dirty="0"/>
          </a:p>
        </p:txBody>
      </p:sp>
      <p:sp>
        <p:nvSpPr>
          <p:cNvPr id="3" name="Text 1"/>
          <p:cNvSpPr/>
          <p:nvPr/>
        </p:nvSpPr>
        <p:spPr>
          <a:xfrm>
            <a:off x="365760" y="640080"/>
            <a:ext cx="11430000" cy="320040"/>
          </a:xfrm>
          <a:prstGeom prst="rect">
            <a:avLst/>
          </a:prstGeom>
          <a:noFill/>
          <a:ln/>
        </p:spPr>
        <p:txBody>
          <a:bodyPr wrap="square" rtlCol="0" anchor="ctr"/>
          <a:lstStyle/>
          <a:p>
            <a:pPr indent="0" marL="0">
              <a:buNone/>
            </a:pPr>
            <a:r>
              <a:rPr lang="en-US" sz="1250" dirty="0">
                <a:solidFill>
                  <a:srgbClr val="2B5C8A"/>
                </a:solidFill>
                <a:latin typeface="Arial" pitchFamily="34" charset="0"/>
                <a:ea typeface="Arial" pitchFamily="34" charset="-122"/>
                <a:cs typeface="Arial" pitchFamily="34" charset="-120"/>
              </a:rPr>
              <a:t>Executive Steering Board, Program Director, and the solid-line vs. dotted-line reporting structure</a:t>
            </a:r>
            <a:endParaRPr lang="en-US" sz="1250" dirty="0"/>
          </a:p>
        </p:txBody>
      </p:sp>
      <p:sp>
        <p:nvSpPr>
          <p:cNvPr id="4" name="Shape 2"/>
          <p:cNvSpPr/>
          <p:nvPr/>
        </p:nvSpPr>
        <p:spPr>
          <a:xfrm>
            <a:off x="24231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5" name="Text 3"/>
          <p:cNvSpPr/>
          <p:nvPr/>
        </p:nvSpPr>
        <p:spPr>
          <a:xfrm>
            <a:off x="24231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M. Kavanagh</a:t>
            </a:r>
            <a:endParaRPr lang="en-US" sz="950" dirty="0"/>
          </a:p>
        </p:txBody>
      </p:sp>
      <p:sp>
        <p:nvSpPr>
          <p:cNvPr id="6" name="Text 4"/>
          <p:cNvSpPr/>
          <p:nvPr/>
        </p:nvSpPr>
        <p:spPr>
          <a:xfrm>
            <a:off x="24231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COO / Exec Sponsor</a:t>
            </a:r>
            <a:endParaRPr lang="en-US" sz="750" dirty="0"/>
          </a:p>
        </p:txBody>
      </p:sp>
      <p:sp>
        <p:nvSpPr>
          <p:cNvPr id="7" name="Shape 5"/>
          <p:cNvSpPr/>
          <p:nvPr/>
        </p:nvSpPr>
        <p:spPr>
          <a:xfrm>
            <a:off x="193395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8" name="Text 6"/>
          <p:cNvSpPr/>
          <p:nvPr/>
        </p:nvSpPr>
        <p:spPr>
          <a:xfrm>
            <a:off x="193395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D. Okafor</a:t>
            </a:r>
            <a:endParaRPr lang="en-US" sz="950" dirty="0"/>
          </a:p>
        </p:txBody>
      </p:sp>
      <p:sp>
        <p:nvSpPr>
          <p:cNvPr id="9" name="Text 7"/>
          <p:cNvSpPr/>
          <p:nvPr/>
        </p:nvSpPr>
        <p:spPr>
          <a:xfrm>
            <a:off x="193395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CIO</a:t>
            </a:r>
            <a:endParaRPr lang="en-US" sz="750" dirty="0"/>
          </a:p>
        </p:txBody>
      </p:sp>
      <p:sp>
        <p:nvSpPr>
          <p:cNvPr id="10" name="Shape 8"/>
          <p:cNvSpPr/>
          <p:nvPr/>
        </p:nvSpPr>
        <p:spPr>
          <a:xfrm>
            <a:off x="362559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11" name="Text 9"/>
          <p:cNvSpPr/>
          <p:nvPr/>
        </p:nvSpPr>
        <p:spPr>
          <a:xfrm>
            <a:off x="362559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N. Osei</a:t>
            </a:r>
            <a:endParaRPr lang="en-US" sz="950" dirty="0"/>
          </a:p>
        </p:txBody>
      </p:sp>
      <p:sp>
        <p:nvSpPr>
          <p:cNvPr id="12" name="Text 10"/>
          <p:cNvSpPr/>
          <p:nvPr/>
        </p:nvSpPr>
        <p:spPr>
          <a:xfrm>
            <a:off x="362559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Chief Data &amp; AI Officer</a:t>
            </a:r>
            <a:endParaRPr lang="en-US" sz="750" dirty="0"/>
          </a:p>
        </p:txBody>
      </p:sp>
      <p:sp>
        <p:nvSpPr>
          <p:cNvPr id="13" name="Shape 11"/>
          <p:cNvSpPr/>
          <p:nvPr/>
        </p:nvSpPr>
        <p:spPr>
          <a:xfrm>
            <a:off x="531723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14" name="Text 12"/>
          <p:cNvSpPr/>
          <p:nvPr/>
        </p:nvSpPr>
        <p:spPr>
          <a:xfrm>
            <a:off x="531723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L. Petrosyan</a:t>
            </a:r>
            <a:endParaRPr lang="en-US" sz="950" dirty="0"/>
          </a:p>
        </p:txBody>
      </p:sp>
      <p:sp>
        <p:nvSpPr>
          <p:cNvPr id="15" name="Text 13"/>
          <p:cNvSpPr/>
          <p:nvPr/>
        </p:nvSpPr>
        <p:spPr>
          <a:xfrm>
            <a:off x="531723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Chief Compliance Officer</a:t>
            </a:r>
            <a:endParaRPr lang="en-US" sz="750" dirty="0"/>
          </a:p>
        </p:txBody>
      </p:sp>
      <p:sp>
        <p:nvSpPr>
          <p:cNvPr id="16" name="Shape 14"/>
          <p:cNvSpPr/>
          <p:nvPr/>
        </p:nvSpPr>
        <p:spPr>
          <a:xfrm>
            <a:off x="700887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17" name="Text 15"/>
          <p:cNvSpPr/>
          <p:nvPr/>
        </p:nvSpPr>
        <p:spPr>
          <a:xfrm>
            <a:off x="700887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R. Ashworth</a:t>
            </a:r>
            <a:endParaRPr lang="en-US" sz="950" dirty="0"/>
          </a:p>
        </p:txBody>
      </p:sp>
      <p:sp>
        <p:nvSpPr>
          <p:cNvPr id="18" name="Text 16"/>
          <p:cNvSpPr/>
          <p:nvPr/>
        </p:nvSpPr>
        <p:spPr>
          <a:xfrm>
            <a:off x="700887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General Counsel</a:t>
            </a:r>
            <a:endParaRPr lang="en-US" sz="750" dirty="0"/>
          </a:p>
        </p:txBody>
      </p:sp>
      <p:sp>
        <p:nvSpPr>
          <p:cNvPr id="19" name="Shape 17"/>
          <p:cNvSpPr/>
          <p:nvPr/>
        </p:nvSpPr>
        <p:spPr>
          <a:xfrm>
            <a:off x="870051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20" name="Text 18"/>
          <p:cNvSpPr/>
          <p:nvPr/>
        </p:nvSpPr>
        <p:spPr>
          <a:xfrm>
            <a:off x="870051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W. Delacroix</a:t>
            </a:r>
            <a:endParaRPr lang="en-US" sz="950" dirty="0"/>
          </a:p>
        </p:txBody>
      </p:sp>
      <p:sp>
        <p:nvSpPr>
          <p:cNvPr id="21" name="Text 19"/>
          <p:cNvSpPr/>
          <p:nvPr/>
        </p:nvSpPr>
        <p:spPr>
          <a:xfrm>
            <a:off x="870051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CFO</a:t>
            </a:r>
            <a:endParaRPr lang="en-US" sz="750" dirty="0"/>
          </a:p>
        </p:txBody>
      </p:sp>
      <p:sp>
        <p:nvSpPr>
          <p:cNvPr id="22" name="Shape 20"/>
          <p:cNvSpPr/>
          <p:nvPr/>
        </p:nvSpPr>
        <p:spPr>
          <a:xfrm>
            <a:off x="10392156" y="1051560"/>
            <a:ext cx="1554480" cy="731520"/>
          </a:xfrm>
          <a:prstGeom prst="roundRect">
            <a:avLst>
              <a:gd name="adj" fmla="val 7500"/>
            </a:avLst>
          </a:prstGeom>
          <a:solidFill>
            <a:srgbClr val="EAF1F7"/>
          </a:solidFill>
          <a:ln w="19050">
            <a:solidFill>
              <a:srgbClr val="1B3A6B"/>
            </a:solidFill>
            <a:prstDash val="solid"/>
          </a:ln>
        </p:spPr>
        <p:txBody>
          <a:bodyPr/>
          <a:p/>
        </p:txBody>
      </p:sp>
      <p:sp>
        <p:nvSpPr>
          <p:cNvPr id="23" name="Text 21"/>
          <p:cNvSpPr/>
          <p:nvPr/>
        </p:nvSpPr>
        <p:spPr>
          <a:xfrm>
            <a:off x="10392156" y="1115568"/>
            <a:ext cx="1554480" cy="292608"/>
          </a:xfrm>
          <a:prstGeom prst="rect">
            <a:avLst/>
          </a:prstGeom>
          <a:noFill/>
          <a:ln/>
        </p:spPr>
        <p:txBody>
          <a:bodyPr wrap="square" rtlCol="0" anchor="ctr"/>
          <a:lstStyle/>
          <a:p>
            <a:pPr algn="ctr" indent="0" marL="0">
              <a:buNone/>
            </a:pPr>
            <a:r>
              <a:rPr lang="en-US" sz="950" b="1" dirty="0">
                <a:solidFill>
                  <a:srgbClr val="1B2130"/>
                </a:solidFill>
                <a:latin typeface="Arial" pitchFamily="34" charset="0"/>
                <a:ea typeface="Arial" pitchFamily="34" charset="-122"/>
                <a:cs typeface="Arial" pitchFamily="34" charset="-120"/>
              </a:rPr>
              <a:t>Dr. E. Vasquez</a:t>
            </a:r>
            <a:endParaRPr lang="en-US" sz="950" dirty="0"/>
          </a:p>
        </p:txBody>
      </p:sp>
      <p:sp>
        <p:nvSpPr>
          <p:cNvPr id="24" name="Text 22"/>
          <p:cNvSpPr/>
          <p:nvPr/>
        </p:nvSpPr>
        <p:spPr>
          <a:xfrm>
            <a:off x="10392156" y="1371600"/>
            <a:ext cx="1554480" cy="347472"/>
          </a:xfrm>
          <a:prstGeom prst="rect">
            <a:avLst/>
          </a:prstGeom>
          <a:noFill/>
          <a:ln/>
        </p:spPr>
        <p:txBody>
          <a:bodyPr wrap="square" rtlCol="0" anchor="ctr"/>
          <a:lstStyle/>
          <a:p>
            <a:pPr algn="ctr" indent="0" marL="0">
              <a:buNone/>
            </a:pPr>
            <a:r>
              <a:rPr lang="en-US" sz="750" dirty="0">
                <a:solidFill>
                  <a:srgbClr val="5B6472"/>
                </a:solidFill>
                <a:latin typeface="Arial" pitchFamily="34" charset="0"/>
                <a:ea typeface="Arial" pitchFamily="34" charset="-122"/>
                <a:cs typeface="Arial" pitchFamily="34" charset="-120"/>
              </a:rPr>
              <a:t>Chief Medical Officer</a:t>
            </a:r>
            <a:endParaRPr lang="en-US" sz="750" dirty="0"/>
          </a:p>
        </p:txBody>
      </p:sp>
      <p:sp>
        <p:nvSpPr>
          <p:cNvPr id="25" name="Shape 23"/>
          <p:cNvSpPr/>
          <p:nvPr/>
        </p:nvSpPr>
        <p:spPr>
          <a:xfrm>
            <a:off x="6094476" y="1783080"/>
            <a:ext cx="0" cy="274320"/>
          </a:xfrm>
          <a:prstGeom prst="line">
            <a:avLst/>
          </a:prstGeom>
          <a:noFill/>
          <a:ln w="25400">
            <a:solidFill>
              <a:srgbClr val="1B3A6B"/>
            </a:solidFill>
            <a:prstDash val="solid"/>
          </a:ln>
        </p:spPr>
        <p:txBody>
          <a:bodyPr/>
          <a:p/>
        </p:txBody>
      </p:sp>
      <p:sp>
        <p:nvSpPr>
          <p:cNvPr id="26" name="Shape 24"/>
          <p:cNvSpPr/>
          <p:nvPr/>
        </p:nvSpPr>
        <p:spPr>
          <a:xfrm>
            <a:off x="2985516" y="2103120"/>
            <a:ext cx="6217920" cy="685800"/>
          </a:xfrm>
          <a:prstGeom prst="roundRect">
            <a:avLst>
              <a:gd name="adj" fmla="val 8000"/>
            </a:avLst>
          </a:prstGeom>
          <a:solidFill>
            <a:srgbClr val="FBF0DD"/>
          </a:solidFill>
          <a:ln w="25400">
            <a:solidFill>
              <a:srgbClr val="B7791F"/>
            </a:solidFill>
            <a:prstDash val="solid"/>
          </a:ln>
        </p:spPr>
        <p:txBody>
          <a:bodyPr/>
          <a:p/>
        </p:txBody>
      </p:sp>
      <p:sp>
        <p:nvSpPr>
          <p:cNvPr id="27" name="Text 25"/>
          <p:cNvSpPr/>
          <p:nvPr/>
        </p:nvSpPr>
        <p:spPr>
          <a:xfrm>
            <a:off x="2985516" y="2157984"/>
            <a:ext cx="6217920" cy="292608"/>
          </a:xfrm>
          <a:prstGeom prst="rect">
            <a:avLst/>
          </a:prstGeom>
          <a:noFill/>
          <a:ln/>
        </p:spPr>
        <p:txBody>
          <a:bodyPr wrap="square" rtlCol="0" anchor="ctr"/>
          <a:lstStyle/>
          <a:p>
            <a:pPr algn="ctr" indent="0" marL="0">
              <a:buNone/>
            </a:pPr>
            <a:r>
              <a:rPr lang="en-US" sz="1150" b="1" dirty="0">
                <a:solidFill>
                  <a:srgbClr val="B7791F"/>
                </a:solidFill>
                <a:latin typeface="Arial" pitchFamily="34" charset="0"/>
                <a:ea typeface="Arial" pitchFamily="34" charset="-122"/>
                <a:cs typeface="Arial" pitchFamily="34" charset="-120"/>
              </a:rPr>
              <a:t>C. Tyrrell — Program Director (Pulaski Advisory Group)</a:t>
            </a:r>
            <a:endParaRPr lang="en-US" sz="1150" dirty="0"/>
          </a:p>
        </p:txBody>
      </p:sp>
      <p:sp>
        <p:nvSpPr>
          <p:cNvPr id="28" name="Text 26"/>
          <p:cNvSpPr/>
          <p:nvPr/>
        </p:nvSpPr>
        <p:spPr>
          <a:xfrm>
            <a:off x="2985516" y="2450592"/>
            <a:ext cx="6217920" cy="292608"/>
          </a:xfrm>
          <a:prstGeom prst="rect">
            <a:avLst/>
          </a:prstGeom>
          <a:noFill/>
          <a:ln/>
        </p:spPr>
        <p:txBody>
          <a:bodyPr wrap="square" rtlCol="0" anchor="ctr"/>
          <a:lstStyle/>
          <a:p>
            <a:pPr algn="ctr" indent="0" marL="0">
              <a:buNone/>
            </a:pPr>
            <a:r>
              <a:rPr lang="en-US" sz="800" dirty="0">
                <a:solidFill>
                  <a:srgbClr val="5B6472"/>
                </a:solidFill>
                <a:latin typeface="Arial" pitchFamily="34" charset="0"/>
                <a:ea typeface="Arial" pitchFamily="34" charset="-122"/>
                <a:cs typeface="Arial" pitchFamily="34" charset="-120"/>
              </a:rPr>
              <a:t>Consultant engagement lead — coordinates the Program; NOT the direct-line manager for most staff</a:t>
            </a:r>
            <a:endParaRPr lang="en-US" sz="800" dirty="0"/>
          </a:p>
        </p:txBody>
      </p:sp>
      <p:sp>
        <p:nvSpPr>
          <p:cNvPr id="29" name="Shape 27"/>
          <p:cNvSpPr/>
          <p:nvPr/>
        </p:nvSpPr>
        <p:spPr>
          <a:xfrm>
            <a:off x="6094476" y="2788920"/>
            <a:ext cx="0" cy="320040"/>
          </a:xfrm>
          <a:prstGeom prst="line">
            <a:avLst/>
          </a:prstGeom>
          <a:noFill/>
          <a:ln w="25400">
            <a:solidFill>
              <a:srgbClr val="B7791F"/>
            </a:solidFill>
            <a:prstDash val="dash"/>
          </a:ln>
        </p:spPr>
        <p:txBody>
          <a:bodyPr/>
          <a:p/>
        </p:txBody>
      </p:sp>
      <p:sp>
        <p:nvSpPr>
          <p:cNvPr id="30" name="Text 28"/>
          <p:cNvSpPr/>
          <p:nvPr/>
        </p:nvSpPr>
        <p:spPr>
          <a:xfrm>
            <a:off x="2985516" y="3154680"/>
            <a:ext cx="6217920" cy="320040"/>
          </a:xfrm>
          <a:prstGeom prst="rect">
            <a:avLst/>
          </a:prstGeom>
          <a:noFill/>
          <a:ln/>
        </p:spPr>
        <p:txBody>
          <a:bodyPr wrap="square" rtlCol="0" anchor="ctr"/>
          <a:lstStyle/>
          <a:p>
            <a:pPr algn="ctr" indent="0" marL="0">
              <a:buNone/>
            </a:pPr>
            <a:r>
              <a:rPr lang="en-US" sz="1000" i="1" dirty="0">
                <a:solidFill>
                  <a:srgbClr val="5B6472"/>
                </a:solidFill>
                <a:latin typeface="Arial" pitchFamily="34" charset="0"/>
                <a:ea typeface="Arial" pitchFamily="34" charset="-122"/>
                <a:cs typeface="Arial" pitchFamily="34" charset="-120"/>
              </a:rPr>
              <a:t>17 Functional Teams (262 people)</a:t>
            </a:r>
            <a:endParaRPr lang="en-US" sz="1000" dirty="0"/>
          </a:p>
        </p:txBody>
      </p:sp>
      <p:sp>
        <p:nvSpPr>
          <p:cNvPr id="31" name="Shape 29"/>
          <p:cNvSpPr/>
          <p:nvPr/>
        </p:nvSpPr>
        <p:spPr>
          <a:xfrm>
            <a:off x="1828800" y="3977640"/>
            <a:ext cx="914400" cy="0"/>
          </a:xfrm>
          <a:prstGeom prst="line">
            <a:avLst/>
          </a:prstGeom>
          <a:noFill/>
          <a:ln w="31750">
            <a:solidFill>
              <a:srgbClr val="1B3A6B"/>
            </a:solidFill>
            <a:prstDash val="solid"/>
          </a:ln>
        </p:spPr>
        <p:txBody>
          <a:bodyPr/>
          <a:p/>
        </p:txBody>
      </p:sp>
      <p:sp>
        <p:nvSpPr>
          <p:cNvPr id="32" name="Text 30"/>
          <p:cNvSpPr/>
          <p:nvPr/>
        </p:nvSpPr>
        <p:spPr>
          <a:xfrm>
            <a:off x="2834640" y="3794760"/>
            <a:ext cx="7772400" cy="320040"/>
          </a:xfrm>
          <a:prstGeom prst="rect">
            <a:avLst/>
          </a:prstGeom>
          <a:noFill/>
          <a:ln/>
        </p:spPr>
        <p:txBody>
          <a:bodyPr wrap="square" rtlCol="0" anchor="ctr"/>
          <a:lstStyle/>
          <a:p>
            <a:pPr indent="0" marL="0">
              <a:buNone/>
            </a:pPr>
            <a:r>
              <a:rPr lang="en-US" sz="1000" dirty="0">
                <a:solidFill>
                  <a:srgbClr val="1B2130"/>
                </a:solidFill>
                <a:latin typeface="Arial" pitchFamily="34" charset="0"/>
                <a:ea typeface="Arial" pitchFamily="34" charset="-122"/>
                <a:cs typeface="Arial" pitchFamily="34" charset="-120"/>
              </a:rPr>
              <a:t>Solid line — direct managerial reporting (functional/operational manager)</a:t>
            </a:r>
            <a:endParaRPr lang="en-US" sz="1000" dirty="0"/>
          </a:p>
        </p:txBody>
      </p:sp>
      <p:sp>
        <p:nvSpPr>
          <p:cNvPr id="33" name="Shape 31"/>
          <p:cNvSpPr/>
          <p:nvPr/>
        </p:nvSpPr>
        <p:spPr>
          <a:xfrm>
            <a:off x="1828800" y="4434840"/>
            <a:ext cx="914400" cy="0"/>
          </a:xfrm>
          <a:prstGeom prst="line">
            <a:avLst/>
          </a:prstGeom>
          <a:noFill/>
          <a:ln w="31750">
            <a:solidFill>
              <a:srgbClr val="B7791F"/>
            </a:solidFill>
            <a:prstDash val="dash"/>
          </a:ln>
        </p:spPr>
        <p:txBody>
          <a:bodyPr/>
          <a:p/>
        </p:txBody>
      </p:sp>
      <p:sp>
        <p:nvSpPr>
          <p:cNvPr id="34" name="Text 32"/>
          <p:cNvSpPr/>
          <p:nvPr/>
        </p:nvSpPr>
        <p:spPr>
          <a:xfrm>
            <a:off x="2834640" y="4251960"/>
            <a:ext cx="7772400" cy="320040"/>
          </a:xfrm>
          <a:prstGeom prst="rect">
            <a:avLst/>
          </a:prstGeom>
          <a:noFill/>
          <a:ln/>
        </p:spPr>
        <p:txBody>
          <a:bodyPr wrap="square" rtlCol="0" anchor="ctr"/>
          <a:lstStyle/>
          <a:p>
            <a:pPr indent="0" marL="0">
              <a:buNone/>
            </a:pPr>
            <a:r>
              <a:rPr lang="en-US" sz="1000" dirty="0">
                <a:solidFill>
                  <a:srgbClr val="1B2130"/>
                </a:solidFill>
                <a:latin typeface="Arial" pitchFamily="34" charset="0"/>
                <a:ea typeface="Arial" pitchFamily="34" charset="-122"/>
                <a:cs typeface="Arial" pitchFamily="34" charset="-120"/>
              </a:rPr>
              <a:t>Dotted line — matrixed/advisory relationship to the Program Director</a:t>
            </a:r>
            <a:endParaRPr lang="en-US" sz="1000" dirty="0"/>
          </a:p>
        </p:txBody>
      </p:sp>
      <p:sp>
        <p:nvSpPr>
          <p:cNvPr id="35" name="Text 33"/>
          <p:cNvSpPr/>
          <p:nvPr/>
        </p:nvSpPr>
        <p:spPr>
          <a:xfrm>
            <a:off x="365760" y="4892040"/>
            <a:ext cx="11430000" cy="822960"/>
          </a:xfrm>
          <a:prstGeom prst="rect">
            <a:avLst/>
          </a:prstGeom>
          <a:noFill/>
          <a:ln/>
        </p:spPr>
        <p:txBody>
          <a:bodyPr wrap="square" rtlCol="0" anchor="ctr"/>
          <a:lstStyle/>
          <a:p>
            <a:pPr indent="0" marL="0">
              <a:buNone/>
            </a:pPr>
            <a:r>
              <a:rPr lang="en-US" sz="1000" i="1" dirty="0">
                <a:solidFill>
                  <a:srgbClr val="5B6472"/>
                </a:solidFill>
                <a:latin typeface="Arial" pitchFamily="34" charset="0"/>
                <a:ea typeface="Arial" pitchFamily="34" charset="-122"/>
                <a:cs typeface="Arial" pitchFamily="34" charset="-120"/>
              </a:rPr>
              <a:t>Each team's actual boss (solid line) is its named Functional/Operational Manager — an ACME department head or a Pulaski Advisory Group engagement manager. The Program Director coordinates scope, schedule, and deliverables across all 17 teams without sitting in any team member's direct management chain. See the following slides for each team's manager and roster.</a:t>
            </a:r>
            <a:endParaRPr lang="en-US" sz="1000" dirty="0"/>
          </a:p>
        </p:txBody>
      </p:sp>
      <p:sp>
        <p:nvSpPr>
          <p:cNvPr id="36" name="Text 34"/>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182880"/>
            <a:ext cx="8686800" cy="411480"/>
          </a:xfrm>
          <a:prstGeom prst="rect">
            <a:avLst/>
          </a:prstGeom>
          <a:noFill/>
          <a:ln/>
        </p:spPr>
        <p:txBody>
          <a:bodyPr wrap="square" rtlCol="0" anchor="ctr"/>
          <a:lstStyle/>
          <a:p>
            <a:pPr indent="0" marL="0">
              <a:buNone/>
            </a:pPr>
            <a:r>
              <a:rPr lang="en-US" sz="1700" b="1" dirty="0">
                <a:solidFill>
                  <a:srgbClr val="1B3A6B"/>
                </a:solidFill>
                <a:latin typeface="Arial" pitchFamily="34" charset="0"/>
                <a:ea typeface="Arial" pitchFamily="34" charset="-122"/>
                <a:cs typeface="Arial" pitchFamily="34" charset="-120"/>
              </a:rPr>
              <a:t>Functional Teams (1–6 of 25)</a:t>
            </a:r>
            <a:endParaRPr lang="en-US" sz="1700" dirty="0"/>
          </a:p>
        </p:txBody>
      </p:sp>
      <p:sp>
        <p:nvSpPr>
          <p:cNvPr id="3" name="Shape 1"/>
          <p:cNvSpPr/>
          <p:nvPr/>
        </p:nvSpPr>
        <p:spPr>
          <a:xfrm>
            <a:off x="9235440" y="256032"/>
            <a:ext cx="457200" cy="0"/>
          </a:xfrm>
          <a:prstGeom prst="line">
            <a:avLst/>
          </a:prstGeom>
          <a:noFill/>
          <a:ln w="25400">
            <a:solidFill>
              <a:srgbClr val="1B3A6B"/>
            </a:solidFill>
            <a:prstDash val="solid"/>
          </a:ln>
        </p:spPr>
        <p:txBody>
          <a:bodyPr/>
          <a:p/>
        </p:txBody>
      </p:sp>
      <p:sp>
        <p:nvSpPr>
          <p:cNvPr id="4" name="Text 2"/>
          <p:cNvSpPr/>
          <p:nvPr/>
        </p:nvSpPr>
        <p:spPr>
          <a:xfrm>
            <a:off x="9738360" y="137160"/>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solid = direct manager</a:t>
            </a:r>
            <a:endParaRPr lang="en-US" sz="700" dirty="0"/>
          </a:p>
        </p:txBody>
      </p:sp>
      <p:sp>
        <p:nvSpPr>
          <p:cNvPr id="5" name="Shape 3"/>
          <p:cNvSpPr/>
          <p:nvPr/>
        </p:nvSpPr>
        <p:spPr>
          <a:xfrm>
            <a:off x="9235440" y="484632"/>
            <a:ext cx="457200" cy="0"/>
          </a:xfrm>
          <a:prstGeom prst="line">
            <a:avLst/>
          </a:prstGeom>
          <a:noFill/>
          <a:ln w="25400">
            <a:solidFill>
              <a:srgbClr val="B7791F"/>
            </a:solidFill>
            <a:prstDash val="dash"/>
          </a:ln>
        </p:spPr>
        <p:txBody>
          <a:bodyPr/>
          <a:p/>
        </p:txBody>
      </p:sp>
      <p:sp>
        <p:nvSpPr>
          <p:cNvPr id="6" name="Text 4"/>
          <p:cNvSpPr/>
          <p:nvPr/>
        </p:nvSpPr>
        <p:spPr>
          <a:xfrm>
            <a:off x="9738360" y="384048"/>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dotted = PD (matrixed)</a:t>
            </a:r>
            <a:endParaRPr lang="en-US" sz="700" dirty="0"/>
          </a:p>
        </p:txBody>
      </p:sp>
      <p:sp>
        <p:nvSpPr>
          <p:cNvPr id="7" name="Shape 5"/>
          <p:cNvSpPr/>
          <p:nvPr/>
        </p:nvSpPr>
        <p:spPr>
          <a:xfrm>
            <a:off x="3794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8" name="Shape 6"/>
          <p:cNvSpPr/>
          <p:nvPr/>
        </p:nvSpPr>
        <p:spPr>
          <a:xfrm>
            <a:off x="379476" y="777240"/>
            <a:ext cx="3657600" cy="347472"/>
          </a:xfrm>
          <a:prstGeom prst="rect">
            <a:avLst/>
          </a:prstGeom>
          <a:solidFill>
            <a:srgbClr val="EAF1F7"/>
          </a:solidFill>
          <a:ln/>
        </p:spPr>
        <p:txBody>
          <a:bodyPr/>
          <a:p/>
        </p:txBody>
      </p:sp>
      <p:sp>
        <p:nvSpPr>
          <p:cNvPr id="9" name="Text 7"/>
          <p:cNvSpPr/>
          <p:nvPr/>
        </p:nvSpPr>
        <p:spPr>
          <a:xfrm>
            <a:off x="4526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Executive Steering &amp; Governance Board  (9)</a:t>
            </a:r>
            <a:endParaRPr lang="en-US" sz="900" dirty="0"/>
          </a:p>
        </p:txBody>
      </p:sp>
      <p:sp>
        <p:nvSpPr>
          <p:cNvPr id="10" name="Shape 8"/>
          <p:cNvSpPr/>
          <p:nvPr/>
        </p:nvSpPr>
        <p:spPr>
          <a:xfrm>
            <a:off x="425196" y="722376"/>
            <a:ext cx="914" cy="54864"/>
          </a:xfrm>
          <a:prstGeom prst="line">
            <a:avLst/>
          </a:prstGeom>
          <a:noFill/>
          <a:ln w="19050">
            <a:solidFill>
              <a:srgbClr val="B7791F"/>
            </a:solidFill>
            <a:prstDash val="dash"/>
          </a:ln>
        </p:spPr>
        <p:txBody>
          <a:bodyPr/>
          <a:p/>
        </p:txBody>
      </p:sp>
      <p:sp>
        <p:nvSpPr>
          <p:cNvPr id="11" name="Text 9"/>
          <p:cNvSpPr/>
          <p:nvPr/>
        </p:nvSpPr>
        <p:spPr>
          <a:xfrm>
            <a:off x="4709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M. Kavanagh</a:t>
            </a:r>
            <a:endParaRPr lang="en-US" sz="700" dirty="0"/>
          </a:p>
        </p:txBody>
      </p:sp>
      <p:sp>
        <p:nvSpPr>
          <p:cNvPr id="12" name="Text 10"/>
          <p:cNvSpPr/>
          <p:nvPr/>
        </p:nvSpPr>
        <p:spPr>
          <a:xfrm>
            <a:off x="4709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M. Kavanagh (Mgr)</a:t>
            </a:r>
            <a:endParaRPr lang="en-US" sz="700" dirty="0"/>
          </a:p>
        </p:txBody>
      </p:sp>
      <p:sp>
        <p:nvSpPr>
          <p:cNvPr id="13" name="Text 11"/>
          <p:cNvSpPr/>
          <p:nvPr/>
        </p:nvSpPr>
        <p:spPr>
          <a:xfrm>
            <a:off x="4709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 Okafor</a:t>
            </a:r>
            <a:endParaRPr lang="en-US" sz="700" dirty="0"/>
          </a:p>
        </p:txBody>
      </p:sp>
      <p:sp>
        <p:nvSpPr>
          <p:cNvPr id="14" name="Text 12"/>
          <p:cNvSpPr/>
          <p:nvPr/>
        </p:nvSpPr>
        <p:spPr>
          <a:xfrm>
            <a:off x="4709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Osei</a:t>
            </a:r>
            <a:endParaRPr lang="en-US" sz="700" dirty="0"/>
          </a:p>
        </p:txBody>
      </p:sp>
      <p:sp>
        <p:nvSpPr>
          <p:cNvPr id="15" name="Text 13"/>
          <p:cNvSpPr/>
          <p:nvPr/>
        </p:nvSpPr>
        <p:spPr>
          <a:xfrm>
            <a:off x="4709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L. Petrosyan</a:t>
            </a:r>
            <a:endParaRPr lang="en-US" sz="700" dirty="0"/>
          </a:p>
        </p:txBody>
      </p:sp>
      <p:sp>
        <p:nvSpPr>
          <p:cNvPr id="16" name="Text 14"/>
          <p:cNvSpPr/>
          <p:nvPr/>
        </p:nvSpPr>
        <p:spPr>
          <a:xfrm>
            <a:off x="4709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Ashworth</a:t>
            </a:r>
            <a:endParaRPr lang="en-US" sz="700" dirty="0"/>
          </a:p>
        </p:txBody>
      </p:sp>
      <p:sp>
        <p:nvSpPr>
          <p:cNvPr id="17" name="Text 15"/>
          <p:cNvSpPr/>
          <p:nvPr/>
        </p:nvSpPr>
        <p:spPr>
          <a:xfrm>
            <a:off x="4709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W. Delacroix</a:t>
            </a:r>
            <a:endParaRPr lang="en-US" sz="700" dirty="0"/>
          </a:p>
        </p:txBody>
      </p:sp>
      <p:sp>
        <p:nvSpPr>
          <p:cNvPr id="18" name="Text 16"/>
          <p:cNvSpPr/>
          <p:nvPr/>
        </p:nvSpPr>
        <p:spPr>
          <a:xfrm>
            <a:off x="470916" y="254203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Dr. E. Vasquez</a:t>
            </a:r>
            <a:endParaRPr lang="en-US" sz="700" dirty="0"/>
          </a:p>
        </p:txBody>
      </p:sp>
      <p:sp>
        <p:nvSpPr>
          <p:cNvPr id="19" name="Text 17"/>
          <p:cNvSpPr/>
          <p:nvPr/>
        </p:nvSpPr>
        <p:spPr>
          <a:xfrm>
            <a:off x="470916" y="273862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+2 more — see Resource Plan</a:t>
            </a:r>
            <a:endParaRPr lang="en-US" sz="650" dirty="0"/>
          </a:p>
        </p:txBody>
      </p:sp>
      <p:sp>
        <p:nvSpPr>
          <p:cNvPr id="20" name="Shape 18"/>
          <p:cNvSpPr/>
          <p:nvPr/>
        </p:nvSpPr>
        <p:spPr>
          <a:xfrm>
            <a:off x="42656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21" name="Shape 19"/>
          <p:cNvSpPr/>
          <p:nvPr/>
        </p:nvSpPr>
        <p:spPr>
          <a:xfrm>
            <a:off x="4265676" y="777240"/>
            <a:ext cx="3657600" cy="347472"/>
          </a:xfrm>
          <a:prstGeom prst="rect">
            <a:avLst/>
          </a:prstGeom>
          <a:solidFill>
            <a:srgbClr val="EAF1F7"/>
          </a:solidFill>
          <a:ln/>
        </p:spPr>
        <p:txBody>
          <a:bodyPr/>
          <a:p/>
        </p:txBody>
      </p:sp>
      <p:sp>
        <p:nvSpPr>
          <p:cNvPr id="22" name="Text 20"/>
          <p:cNvSpPr/>
          <p:nvPr/>
        </p:nvSpPr>
        <p:spPr>
          <a:xfrm>
            <a:off x="43388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Program Leadership &amp; PMO  (16)</a:t>
            </a:r>
            <a:endParaRPr lang="en-US" sz="900" dirty="0"/>
          </a:p>
        </p:txBody>
      </p:sp>
      <p:sp>
        <p:nvSpPr>
          <p:cNvPr id="23" name="Shape 21"/>
          <p:cNvSpPr/>
          <p:nvPr/>
        </p:nvSpPr>
        <p:spPr>
          <a:xfrm>
            <a:off x="4311396" y="722376"/>
            <a:ext cx="914" cy="54864"/>
          </a:xfrm>
          <a:prstGeom prst="line">
            <a:avLst/>
          </a:prstGeom>
          <a:noFill/>
          <a:ln w="19050">
            <a:solidFill>
              <a:srgbClr val="B7791F"/>
            </a:solidFill>
            <a:prstDash val="dash"/>
          </a:ln>
        </p:spPr>
        <p:txBody>
          <a:bodyPr/>
          <a:p/>
        </p:txBody>
      </p:sp>
      <p:sp>
        <p:nvSpPr>
          <p:cNvPr id="24" name="Text 22"/>
          <p:cNvSpPr/>
          <p:nvPr/>
        </p:nvSpPr>
        <p:spPr>
          <a:xfrm>
            <a:off x="43571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C. Tyrrell</a:t>
            </a:r>
            <a:endParaRPr lang="en-US" sz="700" dirty="0"/>
          </a:p>
        </p:txBody>
      </p:sp>
      <p:sp>
        <p:nvSpPr>
          <p:cNvPr id="25" name="Text 23"/>
          <p:cNvSpPr/>
          <p:nvPr/>
        </p:nvSpPr>
        <p:spPr>
          <a:xfrm>
            <a:off x="43571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C. Tyrrell (Mgr)</a:t>
            </a:r>
            <a:endParaRPr lang="en-US" sz="700" dirty="0"/>
          </a:p>
        </p:txBody>
      </p:sp>
      <p:sp>
        <p:nvSpPr>
          <p:cNvPr id="26" name="Text 24"/>
          <p:cNvSpPr/>
          <p:nvPr/>
        </p:nvSpPr>
        <p:spPr>
          <a:xfrm>
            <a:off x="43571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Brennan</a:t>
            </a:r>
            <a:endParaRPr lang="en-US" sz="700" dirty="0"/>
          </a:p>
        </p:txBody>
      </p:sp>
      <p:sp>
        <p:nvSpPr>
          <p:cNvPr id="27" name="Text 25"/>
          <p:cNvSpPr/>
          <p:nvPr/>
        </p:nvSpPr>
        <p:spPr>
          <a:xfrm>
            <a:off x="43571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Ferraro</a:t>
            </a:r>
            <a:endParaRPr lang="en-US" sz="700" dirty="0"/>
          </a:p>
        </p:txBody>
      </p:sp>
      <p:sp>
        <p:nvSpPr>
          <p:cNvPr id="28" name="Text 26"/>
          <p:cNvSpPr/>
          <p:nvPr/>
        </p:nvSpPr>
        <p:spPr>
          <a:xfrm>
            <a:off x="43571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Okonkwo</a:t>
            </a:r>
            <a:endParaRPr lang="en-US" sz="700" dirty="0"/>
          </a:p>
        </p:txBody>
      </p:sp>
      <p:sp>
        <p:nvSpPr>
          <p:cNvPr id="29" name="Text 27"/>
          <p:cNvSpPr/>
          <p:nvPr/>
        </p:nvSpPr>
        <p:spPr>
          <a:xfrm>
            <a:off x="43571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B. Villanueva</a:t>
            </a:r>
            <a:endParaRPr lang="en-US" sz="700" dirty="0"/>
          </a:p>
        </p:txBody>
      </p:sp>
      <p:sp>
        <p:nvSpPr>
          <p:cNvPr id="30" name="Text 28"/>
          <p:cNvSpPr/>
          <p:nvPr/>
        </p:nvSpPr>
        <p:spPr>
          <a:xfrm>
            <a:off x="43571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Halvorsen</a:t>
            </a:r>
            <a:endParaRPr lang="en-US" sz="700" dirty="0"/>
          </a:p>
        </p:txBody>
      </p:sp>
      <p:sp>
        <p:nvSpPr>
          <p:cNvPr id="31" name="Text 29"/>
          <p:cNvSpPr/>
          <p:nvPr/>
        </p:nvSpPr>
        <p:spPr>
          <a:xfrm>
            <a:off x="4357116" y="254203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J. Marchetti</a:t>
            </a:r>
            <a:endParaRPr lang="en-US" sz="700" dirty="0"/>
          </a:p>
        </p:txBody>
      </p:sp>
      <p:sp>
        <p:nvSpPr>
          <p:cNvPr id="32" name="Text 30"/>
          <p:cNvSpPr/>
          <p:nvPr/>
        </p:nvSpPr>
        <p:spPr>
          <a:xfrm>
            <a:off x="4357116" y="273862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+9 more — see Resource Plan</a:t>
            </a:r>
            <a:endParaRPr lang="en-US" sz="650" dirty="0"/>
          </a:p>
        </p:txBody>
      </p:sp>
      <p:sp>
        <p:nvSpPr>
          <p:cNvPr id="33" name="Shape 31"/>
          <p:cNvSpPr/>
          <p:nvPr/>
        </p:nvSpPr>
        <p:spPr>
          <a:xfrm>
            <a:off x="81518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34" name="Shape 32"/>
          <p:cNvSpPr/>
          <p:nvPr/>
        </p:nvSpPr>
        <p:spPr>
          <a:xfrm>
            <a:off x="8151876" y="777240"/>
            <a:ext cx="3657600" cy="347472"/>
          </a:xfrm>
          <a:prstGeom prst="rect">
            <a:avLst/>
          </a:prstGeom>
          <a:solidFill>
            <a:srgbClr val="EAF1F7"/>
          </a:solidFill>
          <a:ln/>
        </p:spPr>
        <p:txBody>
          <a:bodyPr/>
          <a:p/>
        </p:txBody>
      </p:sp>
      <p:sp>
        <p:nvSpPr>
          <p:cNvPr id="35" name="Text 33"/>
          <p:cNvSpPr/>
          <p:nvPr/>
        </p:nvSpPr>
        <p:spPr>
          <a:xfrm>
            <a:off x="82250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Legal  (6)</a:t>
            </a:r>
            <a:endParaRPr lang="en-US" sz="900" dirty="0"/>
          </a:p>
        </p:txBody>
      </p:sp>
      <p:sp>
        <p:nvSpPr>
          <p:cNvPr id="36" name="Shape 34"/>
          <p:cNvSpPr/>
          <p:nvPr/>
        </p:nvSpPr>
        <p:spPr>
          <a:xfrm>
            <a:off x="8197596" y="722376"/>
            <a:ext cx="914" cy="54864"/>
          </a:xfrm>
          <a:prstGeom prst="line">
            <a:avLst/>
          </a:prstGeom>
          <a:noFill/>
          <a:ln w="19050">
            <a:solidFill>
              <a:srgbClr val="B7791F"/>
            </a:solidFill>
            <a:prstDash val="dash"/>
          </a:ln>
        </p:spPr>
        <p:txBody>
          <a:bodyPr/>
          <a:p/>
        </p:txBody>
      </p:sp>
      <p:sp>
        <p:nvSpPr>
          <p:cNvPr id="37" name="Text 35"/>
          <p:cNvSpPr/>
          <p:nvPr/>
        </p:nvSpPr>
        <p:spPr>
          <a:xfrm>
            <a:off x="82433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I. Kowalczyk</a:t>
            </a:r>
            <a:endParaRPr lang="en-US" sz="700" dirty="0"/>
          </a:p>
        </p:txBody>
      </p:sp>
      <p:sp>
        <p:nvSpPr>
          <p:cNvPr id="38" name="Text 36"/>
          <p:cNvSpPr/>
          <p:nvPr/>
        </p:nvSpPr>
        <p:spPr>
          <a:xfrm>
            <a:off x="82433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I. Kowalczyk (Mgr)</a:t>
            </a:r>
            <a:endParaRPr lang="en-US" sz="700" dirty="0"/>
          </a:p>
        </p:txBody>
      </p:sp>
      <p:sp>
        <p:nvSpPr>
          <p:cNvPr id="39" name="Text 37"/>
          <p:cNvSpPr/>
          <p:nvPr/>
        </p:nvSpPr>
        <p:spPr>
          <a:xfrm>
            <a:off x="82433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Delvecchio</a:t>
            </a:r>
            <a:endParaRPr lang="en-US" sz="700" dirty="0"/>
          </a:p>
        </p:txBody>
      </p:sp>
      <p:sp>
        <p:nvSpPr>
          <p:cNvPr id="40" name="Text 38"/>
          <p:cNvSpPr/>
          <p:nvPr/>
        </p:nvSpPr>
        <p:spPr>
          <a:xfrm>
            <a:off x="82433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Devereux</a:t>
            </a:r>
            <a:endParaRPr lang="en-US" sz="700" dirty="0"/>
          </a:p>
        </p:txBody>
      </p:sp>
      <p:sp>
        <p:nvSpPr>
          <p:cNvPr id="41" name="Text 39"/>
          <p:cNvSpPr/>
          <p:nvPr/>
        </p:nvSpPr>
        <p:spPr>
          <a:xfrm>
            <a:off x="82433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Nakashima</a:t>
            </a:r>
            <a:endParaRPr lang="en-US" sz="700" dirty="0"/>
          </a:p>
        </p:txBody>
      </p:sp>
      <p:sp>
        <p:nvSpPr>
          <p:cNvPr id="42" name="Text 40"/>
          <p:cNvSpPr/>
          <p:nvPr/>
        </p:nvSpPr>
        <p:spPr>
          <a:xfrm>
            <a:off x="82433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C. Abernathy</a:t>
            </a:r>
            <a:endParaRPr lang="en-US" sz="700" dirty="0"/>
          </a:p>
        </p:txBody>
      </p:sp>
      <p:sp>
        <p:nvSpPr>
          <p:cNvPr id="43" name="Text 41"/>
          <p:cNvSpPr/>
          <p:nvPr/>
        </p:nvSpPr>
        <p:spPr>
          <a:xfrm>
            <a:off x="82433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 Ferreira</a:t>
            </a:r>
            <a:endParaRPr lang="en-US" sz="700" dirty="0"/>
          </a:p>
        </p:txBody>
      </p:sp>
      <p:sp>
        <p:nvSpPr>
          <p:cNvPr id="44" name="Shape 42"/>
          <p:cNvSpPr/>
          <p:nvPr/>
        </p:nvSpPr>
        <p:spPr>
          <a:xfrm>
            <a:off x="3794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45" name="Shape 43"/>
          <p:cNvSpPr/>
          <p:nvPr/>
        </p:nvSpPr>
        <p:spPr>
          <a:xfrm>
            <a:off x="379476" y="3566160"/>
            <a:ext cx="3657600" cy="347472"/>
          </a:xfrm>
          <a:prstGeom prst="rect">
            <a:avLst/>
          </a:prstGeom>
          <a:solidFill>
            <a:srgbClr val="EAF1F7"/>
          </a:solidFill>
          <a:ln/>
        </p:spPr>
        <p:txBody>
          <a:bodyPr/>
          <a:p/>
        </p:txBody>
      </p:sp>
      <p:sp>
        <p:nvSpPr>
          <p:cNvPr id="46" name="Text 44"/>
          <p:cNvSpPr/>
          <p:nvPr/>
        </p:nvSpPr>
        <p:spPr>
          <a:xfrm>
            <a:off x="4526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Compliance  (7)</a:t>
            </a:r>
            <a:endParaRPr lang="en-US" sz="900" dirty="0"/>
          </a:p>
        </p:txBody>
      </p:sp>
      <p:sp>
        <p:nvSpPr>
          <p:cNvPr id="47" name="Shape 45"/>
          <p:cNvSpPr/>
          <p:nvPr/>
        </p:nvSpPr>
        <p:spPr>
          <a:xfrm>
            <a:off x="425196" y="3511296"/>
            <a:ext cx="914" cy="54864"/>
          </a:xfrm>
          <a:prstGeom prst="line">
            <a:avLst/>
          </a:prstGeom>
          <a:noFill/>
          <a:ln w="19050">
            <a:solidFill>
              <a:srgbClr val="B7791F"/>
            </a:solidFill>
            <a:prstDash val="dash"/>
          </a:ln>
        </p:spPr>
        <p:txBody>
          <a:bodyPr/>
          <a:p/>
        </p:txBody>
      </p:sp>
      <p:sp>
        <p:nvSpPr>
          <p:cNvPr id="48" name="Text 46"/>
          <p:cNvSpPr/>
          <p:nvPr/>
        </p:nvSpPr>
        <p:spPr>
          <a:xfrm>
            <a:off x="4709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G. Petrosyan</a:t>
            </a:r>
            <a:endParaRPr lang="en-US" sz="700" dirty="0"/>
          </a:p>
        </p:txBody>
      </p:sp>
      <p:sp>
        <p:nvSpPr>
          <p:cNvPr id="49" name="Text 47"/>
          <p:cNvSpPr/>
          <p:nvPr/>
        </p:nvSpPr>
        <p:spPr>
          <a:xfrm>
            <a:off x="4709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G. Petrosyan (Mgr)</a:t>
            </a:r>
            <a:endParaRPr lang="en-US" sz="700" dirty="0"/>
          </a:p>
        </p:txBody>
      </p:sp>
      <p:sp>
        <p:nvSpPr>
          <p:cNvPr id="50" name="Text 48"/>
          <p:cNvSpPr/>
          <p:nvPr/>
        </p:nvSpPr>
        <p:spPr>
          <a:xfrm>
            <a:off x="4709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Whitaker</a:t>
            </a:r>
            <a:endParaRPr lang="en-US" sz="700" dirty="0"/>
          </a:p>
        </p:txBody>
      </p:sp>
      <p:sp>
        <p:nvSpPr>
          <p:cNvPr id="51" name="Text 49"/>
          <p:cNvSpPr/>
          <p:nvPr/>
        </p:nvSpPr>
        <p:spPr>
          <a:xfrm>
            <a:off x="4709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Broussard</a:t>
            </a:r>
            <a:endParaRPr lang="en-US" sz="700" dirty="0"/>
          </a:p>
        </p:txBody>
      </p:sp>
      <p:sp>
        <p:nvSpPr>
          <p:cNvPr id="52" name="Text 50"/>
          <p:cNvSpPr/>
          <p:nvPr/>
        </p:nvSpPr>
        <p:spPr>
          <a:xfrm>
            <a:off x="4709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Delacroix-Muma</a:t>
            </a:r>
            <a:endParaRPr lang="en-US" sz="700" dirty="0"/>
          </a:p>
        </p:txBody>
      </p:sp>
      <p:sp>
        <p:nvSpPr>
          <p:cNvPr id="53" name="Text 51"/>
          <p:cNvSpPr/>
          <p:nvPr/>
        </p:nvSpPr>
        <p:spPr>
          <a:xfrm>
            <a:off x="4709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Ostrowski</a:t>
            </a:r>
            <a:endParaRPr lang="en-US" sz="700" dirty="0"/>
          </a:p>
        </p:txBody>
      </p:sp>
      <p:sp>
        <p:nvSpPr>
          <p:cNvPr id="54" name="Text 52"/>
          <p:cNvSpPr/>
          <p:nvPr/>
        </p:nvSpPr>
        <p:spPr>
          <a:xfrm>
            <a:off x="4709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P. Villareal</a:t>
            </a:r>
            <a:endParaRPr lang="en-US" sz="700" dirty="0"/>
          </a:p>
        </p:txBody>
      </p:sp>
      <p:sp>
        <p:nvSpPr>
          <p:cNvPr id="55" name="Text 53"/>
          <p:cNvSpPr/>
          <p:nvPr/>
        </p:nvSpPr>
        <p:spPr>
          <a:xfrm>
            <a:off x="4709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W. Ekwueme</a:t>
            </a:r>
            <a:endParaRPr lang="en-US" sz="700" dirty="0"/>
          </a:p>
        </p:txBody>
      </p:sp>
      <p:sp>
        <p:nvSpPr>
          <p:cNvPr id="56" name="Shape 54"/>
          <p:cNvSpPr/>
          <p:nvPr/>
        </p:nvSpPr>
        <p:spPr>
          <a:xfrm>
            <a:off x="42656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57" name="Shape 55"/>
          <p:cNvSpPr/>
          <p:nvPr/>
        </p:nvSpPr>
        <p:spPr>
          <a:xfrm>
            <a:off x="4265676" y="3566160"/>
            <a:ext cx="3657600" cy="347472"/>
          </a:xfrm>
          <a:prstGeom prst="rect">
            <a:avLst/>
          </a:prstGeom>
          <a:solidFill>
            <a:srgbClr val="EAF1F7"/>
          </a:solidFill>
          <a:ln/>
        </p:spPr>
        <p:txBody>
          <a:bodyPr/>
          <a:p/>
        </p:txBody>
      </p:sp>
      <p:sp>
        <p:nvSpPr>
          <p:cNvPr id="58" name="Text 56"/>
          <p:cNvSpPr/>
          <p:nvPr/>
        </p:nvSpPr>
        <p:spPr>
          <a:xfrm>
            <a:off x="43388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AI Governance &amp; Center of Excellence  (12)</a:t>
            </a:r>
            <a:endParaRPr lang="en-US" sz="900" dirty="0"/>
          </a:p>
        </p:txBody>
      </p:sp>
      <p:sp>
        <p:nvSpPr>
          <p:cNvPr id="59" name="Shape 57"/>
          <p:cNvSpPr/>
          <p:nvPr/>
        </p:nvSpPr>
        <p:spPr>
          <a:xfrm>
            <a:off x="4311396" y="3511296"/>
            <a:ext cx="914" cy="54864"/>
          </a:xfrm>
          <a:prstGeom prst="line">
            <a:avLst/>
          </a:prstGeom>
          <a:noFill/>
          <a:ln w="19050">
            <a:solidFill>
              <a:srgbClr val="B7791F"/>
            </a:solidFill>
            <a:prstDash val="dash"/>
          </a:ln>
        </p:spPr>
        <p:txBody>
          <a:bodyPr/>
          <a:p/>
        </p:txBody>
      </p:sp>
      <p:sp>
        <p:nvSpPr>
          <p:cNvPr id="60" name="Text 58"/>
          <p:cNvSpPr/>
          <p:nvPr/>
        </p:nvSpPr>
        <p:spPr>
          <a:xfrm>
            <a:off x="43571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F. Osei-Kavanagh</a:t>
            </a:r>
            <a:endParaRPr lang="en-US" sz="700" dirty="0"/>
          </a:p>
        </p:txBody>
      </p:sp>
      <p:sp>
        <p:nvSpPr>
          <p:cNvPr id="61" name="Text 59"/>
          <p:cNvSpPr/>
          <p:nvPr/>
        </p:nvSpPr>
        <p:spPr>
          <a:xfrm>
            <a:off x="43571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F. Osei-Kavanagh (Mgr)</a:t>
            </a:r>
            <a:endParaRPr lang="en-US" sz="700" dirty="0"/>
          </a:p>
        </p:txBody>
      </p:sp>
      <p:sp>
        <p:nvSpPr>
          <p:cNvPr id="62" name="Text 60"/>
          <p:cNvSpPr/>
          <p:nvPr/>
        </p:nvSpPr>
        <p:spPr>
          <a:xfrm>
            <a:off x="43571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J. Marchetti-Reyes</a:t>
            </a:r>
            <a:endParaRPr lang="en-US" sz="700" dirty="0"/>
          </a:p>
        </p:txBody>
      </p:sp>
      <p:sp>
        <p:nvSpPr>
          <p:cNvPr id="63" name="Text 61"/>
          <p:cNvSpPr/>
          <p:nvPr/>
        </p:nvSpPr>
        <p:spPr>
          <a:xfrm>
            <a:off x="43571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F. Adeyemi</a:t>
            </a:r>
            <a:endParaRPr lang="en-US" sz="700" dirty="0"/>
          </a:p>
        </p:txBody>
      </p:sp>
      <p:sp>
        <p:nvSpPr>
          <p:cNvPr id="64" name="Text 62"/>
          <p:cNvSpPr/>
          <p:nvPr/>
        </p:nvSpPr>
        <p:spPr>
          <a:xfrm>
            <a:off x="43571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Bianchi</a:t>
            </a:r>
            <a:endParaRPr lang="en-US" sz="700" dirty="0"/>
          </a:p>
        </p:txBody>
      </p:sp>
      <p:sp>
        <p:nvSpPr>
          <p:cNvPr id="65" name="Text 63"/>
          <p:cNvSpPr/>
          <p:nvPr/>
        </p:nvSpPr>
        <p:spPr>
          <a:xfrm>
            <a:off x="43571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Solberg</a:t>
            </a:r>
            <a:endParaRPr lang="en-US" sz="700" dirty="0"/>
          </a:p>
        </p:txBody>
      </p:sp>
      <p:sp>
        <p:nvSpPr>
          <p:cNvPr id="66" name="Text 64"/>
          <p:cNvSpPr/>
          <p:nvPr/>
        </p:nvSpPr>
        <p:spPr>
          <a:xfrm>
            <a:off x="43571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C. Nakagawa</a:t>
            </a:r>
            <a:endParaRPr lang="en-US" sz="700" dirty="0"/>
          </a:p>
        </p:txBody>
      </p:sp>
      <p:sp>
        <p:nvSpPr>
          <p:cNvPr id="67" name="Text 65"/>
          <p:cNvSpPr/>
          <p:nvPr/>
        </p:nvSpPr>
        <p:spPr>
          <a:xfrm>
            <a:off x="43571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 Whitfield-Osei</a:t>
            </a:r>
            <a:endParaRPr lang="en-US" sz="700" dirty="0"/>
          </a:p>
        </p:txBody>
      </p:sp>
      <p:sp>
        <p:nvSpPr>
          <p:cNvPr id="68" name="Text 66"/>
          <p:cNvSpPr/>
          <p:nvPr/>
        </p:nvSpPr>
        <p:spPr>
          <a:xfrm>
            <a:off x="43571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+5 more — see Resource Plan</a:t>
            </a:r>
            <a:endParaRPr lang="en-US" sz="650" dirty="0"/>
          </a:p>
        </p:txBody>
      </p:sp>
      <p:sp>
        <p:nvSpPr>
          <p:cNvPr id="69" name="Shape 67"/>
          <p:cNvSpPr/>
          <p:nvPr/>
        </p:nvSpPr>
        <p:spPr>
          <a:xfrm>
            <a:off x="81518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70" name="Shape 68"/>
          <p:cNvSpPr/>
          <p:nvPr/>
        </p:nvSpPr>
        <p:spPr>
          <a:xfrm>
            <a:off x="8151876" y="3566160"/>
            <a:ext cx="3657600" cy="347472"/>
          </a:xfrm>
          <a:prstGeom prst="rect">
            <a:avLst/>
          </a:prstGeom>
          <a:solidFill>
            <a:srgbClr val="EAF1F7"/>
          </a:solidFill>
          <a:ln/>
        </p:spPr>
        <p:txBody>
          <a:bodyPr/>
          <a:p/>
        </p:txBody>
      </p:sp>
      <p:sp>
        <p:nvSpPr>
          <p:cNvPr id="71" name="Text 69"/>
          <p:cNvSpPr/>
          <p:nvPr/>
        </p:nvSpPr>
        <p:spPr>
          <a:xfrm>
            <a:off x="82250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Enterprise Architecture  (8)</a:t>
            </a:r>
            <a:endParaRPr lang="en-US" sz="900" dirty="0"/>
          </a:p>
        </p:txBody>
      </p:sp>
      <p:sp>
        <p:nvSpPr>
          <p:cNvPr id="72" name="Shape 70"/>
          <p:cNvSpPr/>
          <p:nvPr/>
        </p:nvSpPr>
        <p:spPr>
          <a:xfrm>
            <a:off x="8197596" y="3511296"/>
            <a:ext cx="914" cy="54864"/>
          </a:xfrm>
          <a:prstGeom prst="line">
            <a:avLst/>
          </a:prstGeom>
          <a:noFill/>
          <a:ln w="19050">
            <a:solidFill>
              <a:srgbClr val="B7791F"/>
            </a:solidFill>
            <a:prstDash val="dash"/>
          </a:ln>
        </p:spPr>
        <p:txBody>
          <a:bodyPr/>
          <a:p/>
        </p:txBody>
      </p:sp>
      <p:sp>
        <p:nvSpPr>
          <p:cNvPr id="73" name="Text 71"/>
          <p:cNvSpPr/>
          <p:nvPr/>
        </p:nvSpPr>
        <p:spPr>
          <a:xfrm>
            <a:off x="82433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P. Renfrew</a:t>
            </a:r>
            <a:endParaRPr lang="en-US" sz="700" dirty="0"/>
          </a:p>
        </p:txBody>
      </p:sp>
      <p:sp>
        <p:nvSpPr>
          <p:cNvPr id="74" name="Text 72"/>
          <p:cNvSpPr/>
          <p:nvPr/>
        </p:nvSpPr>
        <p:spPr>
          <a:xfrm>
            <a:off x="82433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P. Renfrew (Mgr)</a:t>
            </a:r>
            <a:endParaRPr lang="en-US" sz="700" dirty="0"/>
          </a:p>
        </p:txBody>
      </p:sp>
      <p:sp>
        <p:nvSpPr>
          <p:cNvPr id="75" name="Text 73"/>
          <p:cNvSpPr/>
          <p:nvPr/>
        </p:nvSpPr>
        <p:spPr>
          <a:xfrm>
            <a:off x="82433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Castellanos</a:t>
            </a:r>
            <a:endParaRPr lang="en-US" sz="700" dirty="0"/>
          </a:p>
        </p:txBody>
      </p:sp>
      <p:sp>
        <p:nvSpPr>
          <p:cNvPr id="76" name="Text 74"/>
          <p:cNvSpPr/>
          <p:nvPr/>
        </p:nvSpPr>
        <p:spPr>
          <a:xfrm>
            <a:off x="82433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J. Whitby</a:t>
            </a:r>
            <a:endParaRPr lang="en-US" sz="700" dirty="0"/>
          </a:p>
        </p:txBody>
      </p:sp>
      <p:sp>
        <p:nvSpPr>
          <p:cNvPr id="77" name="Text 75"/>
          <p:cNvSpPr/>
          <p:nvPr/>
        </p:nvSpPr>
        <p:spPr>
          <a:xfrm>
            <a:off x="82433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Bergqvist</a:t>
            </a:r>
            <a:endParaRPr lang="en-US" sz="700" dirty="0"/>
          </a:p>
        </p:txBody>
      </p:sp>
      <p:sp>
        <p:nvSpPr>
          <p:cNvPr id="78" name="Text 76"/>
          <p:cNvSpPr/>
          <p:nvPr/>
        </p:nvSpPr>
        <p:spPr>
          <a:xfrm>
            <a:off x="82433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Odukoya</a:t>
            </a:r>
            <a:endParaRPr lang="en-US" sz="700" dirty="0"/>
          </a:p>
        </p:txBody>
      </p:sp>
      <p:sp>
        <p:nvSpPr>
          <p:cNvPr id="79" name="Text 77"/>
          <p:cNvSpPr/>
          <p:nvPr/>
        </p:nvSpPr>
        <p:spPr>
          <a:xfrm>
            <a:off x="82433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Manzur</a:t>
            </a:r>
            <a:endParaRPr lang="en-US" sz="700" dirty="0"/>
          </a:p>
        </p:txBody>
      </p:sp>
      <p:sp>
        <p:nvSpPr>
          <p:cNvPr id="80" name="Text 78"/>
          <p:cNvSpPr/>
          <p:nvPr/>
        </p:nvSpPr>
        <p:spPr>
          <a:xfrm>
            <a:off x="82433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E. Villaverde</a:t>
            </a:r>
            <a:endParaRPr lang="en-US" sz="700" dirty="0"/>
          </a:p>
        </p:txBody>
      </p:sp>
      <p:sp>
        <p:nvSpPr>
          <p:cNvPr id="81" name="Text 79"/>
          <p:cNvSpPr/>
          <p:nvPr/>
        </p:nvSpPr>
        <p:spPr>
          <a:xfrm>
            <a:off x="82433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+1 more — see Resource Plan</a:t>
            </a:r>
            <a:endParaRPr lang="en-US" sz="650" dirty="0"/>
          </a:p>
        </p:txBody>
      </p:sp>
      <p:sp>
        <p:nvSpPr>
          <p:cNvPr id="82" name="Text 80"/>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182880"/>
            <a:ext cx="8686800" cy="411480"/>
          </a:xfrm>
          <a:prstGeom prst="rect">
            <a:avLst/>
          </a:prstGeom>
          <a:noFill/>
          <a:ln/>
        </p:spPr>
        <p:txBody>
          <a:bodyPr wrap="square" rtlCol="0" anchor="ctr"/>
          <a:lstStyle/>
          <a:p>
            <a:pPr indent="0" marL="0">
              <a:buNone/>
            </a:pPr>
            <a:r>
              <a:rPr lang="en-US" sz="1700" b="1" dirty="0">
                <a:solidFill>
                  <a:srgbClr val="1B3A6B"/>
                </a:solidFill>
                <a:latin typeface="Arial" pitchFamily="34" charset="0"/>
                <a:ea typeface="Arial" pitchFamily="34" charset="-122"/>
                <a:cs typeface="Arial" pitchFamily="34" charset="-120"/>
              </a:rPr>
              <a:t>Functional Teams (7–12 of 25)</a:t>
            </a:r>
            <a:endParaRPr lang="en-US" sz="1700" dirty="0"/>
          </a:p>
        </p:txBody>
      </p:sp>
      <p:sp>
        <p:nvSpPr>
          <p:cNvPr id="3" name="Shape 1"/>
          <p:cNvSpPr/>
          <p:nvPr/>
        </p:nvSpPr>
        <p:spPr>
          <a:xfrm>
            <a:off x="9235440" y="256032"/>
            <a:ext cx="457200" cy="0"/>
          </a:xfrm>
          <a:prstGeom prst="line">
            <a:avLst/>
          </a:prstGeom>
          <a:noFill/>
          <a:ln w="25400">
            <a:solidFill>
              <a:srgbClr val="1B3A6B"/>
            </a:solidFill>
            <a:prstDash val="solid"/>
          </a:ln>
        </p:spPr>
        <p:txBody>
          <a:bodyPr/>
          <a:p/>
        </p:txBody>
      </p:sp>
      <p:sp>
        <p:nvSpPr>
          <p:cNvPr id="4" name="Text 2"/>
          <p:cNvSpPr/>
          <p:nvPr/>
        </p:nvSpPr>
        <p:spPr>
          <a:xfrm>
            <a:off x="9738360" y="137160"/>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solid = direct manager</a:t>
            </a:r>
            <a:endParaRPr lang="en-US" sz="700" dirty="0"/>
          </a:p>
        </p:txBody>
      </p:sp>
      <p:sp>
        <p:nvSpPr>
          <p:cNvPr id="5" name="Shape 3"/>
          <p:cNvSpPr/>
          <p:nvPr/>
        </p:nvSpPr>
        <p:spPr>
          <a:xfrm>
            <a:off x="9235440" y="484632"/>
            <a:ext cx="457200" cy="0"/>
          </a:xfrm>
          <a:prstGeom prst="line">
            <a:avLst/>
          </a:prstGeom>
          <a:noFill/>
          <a:ln w="25400">
            <a:solidFill>
              <a:srgbClr val="B7791F"/>
            </a:solidFill>
            <a:prstDash val="dash"/>
          </a:ln>
        </p:spPr>
        <p:txBody>
          <a:bodyPr/>
          <a:p/>
        </p:txBody>
      </p:sp>
      <p:sp>
        <p:nvSpPr>
          <p:cNvPr id="6" name="Text 4"/>
          <p:cNvSpPr/>
          <p:nvPr/>
        </p:nvSpPr>
        <p:spPr>
          <a:xfrm>
            <a:off x="9738360" y="384048"/>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dotted = PD (matrixed)</a:t>
            </a:r>
            <a:endParaRPr lang="en-US" sz="700" dirty="0"/>
          </a:p>
        </p:txBody>
      </p:sp>
      <p:sp>
        <p:nvSpPr>
          <p:cNvPr id="7" name="Shape 5"/>
          <p:cNvSpPr/>
          <p:nvPr/>
        </p:nvSpPr>
        <p:spPr>
          <a:xfrm>
            <a:off x="3794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8" name="Shape 6"/>
          <p:cNvSpPr/>
          <p:nvPr/>
        </p:nvSpPr>
        <p:spPr>
          <a:xfrm>
            <a:off x="379476" y="777240"/>
            <a:ext cx="3657600" cy="347472"/>
          </a:xfrm>
          <a:prstGeom prst="rect">
            <a:avLst/>
          </a:prstGeom>
          <a:solidFill>
            <a:srgbClr val="EAF1F7"/>
          </a:solidFill>
          <a:ln/>
        </p:spPr>
        <p:txBody>
          <a:bodyPr/>
          <a:p/>
        </p:txBody>
      </p:sp>
      <p:sp>
        <p:nvSpPr>
          <p:cNvPr id="9" name="Text 7"/>
          <p:cNvSpPr/>
          <p:nvPr/>
        </p:nvSpPr>
        <p:spPr>
          <a:xfrm>
            <a:off x="4526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SOX / Financial Controls  (6)</a:t>
            </a:r>
            <a:endParaRPr lang="en-US" sz="900" dirty="0"/>
          </a:p>
        </p:txBody>
      </p:sp>
      <p:sp>
        <p:nvSpPr>
          <p:cNvPr id="10" name="Shape 8"/>
          <p:cNvSpPr/>
          <p:nvPr/>
        </p:nvSpPr>
        <p:spPr>
          <a:xfrm>
            <a:off x="425196" y="722376"/>
            <a:ext cx="914" cy="54864"/>
          </a:xfrm>
          <a:prstGeom prst="line">
            <a:avLst/>
          </a:prstGeom>
          <a:noFill/>
          <a:ln w="19050">
            <a:solidFill>
              <a:srgbClr val="B7791F"/>
            </a:solidFill>
            <a:prstDash val="dash"/>
          </a:ln>
        </p:spPr>
        <p:txBody>
          <a:bodyPr/>
          <a:p/>
        </p:txBody>
      </p:sp>
      <p:sp>
        <p:nvSpPr>
          <p:cNvPr id="11" name="Text 9"/>
          <p:cNvSpPr/>
          <p:nvPr/>
        </p:nvSpPr>
        <p:spPr>
          <a:xfrm>
            <a:off x="4709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C. Marchbanks</a:t>
            </a:r>
            <a:endParaRPr lang="en-US" sz="700" dirty="0"/>
          </a:p>
        </p:txBody>
      </p:sp>
      <p:sp>
        <p:nvSpPr>
          <p:cNvPr id="12" name="Text 10"/>
          <p:cNvSpPr/>
          <p:nvPr/>
        </p:nvSpPr>
        <p:spPr>
          <a:xfrm>
            <a:off x="4709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C. Marchbanks (Mgr)</a:t>
            </a:r>
            <a:endParaRPr lang="en-US" sz="700" dirty="0"/>
          </a:p>
        </p:txBody>
      </p:sp>
      <p:sp>
        <p:nvSpPr>
          <p:cNvPr id="13" name="Text 11"/>
          <p:cNvSpPr/>
          <p:nvPr/>
        </p:nvSpPr>
        <p:spPr>
          <a:xfrm>
            <a:off x="4709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Fitzwilliam</a:t>
            </a:r>
            <a:endParaRPr lang="en-US" sz="700" dirty="0"/>
          </a:p>
        </p:txBody>
      </p:sp>
      <p:sp>
        <p:nvSpPr>
          <p:cNvPr id="14" name="Text 12"/>
          <p:cNvSpPr/>
          <p:nvPr/>
        </p:nvSpPr>
        <p:spPr>
          <a:xfrm>
            <a:off x="4709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Kowalczyk-Ferris</a:t>
            </a:r>
            <a:endParaRPr lang="en-US" sz="700" dirty="0"/>
          </a:p>
        </p:txBody>
      </p:sp>
      <p:sp>
        <p:nvSpPr>
          <p:cNvPr id="15" name="Text 13"/>
          <p:cNvSpPr/>
          <p:nvPr/>
        </p:nvSpPr>
        <p:spPr>
          <a:xfrm>
            <a:off x="4709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Anagnos</a:t>
            </a:r>
            <a:endParaRPr lang="en-US" sz="700" dirty="0"/>
          </a:p>
        </p:txBody>
      </p:sp>
      <p:sp>
        <p:nvSpPr>
          <p:cNvPr id="16" name="Text 14"/>
          <p:cNvSpPr/>
          <p:nvPr/>
        </p:nvSpPr>
        <p:spPr>
          <a:xfrm>
            <a:off x="4709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 Ferreira-Lopes</a:t>
            </a:r>
            <a:endParaRPr lang="en-US" sz="700" dirty="0"/>
          </a:p>
        </p:txBody>
      </p:sp>
      <p:sp>
        <p:nvSpPr>
          <p:cNvPr id="17" name="Text 15"/>
          <p:cNvSpPr/>
          <p:nvPr/>
        </p:nvSpPr>
        <p:spPr>
          <a:xfrm>
            <a:off x="4709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Whitcombe-Solis</a:t>
            </a:r>
            <a:endParaRPr lang="en-US" sz="700" dirty="0"/>
          </a:p>
        </p:txBody>
      </p:sp>
      <p:sp>
        <p:nvSpPr>
          <p:cNvPr id="18" name="Shape 16"/>
          <p:cNvSpPr/>
          <p:nvPr/>
        </p:nvSpPr>
        <p:spPr>
          <a:xfrm>
            <a:off x="42656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19" name="Shape 17"/>
          <p:cNvSpPr/>
          <p:nvPr/>
        </p:nvSpPr>
        <p:spPr>
          <a:xfrm>
            <a:off x="4265676" y="777240"/>
            <a:ext cx="3657600" cy="347472"/>
          </a:xfrm>
          <a:prstGeom prst="rect">
            <a:avLst/>
          </a:prstGeom>
          <a:solidFill>
            <a:srgbClr val="EAF1F7"/>
          </a:solidFill>
          <a:ln/>
        </p:spPr>
        <p:txBody>
          <a:bodyPr/>
          <a:p/>
        </p:txBody>
      </p:sp>
      <p:sp>
        <p:nvSpPr>
          <p:cNvPr id="20" name="Text 18"/>
          <p:cNvSpPr/>
          <p:nvPr/>
        </p:nvSpPr>
        <p:spPr>
          <a:xfrm>
            <a:off x="43388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Program Finance  (6)</a:t>
            </a:r>
            <a:endParaRPr lang="en-US" sz="900" dirty="0"/>
          </a:p>
        </p:txBody>
      </p:sp>
      <p:sp>
        <p:nvSpPr>
          <p:cNvPr id="21" name="Shape 19"/>
          <p:cNvSpPr/>
          <p:nvPr/>
        </p:nvSpPr>
        <p:spPr>
          <a:xfrm>
            <a:off x="4311396" y="722376"/>
            <a:ext cx="914" cy="54864"/>
          </a:xfrm>
          <a:prstGeom prst="line">
            <a:avLst/>
          </a:prstGeom>
          <a:noFill/>
          <a:ln w="19050">
            <a:solidFill>
              <a:srgbClr val="B7791F"/>
            </a:solidFill>
            <a:prstDash val="dash"/>
          </a:ln>
        </p:spPr>
        <p:txBody>
          <a:bodyPr/>
          <a:p/>
        </p:txBody>
      </p:sp>
      <p:sp>
        <p:nvSpPr>
          <p:cNvPr id="22" name="Text 20"/>
          <p:cNvSpPr/>
          <p:nvPr/>
        </p:nvSpPr>
        <p:spPr>
          <a:xfrm>
            <a:off x="43571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K. Delacroix-Wynn</a:t>
            </a:r>
            <a:endParaRPr lang="en-US" sz="700" dirty="0"/>
          </a:p>
        </p:txBody>
      </p:sp>
      <p:sp>
        <p:nvSpPr>
          <p:cNvPr id="23" name="Text 21"/>
          <p:cNvSpPr/>
          <p:nvPr/>
        </p:nvSpPr>
        <p:spPr>
          <a:xfrm>
            <a:off x="43571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K. Delacroix-Wynn (Mgr)</a:t>
            </a:r>
            <a:endParaRPr lang="en-US" sz="700" dirty="0"/>
          </a:p>
        </p:txBody>
      </p:sp>
      <p:sp>
        <p:nvSpPr>
          <p:cNvPr id="24" name="Text 22"/>
          <p:cNvSpPr/>
          <p:nvPr/>
        </p:nvSpPr>
        <p:spPr>
          <a:xfrm>
            <a:off x="43571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Osei-Bonsu</a:t>
            </a:r>
            <a:endParaRPr lang="en-US" sz="700" dirty="0"/>
          </a:p>
        </p:txBody>
      </p:sp>
      <p:sp>
        <p:nvSpPr>
          <p:cNvPr id="25" name="Text 23"/>
          <p:cNvSpPr/>
          <p:nvPr/>
        </p:nvSpPr>
        <p:spPr>
          <a:xfrm>
            <a:off x="43571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L. Manzoor</a:t>
            </a:r>
            <a:endParaRPr lang="en-US" sz="700" dirty="0"/>
          </a:p>
        </p:txBody>
      </p:sp>
      <p:sp>
        <p:nvSpPr>
          <p:cNvPr id="26" name="Text 24"/>
          <p:cNvSpPr/>
          <p:nvPr/>
        </p:nvSpPr>
        <p:spPr>
          <a:xfrm>
            <a:off x="43571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Delcampo</a:t>
            </a:r>
            <a:endParaRPr lang="en-US" sz="700" dirty="0"/>
          </a:p>
        </p:txBody>
      </p:sp>
      <p:sp>
        <p:nvSpPr>
          <p:cNvPr id="27" name="Text 25"/>
          <p:cNvSpPr/>
          <p:nvPr/>
        </p:nvSpPr>
        <p:spPr>
          <a:xfrm>
            <a:off x="43571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Fairweather</a:t>
            </a:r>
            <a:endParaRPr lang="en-US" sz="700" dirty="0"/>
          </a:p>
        </p:txBody>
      </p:sp>
      <p:sp>
        <p:nvSpPr>
          <p:cNvPr id="28" name="Text 26"/>
          <p:cNvSpPr/>
          <p:nvPr/>
        </p:nvSpPr>
        <p:spPr>
          <a:xfrm>
            <a:off x="43571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Vukovic</a:t>
            </a:r>
            <a:endParaRPr lang="en-US" sz="700" dirty="0"/>
          </a:p>
        </p:txBody>
      </p:sp>
      <p:sp>
        <p:nvSpPr>
          <p:cNvPr id="29" name="Shape 27"/>
          <p:cNvSpPr/>
          <p:nvPr/>
        </p:nvSpPr>
        <p:spPr>
          <a:xfrm>
            <a:off x="81518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30" name="Shape 28"/>
          <p:cNvSpPr/>
          <p:nvPr/>
        </p:nvSpPr>
        <p:spPr>
          <a:xfrm>
            <a:off x="8151876" y="777240"/>
            <a:ext cx="3657600" cy="347472"/>
          </a:xfrm>
          <a:prstGeom prst="rect">
            <a:avLst/>
          </a:prstGeom>
          <a:solidFill>
            <a:srgbClr val="EAF1F7"/>
          </a:solidFill>
          <a:ln/>
        </p:spPr>
        <p:txBody>
          <a:bodyPr/>
          <a:p/>
        </p:txBody>
      </p:sp>
      <p:sp>
        <p:nvSpPr>
          <p:cNvPr id="31" name="Text 29"/>
          <p:cNvSpPr/>
          <p:nvPr/>
        </p:nvSpPr>
        <p:spPr>
          <a:xfrm>
            <a:off x="82250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Vendor / SaaS Partner Management  (4)</a:t>
            </a:r>
            <a:endParaRPr lang="en-US" sz="900" dirty="0"/>
          </a:p>
        </p:txBody>
      </p:sp>
      <p:sp>
        <p:nvSpPr>
          <p:cNvPr id="32" name="Shape 30"/>
          <p:cNvSpPr/>
          <p:nvPr/>
        </p:nvSpPr>
        <p:spPr>
          <a:xfrm>
            <a:off x="8197596" y="722376"/>
            <a:ext cx="914" cy="54864"/>
          </a:xfrm>
          <a:prstGeom prst="line">
            <a:avLst/>
          </a:prstGeom>
          <a:noFill/>
          <a:ln w="19050">
            <a:solidFill>
              <a:srgbClr val="B7791F"/>
            </a:solidFill>
            <a:prstDash val="dash"/>
          </a:ln>
        </p:spPr>
        <p:txBody>
          <a:bodyPr/>
          <a:p/>
        </p:txBody>
      </p:sp>
      <p:sp>
        <p:nvSpPr>
          <p:cNvPr id="33" name="Text 31"/>
          <p:cNvSpPr/>
          <p:nvPr/>
        </p:nvSpPr>
        <p:spPr>
          <a:xfrm>
            <a:off x="82433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G. Halloran</a:t>
            </a:r>
            <a:endParaRPr lang="en-US" sz="700" dirty="0"/>
          </a:p>
        </p:txBody>
      </p:sp>
      <p:sp>
        <p:nvSpPr>
          <p:cNvPr id="34" name="Text 32"/>
          <p:cNvSpPr/>
          <p:nvPr/>
        </p:nvSpPr>
        <p:spPr>
          <a:xfrm>
            <a:off x="82433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G. Halloran (Mgr)</a:t>
            </a:r>
            <a:endParaRPr lang="en-US" sz="700" dirty="0"/>
          </a:p>
        </p:txBody>
      </p:sp>
      <p:sp>
        <p:nvSpPr>
          <p:cNvPr id="35" name="Text 33"/>
          <p:cNvSpPr/>
          <p:nvPr/>
        </p:nvSpPr>
        <p:spPr>
          <a:xfrm>
            <a:off x="82433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P. Osei-Adjei</a:t>
            </a:r>
            <a:endParaRPr lang="en-US" sz="700" dirty="0"/>
          </a:p>
        </p:txBody>
      </p:sp>
      <p:sp>
        <p:nvSpPr>
          <p:cNvPr id="36" name="Text 34"/>
          <p:cNvSpPr/>
          <p:nvPr/>
        </p:nvSpPr>
        <p:spPr>
          <a:xfrm>
            <a:off x="82433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Whitfield-Ross</a:t>
            </a:r>
            <a:endParaRPr lang="en-US" sz="700" dirty="0"/>
          </a:p>
        </p:txBody>
      </p:sp>
      <p:sp>
        <p:nvSpPr>
          <p:cNvPr id="37" name="Text 35"/>
          <p:cNvSpPr/>
          <p:nvPr/>
        </p:nvSpPr>
        <p:spPr>
          <a:xfrm>
            <a:off x="82433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C. Barreto</a:t>
            </a:r>
            <a:endParaRPr lang="en-US" sz="700" dirty="0"/>
          </a:p>
        </p:txBody>
      </p:sp>
      <p:sp>
        <p:nvSpPr>
          <p:cNvPr id="38" name="Shape 36"/>
          <p:cNvSpPr/>
          <p:nvPr/>
        </p:nvSpPr>
        <p:spPr>
          <a:xfrm>
            <a:off x="3794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39" name="Shape 37"/>
          <p:cNvSpPr/>
          <p:nvPr/>
        </p:nvSpPr>
        <p:spPr>
          <a:xfrm>
            <a:off x="379476" y="3566160"/>
            <a:ext cx="3657600" cy="347472"/>
          </a:xfrm>
          <a:prstGeom prst="rect">
            <a:avLst/>
          </a:prstGeom>
          <a:solidFill>
            <a:srgbClr val="EAF1F7"/>
          </a:solidFill>
          <a:ln/>
        </p:spPr>
        <p:txBody>
          <a:bodyPr/>
          <a:p/>
        </p:txBody>
      </p:sp>
      <p:sp>
        <p:nvSpPr>
          <p:cNvPr id="40" name="Text 38"/>
          <p:cNvSpPr/>
          <p:nvPr/>
        </p:nvSpPr>
        <p:spPr>
          <a:xfrm>
            <a:off x="4526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Cybersecurity / InfoSec  (10)</a:t>
            </a:r>
            <a:endParaRPr lang="en-US" sz="900" dirty="0"/>
          </a:p>
        </p:txBody>
      </p:sp>
      <p:sp>
        <p:nvSpPr>
          <p:cNvPr id="41" name="Shape 39"/>
          <p:cNvSpPr/>
          <p:nvPr/>
        </p:nvSpPr>
        <p:spPr>
          <a:xfrm>
            <a:off x="425196" y="3511296"/>
            <a:ext cx="914" cy="54864"/>
          </a:xfrm>
          <a:prstGeom prst="line">
            <a:avLst/>
          </a:prstGeom>
          <a:noFill/>
          <a:ln w="19050">
            <a:solidFill>
              <a:srgbClr val="B7791F"/>
            </a:solidFill>
            <a:prstDash val="dash"/>
          </a:ln>
        </p:spPr>
        <p:txBody>
          <a:bodyPr/>
          <a:p/>
        </p:txBody>
      </p:sp>
      <p:sp>
        <p:nvSpPr>
          <p:cNvPr id="42" name="Text 40"/>
          <p:cNvSpPr/>
          <p:nvPr/>
        </p:nvSpPr>
        <p:spPr>
          <a:xfrm>
            <a:off x="4709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V. Castellane-Cruz</a:t>
            </a:r>
            <a:endParaRPr lang="en-US" sz="700" dirty="0"/>
          </a:p>
        </p:txBody>
      </p:sp>
      <p:sp>
        <p:nvSpPr>
          <p:cNvPr id="43" name="Text 41"/>
          <p:cNvSpPr/>
          <p:nvPr/>
        </p:nvSpPr>
        <p:spPr>
          <a:xfrm>
            <a:off x="4709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V. Castellane-Cruz (Mgr)</a:t>
            </a:r>
            <a:endParaRPr lang="en-US" sz="700" dirty="0"/>
          </a:p>
        </p:txBody>
      </p:sp>
      <p:sp>
        <p:nvSpPr>
          <p:cNvPr id="44" name="Text 42"/>
          <p:cNvSpPr/>
          <p:nvPr/>
        </p:nvSpPr>
        <p:spPr>
          <a:xfrm>
            <a:off x="4709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Adeyinka</a:t>
            </a:r>
            <a:endParaRPr lang="en-US" sz="700" dirty="0"/>
          </a:p>
        </p:txBody>
      </p:sp>
      <p:sp>
        <p:nvSpPr>
          <p:cNvPr id="45" name="Text 43"/>
          <p:cNvSpPr/>
          <p:nvPr/>
        </p:nvSpPr>
        <p:spPr>
          <a:xfrm>
            <a:off x="4709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Nowak</a:t>
            </a:r>
            <a:endParaRPr lang="en-US" sz="700" dirty="0"/>
          </a:p>
        </p:txBody>
      </p:sp>
      <p:sp>
        <p:nvSpPr>
          <p:cNvPr id="46" name="Text 44"/>
          <p:cNvSpPr/>
          <p:nvPr/>
        </p:nvSpPr>
        <p:spPr>
          <a:xfrm>
            <a:off x="4709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 Torrance</a:t>
            </a:r>
            <a:endParaRPr lang="en-US" sz="700" dirty="0"/>
          </a:p>
        </p:txBody>
      </p:sp>
      <p:sp>
        <p:nvSpPr>
          <p:cNvPr id="47" name="Text 45"/>
          <p:cNvSpPr/>
          <p:nvPr/>
        </p:nvSpPr>
        <p:spPr>
          <a:xfrm>
            <a:off x="4709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Villalobos</a:t>
            </a:r>
            <a:endParaRPr lang="en-US" sz="700" dirty="0"/>
          </a:p>
        </p:txBody>
      </p:sp>
      <p:sp>
        <p:nvSpPr>
          <p:cNvPr id="48" name="Text 46"/>
          <p:cNvSpPr/>
          <p:nvPr/>
        </p:nvSpPr>
        <p:spPr>
          <a:xfrm>
            <a:off x="4709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Petrosky</a:t>
            </a:r>
            <a:endParaRPr lang="en-US" sz="700" dirty="0"/>
          </a:p>
        </p:txBody>
      </p:sp>
      <p:sp>
        <p:nvSpPr>
          <p:cNvPr id="49" name="Text 47"/>
          <p:cNvSpPr/>
          <p:nvPr/>
        </p:nvSpPr>
        <p:spPr>
          <a:xfrm>
            <a:off x="4709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Iwuchukwu</a:t>
            </a:r>
            <a:endParaRPr lang="en-US" sz="700" dirty="0"/>
          </a:p>
        </p:txBody>
      </p:sp>
      <p:sp>
        <p:nvSpPr>
          <p:cNvPr id="50" name="Text 48"/>
          <p:cNvSpPr/>
          <p:nvPr/>
        </p:nvSpPr>
        <p:spPr>
          <a:xfrm>
            <a:off x="4709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+3 more — see Resource Plan</a:t>
            </a:r>
            <a:endParaRPr lang="en-US" sz="650" dirty="0"/>
          </a:p>
        </p:txBody>
      </p:sp>
      <p:sp>
        <p:nvSpPr>
          <p:cNvPr id="51" name="Shape 49"/>
          <p:cNvSpPr/>
          <p:nvPr/>
        </p:nvSpPr>
        <p:spPr>
          <a:xfrm>
            <a:off x="42656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52" name="Shape 50"/>
          <p:cNvSpPr/>
          <p:nvPr/>
        </p:nvSpPr>
        <p:spPr>
          <a:xfrm>
            <a:off x="4265676" y="3566160"/>
            <a:ext cx="3657600" cy="347472"/>
          </a:xfrm>
          <a:prstGeom prst="rect">
            <a:avLst/>
          </a:prstGeom>
          <a:solidFill>
            <a:srgbClr val="EAF1F7"/>
          </a:solidFill>
          <a:ln/>
        </p:spPr>
        <p:txBody>
          <a:bodyPr/>
          <a:p/>
        </p:txBody>
      </p:sp>
      <p:sp>
        <p:nvSpPr>
          <p:cNvPr id="53" name="Text 51"/>
          <p:cNvSpPr/>
          <p:nvPr/>
        </p:nvSpPr>
        <p:spPr>
          <a:xfrm>
            <a:off x="43388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Independent Model Validation  (6)</a:t>
            </a:r>
            <a:endParaRPr lang="en-US" sz="900" dirty="0"/>
          </a:p>
        </p:txBody>
      </p:sp>
      <p:sp>
        <p:nvSpPr>
          <p:cNvPr id="54" name="Shape 52"/>
          <p:cNvSpPr/>
          <p:nvPr/>
        </p:nvSpPr>
        <p:spPr>
          <a:xfrm>
            <a:off x="4311396" y="3511296"/>
            <a:ext cx="914" cy="54864"/>
          </a:xfrm>
          <a:prstGeom prst="line">
            <a:avLst/>
          </a:prstGeom>
          <a:noFill/>
          <a:ln w="19050">
            <a:solidFill>
              <a:srgbClr val="B7791F"/>
            </a:solidFill>
            <a:prstDash val="dash"/>
          </a:ln>
        </p:spPr>
        <p:txBody>
          <a:bodyPr/>
          <a:p/>
        </p:txBody>
      </p:sp>
      <p:sp>
        <p:nvSpPr>
          <p:cNvPr id="55" name="Text 53"/>
          <p:cNvSpPr/>
          <p:nvPr/>
        </p:nvSpPr>
        <p:spPr>
          <a:xfrm>
            <a:off x="43571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F. Castellane-Reyes</a:t>
            </a:r>
            <a:endParaRPr lang="en-US" sz="700" dirty="0"/>
          </a:p>
        </p:txBody>
      </p:sp>
      <p:sp>
        <p:nvSpPr>
          <p:cNvPr id="56" name="Text 54"/>
          <p:cNvSpPr/>
          <p:nvPr/>
        </p:nvSpPr>
        <p:spPr>
          <a:xfrm>
            <a:off x="43571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F. Castellane-Reyes (Mgr)</a:t>
            </a:r>
            <a:endParaRPr lang="en-US" sz="700" dirty="0"/>
          </a:p>
        </p:txBody>
      </p:sp>
      <p:sp>
        <p:nvSpPr>
          <p:cNvPr id="57" name="Text 55"/>
          <p:cNvSpPr/>
          <p:nvPr/>
        </p:nvSpPr>
        <p:spPr>
          <a:xfrm>
            <a:off x="43571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Dellafield</a:t>
            </a:r>
            <a:endParaRPr lang="en-US" sz="700" dirty="0"/>
          </a:p>
        </p:txBody>
      </p:sp>
      <p:sp>
        <p:nvSpPr>
          <p:cNvPr id="58" name="Text 56"/>
          <p:cNvSpPr/>
          <p:nvPr/>
        </p:nvSpPr>
        <p:spPr>
          <a:xfrm>
            <a:off x="43571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J. Adeyemo</a:t>
            </a:r>
            <a:endParaRPr lang="en-US" sz="700" dirty="0"/>
          </a:p>
        </p:txBody>
      </p:sp>
      <p:sp>
        <p:nvSpPr>
          <p:cNvPr id="59" name="Text 57"/>
          <p:cNvSpPr/>
          <p:nvPr/>
        </p:nvSpPr>
        <p:spPr>
          <a:xfrm>
            <a:off x="43571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Villanueva-Osei</a:t>
            </a:r>
            <a:endParaRPr lang="en-US" sz="700" dirty="0"/>
          </a:p>
        </p:txBody>
      </p:sp>
      <p:sp>
        <p:nvSpPr>
          <p:cNvPr id="60" name="Text 58"/>
          <p:cNvSpPr/>
          <p:nvPr/>
        </p:nvSpPr>
        <p:spPr>
          <a:xfrm>
            <a:off x="43571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Osei-Wusu</a:t>
            </a:r>
            <a:endParaRPr lang="en-US" sz="700" dirty="0"/>
          </a:p>
        </p:txBody>
      </p:sp>
      <p:sp>
        <p:nvSpPr>
          <p:cNvPr id="61" name="Text 59"/>
          <p:cNvSpPr/>
          <p:nvPr/>
        </p:nvSpPr>
        <p:spPr>
          <a:xfrm>
            <a:off x="43571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Ferraz</a:t>
            </a:r>
            <a:endParaRPr lang="en-US" sz="700" dirty="0"/>
          </a:p>
        </p:txBody>
      </p:sp>
      <p:sp>
        <p:nvSpPr>
          <p:cNvPr id="62" name="Shape 60"/>
          <p:cNvSpPr/>
          <p:nvPr/>
        </p:nvSpPr>
        <p:spPr>
          <a:xfrm>
            <a:off x="81518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63" name="Shape 61"/>
          <p:cNvSpPr/>
          <p:nvPr/>
        </p:nvSpPr>
        <p:spPr>
          <a:xfrm>
            <a:off x="8151876" y="3566160"/>
            <a:ext cx="3657600" cy="347472"/>
          </a:xfrm>
          <a:prstGeom prst="rect">
            <a:avLst/>
          </a:prstGeom>
          <a:solidFill>
            <a:srgbClr val="EAF1F7"/>
          </a:solidFill>
          <a:ln/>
        </p:spPr>
        <p:txBody>
          <a:bodyPr/>
          <a:p/>
        </p:txBody>
      </p:sp>
      <p:sp>
        <p:nvSpPr>
          <p:cNvPr id="64" name="Text 62"/>
          <p:cNvSpPr/>
          <p:nvPr/>
        </p:nvSpPr>
        <p:spPr>
          <a:xfrm>
            <a:off x="82250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HR / Workforce Planning &amp; Organizational Design  (6)</a:t>
            </a:r>
            <a:endParaRPr lang="en-US" sz="900" dirty="0"/>
          </a:p>
        </p:txBody>
      </p:sp>
      <p:sp>
        <p:nvSpPr>
          <p:cNvPr id="65" name="Shape 63"/>
          <p:cNvSpPr/>
          <p:nvPr/>
        </p:nvSpPr>
        <p:spPr>
          <a:xfrm>
            <a:off x="8197596" y="3511296"/>
            <a:ext cx="914" cy="54864"/>
          </a:xfrm>
          <a:prstGeom prst="line">
            <a:avLst/>
          </a:prstGeom>
          <a:noFill/>
          <a:ln w="19050">
            <a:solidFill>
              <a:srgbClr val="B7791F"/>
            </a:solidFill>
            <a:prstDash val="dash"/>
          </a:ln>
        </p:spPr>
        <p:txBody>
          <a:bodyPr/>
          <a:p/>
        </p:txBody>
      </p:sp>
      <p:sp>
        <p:nvSpPr>
          <p:cNvPr id="66" name="Text 64"/>
          <p:cNvSpPr/>
          <p:nvPr/>
        </p:nvSpPr>
        <p:spPr>
          <a:xfrm>
            <a:off x="82433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J. Halloway</a:t>
            </a:r>
            <a:endParaRPr lang="en-US" sz="700" dirty="0"/>
          </a:p>
        </p:txBody>
      </p:sp>
      <p:sp>
        <p:nvSpPr>
          <p:cNvPr id="67" name="Text 65"/>
          <p:cNvSpPr/>
          <p:nvPr/>
        </p:nvSpPr>
        <p:spPr>
          <a:xfrm>
            <a:off x="82433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J. Halloway (Mgr)</a:t>
            </a:r>
            <a:endParaRPr lang="en-US" sz="700" dirty="0"/>
          </a:p>
        </p:txBody>
      </p:sp>
      <p:sp>
        <p:nvSpPr>
          <p:cNvPr id="68" name="Text 66"/>
          <p:cNvSpPr/>
          <p:nvPr/>
        </p:nvSpPr>
        <p:spPr>
          <a:xfrm>
            <a:off x="82433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Castellane-Ford</a:t>
            </a:r>
            <a:endParaRPr lang="en-US" sz="700" dirty="0"/>
          </a:p>
        </p:txBody>
      </p:sp>
      <p:sp>
        <p:nvSpPr>
          <p:cNvPr id="69" name="Text 67"/>
          <p:cNvSpPr/>
          <p:nvPr/>
        </p:nvSpPr>
        <p:spPr>
          <a:xfrm>
            <a:off x="82433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Whitcombe-Reyes</a:t>
            </a:r>
            <a:endParaRPr lang="en-US" sz="700" dirty="0"/>
          </a:p>
        </p:txBody>
      </p:sp>
      <p:sp>
        <p:nvSpPr>
          <p:cNvPr id="70" name="Text 68"/>
          <p:cNvSpPr/>
          <p:nvPr/>
        </p:nvSpPr>
        <p:spPr>
          <a:xfrm>
            <a:off x="82433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Fairholm</a:t>
            </a:r>
            <a:endParaRPr lang="en-US" sz="700" dirty="0"/>
          </a:p>
        </p:txBody>
      </p:sp>
      <p:sp>
        <p:nvSpPr>
          <p:cNvPr id="71" name="Text 69"/>
          <p:cNvSpPr/>
          <p:nvPr/>
        </p:nvSpPr>
        <p:spPr>
          <a:xfrm>
            <a:off x="82433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Delacroix-Munn</a:t>
            </a:r>
            <a:endParaRPr lang="en-US" sz="700" dirty="0"/>
          </a:p>
        </p:txBody>
      </p:sp>
      <p:sp>
        <p:nvSpPr>
          <p:cNvPr id="72" name="Text 70"/>
          <p:cNvSpPr/>
          <p:nvPr/>
        </p:nvSpPr>
        <p:spPr>
          <a:xfrm>
            <a:off x="82433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Odukoya-Bell</a:t>
            </a:r>
            <a:endParaRPr lang="en-US" sz="700" dirty="0"/>
          </a:p>
        </p:txBody>
      </p:sp>
      <p:sp>
        <p:nvSpPr>
          <p:cNvPr id="73" name="Text 71"/>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182880"/>
            <a:ext cx="8686800" cy="411480"/>
          </a:xfrm>
          <a:prstGeom prst="rect">
            <a:avLst/>
          </a:prstGeom>
          <a:noFill/>
          <a:ln/>
        </p:spPr>
        <p:txBody>
          <a:bodyPr wrap="square" rtlCol="0" anchor="ctr"/>
          <a:lstStyle/>
          <a:p>
            <a:pPr indent="0" marL="0">
              <a:buNone/>
            </a:pPr>
            <a:r>
              <a:rPr lang="en-US" sz="1700" b="1" dirty="0">
                <a:solidFill>
                  <a:srgbClr val="1B3A6B"/>
                </a:solidFill>
                <a:latin typeface="Arial" pitchFamily="34" charset="0"/>
                <a:ea typeface="Arial" pitchFamily="34" charset="-122"/>
                <a:cs typeface="Arial" pitchFamily="34" charset="-120"/>
              </a:rPr>
              <a:t>Functional Teams (13–18 of 25)</a:t>
            </a:r>
            <a:endParaRPr lang="en-US" sz="1700" dirty="0"/>
          </a:p>
        </p:txBody>
      </p:sp>
      <p:sp>
        <p:nvSpPr>
          <p:cNvPr id="3" name="Shape 1"/>
          <p:cNvSpPr/>
          <p:nvPr/>
        </p:nvSpPr>
        <p:spPr>
          <a:xfrm>
            <a:off x="9235440" y="256032"/>
            <a:ext cx="457200" cy="0"/>
          </a:xfrm>
          <a:prstGeom prst="line">
            <a:avLst/>
          </a:prstGeom>
          <a:noFill/>
          <a:ln w="25400">
            <a:solidFill>
              <a:srgbClr val="1B3A6B"/>
            </a:solidFill>
            <a:prstDash val="solid"/>
          </a:ln>
        </p:spPr>
        <p:txBody>
          <a:bodyPr/>
          <a:p/>
        </p:txBody>
      </p:sp>
      <p:sp>
        <p:nvSpPr>
          <p:cNvPr id="4" name="Text 2"/>
          <p:cNvSpPr/>
          <p:nvPr/>
        </p:nvSpPr>
        <p:spPr>
          <a:xfrm>
            <a:off x="9738360" y="137160"/>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solid = direct manager</a:t>
            </a:r>
            <a:endParaRPr lang="en-US" sz="700" dirty="0"/>
          </a:p>
        </p:txBody>
      </p:sp>
      <p:sp>
        <p:nvSpPr>
          <p:cNvPr id="5" name="Shape 3"/>
          <p:cNvSpPr/>
          <p:nvPr/>
        </p:nvSpPr>
        <p:spPr>
          <a:xfrm>
            <a:off x="9235440" y="484632"/>
            <a:ext cx="457200" cy="0"/>
          </a:xfrm>
          <a:prstGeom prst="line">
            <a:avLst/>
          </a:prstGeom>
          <a:noFill/>
          <a:ln w="25400">
            <a:solidFill>
              <a:srgbClr val="B7791F"/>
            </a:solidFill>
            <a:prstDash val="dash"/>
          </a:ln>
        </p:spPr>
        <p:txBody>
          <a:bodyPr/>
          <a:p/>
        </p:txBody>
      </p:sp>
      <p:sp>
        <p:nvSpPr>
          <p:cNvPr id="6" name="Text 4"/>
          <p:cNvSpPr/>
          <p:nvPr/>
        </p:nvSpPr>
        <p:spPr>
          <a:xfrm>
            <a:off x="9738360" y="384048"/>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dotted = PD (matrixed)</a:t>
            </a:r>
            <a:endParaRPr lang="en-US" sz="700" dirty="0"/>
          </a:p>
        </p:txBody>
      </p:sp>
      <p:sp>
        <p:nvSpPr>
          <p:cNvPr id="7" name="Shape 5"/>
          <p:cNvSpPr/>
          <p:nvPr/>
        </p:nvSpPr>
        <p:spPr>
          <a:xfrm>
            <a:off x="3794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8" name="Shape 6"/>
          <p:cNvSpPr/>
          <p:nvPr/>
        </p:nvSpPr>
        <p:spPr>
          <a:xfrm>
            <a:off x="379476" y="777240"/>
            <a:ext cx="3657600" cy="347472"/>
          </a:xfrm>
          <a:prstGeom prst="rect">
            <a:avLst/>
          </a:prstGeom>
          <a:solidFill>
            <a:srgbClr val="EAF1F7"/>
          </a:solidFill>
          <a:ln/>
        </p:spPr>
        <p:txBody>
          <a:bodyPr/>
          <a:p/>
        </p:txBody>
      </p:sp>
      <p:sp>
        <p:nvSpPr>
          <p:cNvPr id="9" name="Text 7"/>
          <p:cNvSpPr/>
          <p:nvPr/>
        </p:nvSpPr>
        <p:spPr>
          <a:xfrm>
            <a:off x="4526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Clinical / Medical Policy &amp; Informatics  (6)</a:t>
            </a:r>
            <a:endParaRPr lang="en-US" sz="900" dirty="0"/>
          </a:p>
        </p:txBody>
      </p:sp>
      <p:sp>
        <p:nvSpPr>
          <p:cNvPr id="10" name="Shape 8"/>
          <p:cNvSpPr/>
          <p:nvPr/>
        </p:nvSpPr>
        <p:spPr>
          <a:xfrm>
            <a:off x="425196" y="722376"/>
            <a:ext cx="914" cy="54864"/>
          </a:xfrm>
          <a:prstGeom prst="line">
            <a:avLst/>
          </a:prstGeom>
          <a:noFill/>
          <a:ln w="19050">
            <a:solidFill>
              <a:srgbClr val="B7791F"/>
            </a:solidFill>
            <a:prstDash val="dash"/>
          </a:ln>
        </p:spPr>
        <p:txBody>
          <a:bodyPr/>
          <a:p/>
        </p:txBody>
      </p:sp>
      <p:sp>
        <p:nvSpPr>
          <p:cNvPr id="11" name="Text 9"/>
          <p:cNvSpPr/>
          <p:nvPr/>
        </p:nvSpPr>
        <p:spPr>
          <a:xfrm>
            <a:off x="4709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Dr. F. Vasquez-Osei</a:t>
            </a:r>
            <a:endParaRPr lang="en-US" sz="700" dirty="0"/>
          </a:p>
        </p:txBody>
      </p:sp>
      <p:sp>
        <p:nvSpPr>
          <p:cNvPr id="12" name="Text 10"/>
          <p:cNvSpPr/>
          <p:nvPr/>
        </p:nvSpPr>
        <p:spPr>
          <a:xfrm>
            <a:off x="4709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Dr. F. Vasquez-Osei (Mgr)</a:t>
            </a:r>
            <a:endParaRPr lang="en-US" sz="700" dirty="0"/>
          </a:p>
        </p:txBody>
      </p:sp>
      <p:sp>
        <p:nvSpPr>
          <p:cNvPr id="13" name="Text 11"/>
          <p:cNvSpPr/>
          <p:nvPr/>
        </p:nvSpPr>
        <p:spPr>
          <a:xfrm>
            <a:off x="4709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Dr. R. Whitfield</a:t>
            </a:r>
            <a:endParaRPr lang="en-US" sz="700" dirty="0"/>
          </a:p>
        </p:txBody>
      </p:sp>
      <p:sp>
        <p:nvSpPr>
          <p:cNvPr id="14" name="Text 12"/>
          <p:cNvSpPr/>
          <p:nvPr/>
        </p:nvSpPr>
        <p:spPr>
          <a:xfrm>
            <a:off x="4709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Dr. N. Castellano</a:t>
            </a:r>
            <a:endParaRPr lang="en-US" sz="700" dirty="0"/>
          </a:p>
        </p:txBody>
      </p:sp>
      <p:sp>
        <p:nvSpPr>
          <p:cNvPr id="15" name="Text 13"/>
          <p:cNvSpPr/>
          <p:nvPr/>
        </p:nvSpPr>
        <p:spPr>
          <a:xfrm>
            <a:off x="4709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Fairbanks</a:t>
            </a:r>
            <a:endParaRPr lang="en-US" sz="700" dirty="0"/>
          </a:p>
        </p:txBody>
      </p:sp>
      <p:sp>
        <p:nvSpPr>
          <p:cNvPr id="16" name="Text 14"/>
          <p:cNvSpPr/>
          <p:nvPr/>
        </p:nvSpPr>
        <p:spPr>
          <a:xfrm>
            <a:off x="4709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Odukoya-Bell</a:t>
            </a:r>
            <a:endParaRPr lang="en-US" sz="700" dirty="0"/>
          </a:p>
        </p:txBody>
      </p:sp>
      <p:sp>
        <p:nvSpPr>
          <p:cNvPr id="17" name="Text 15"/>
          <p:cNvSpPr/>
          <p:nvPr/>
        </p:nvSpPr>
        <p:spPr>
          <a:xfrm>
            <a:off x="4709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Delcastillo</a:t>
            </a:r>
            <a:endParaRPr lang="en-US" sz="700" dirty="0"/>
          </a:p>
        </p:txBody>
      </p:sp>
      <p:sp>
        <p:nvSpPr>
          <p:cNvPr id="18" name="Shape 16"/>
          <p:cNvSpPr/>
          <p:nvPr/>
        </p:nvSpPr>
        <p:spPr>
          <a:xfrm>
            <a:off x="42656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19" name="Shape 17"/>
          <p:cNvSpPr/>
          <p:nvPr/>
        </p:nvSpPr>
        <p:spPr>
          <a:xfrm>
            <a:off x="4265676" y="777240"/>
            <a:ext cx="3657600" cy="347472"/>
          </a:xfrm>
          <a:prstGeom prst="rect">
            <a:avLst/>
          </a:prstGeom>
          <a:solidFill>
            <a:srgbClr val="EAF1F7"/>
          </a:solidFill>
          <a:ln/>
        </p:spPr>
        <p:txBody>
          <a:bodyPr/>
          <a:p/>
        </p:txBody>
      </p:sp>
      <p:sp>
        <p:nvSpPr>
          <p:cNvPr id="20" name="Text 18"/>
          <p:cNvSpPr/>
          <p:nvPr/>
        </p:nvSpPr>
        <p:spPr>
          <a:xfrm>
            <a:off x="43388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Data Privacy Office  (5)</a:t>
            </a:r>
            <a:endParaRPr lang="en-US" sz="900" dirty="0"/>
          </a:p>
        </p:txBody>
      </p:sp>
      <p:sp>
        <p:nvSpPr>
          <p:cNvPr id="21" name="Shape 19"/>
          <p:cNvSpPr/>
          <p:nvPr/>
        </p:nvSpPr>
        <p:spPr>
          <a:xfrm>
            <a:off x="4311396" y="722376"/>
            <a:ext cx="914" cy="54864"/>
          </a:xfrm>
          <a:prstGeom prst="line">
            <a:avLst/>
          </a:prstGeom>
          <a:noFill/>
          <a:ln w="19050">
            <a:solidFill>
              <a:srgbClr val="B7791F"/>
            </a:solidFill>
            <a:prstDash val="dash"/>
          </a:ln>
        </p:spPr>
        <p:txBody>
          <a:bodyPr/>
          <a:p/>
        </p:txBody>
      </p:sp>
      <p:sp>
        <p:nvSpPr>
          <p:cNvPr id="22" name="Text 20"/>
          <p:cNvSpPr/>
          <p:nvPr/>
        </p:nvSpPr>
        <p:spPr>
          <a:xfrm>
            <a:off x="43571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S. Nakamura</a:t>
            </a:r>
            <a:endParaRPr lang="en-US" sz="700" dirty="0"/>
          </a:p>
        </p:txBody>
      </p:sp>
      <p:sp>
        <p:nvSpPr>
          <p:cNvPr id="23" name="Text 21"/>
          <p:cNvSpPr/>
          <p:nvPr/>
        </p:nvSpPr>
        <p:spPr>
          <a:xfrm>
            <a:off x="43571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S. Nakamura (Mgr)</a:t>
            </a:r>
            <a:endParaRPr lang="en-US" sz="700" dirty="0"/>
          </a:p>
        </p:txBody>
      </p:sp>
      <p:sp>
        <p:nvSpPr>
          <p:cNvPr id="24" name="Text 22"/>
          <p:cNvSpPr/>
          <p:nvPr/>
        </p:nvSpPr>
        <p:spPr>
          <a:xfrm>
            <a:off x="43571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Fairweather-Osei</a:t>
            </a:r>
            <a:endParaRPr lang="en-US" sz="700" dirty="0"/>
          </a:p>
        </p:txBody>
      </p:sp>
      <p:sp>
        <p:nvSpPr>
          <p:cNvPr id="25" name="Text 23"/>
          <p:cNvSpPr/>
          <p:nvPr/>
        </p:nvSpPr>
        <p:spPr>
          <a:xfrm>
            <a:off x="43571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Villanueva-Krantz</a:t>
            </a:r>
            <a:endParaRPr lang="en-US" sz="700" dirty="0"/>
          </a:p>
        </p:txBody>
      </p:sp>
      <p:sp>
        <p:nvSpPr>
          <p:cNvPr id="26" name="Text 24"/>
          <p:cNvSpPr/>
          <p:nvPr/>
        </p:nvSpPr>
        <p:spPr>
          <a:xfrm>
            <a:off x="43571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Adegoke</a:t>
            </a:r>
            <a:endParaRPr lang="en-US" sz="700" dirty="0"/>
          </a:p>
        </p:txBody>
      </p:sp>
      <p:sp>
        <p:nvSpPr>
          <p:cNvPr id="27" name="Text 25"/>
          <p:cNvSpPr/>
          <p:nvPr/>
        </p:nvSpPr>
        <p:spPr>
          <a:xfrm>
            <a:off x="43571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Castellbrook</a:t>
            </a:r>
            <a:endParaRPr lang="en-US" sz="700" dirty="0"/>
          </a:p>
        </p:txBody>
      </p:sp>
      <p:sp>
        <p:nvSpPr>
          <p:cNvPr id="28" name="Shape 26"/>
          <p:cNvSpPr/>
          <p:nvPr/>
        </p:nvSpPr>
        <p:spPr>
          <a:xfrm>
            <a:off x="81518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29" name="Shape 27"/>
          <p:cNvSpPr/>
          <p:nvPr/>
        </p:nvSpPr>
        <p:spPr>
          <a:xfrm>
            <a:off x="8151876" y="777240"/>
            <a:ext cx="3657600" cy="347472"/>
          </a:xfrm>
          <a:prstGeom prst="rect">
            <a:avLst/>
          </a:prstGeom>
          <a:solidFill>
            <a:srgbClr val="EAF1F7"/>
          </a:solidFill>
          <a:ln/>
        </p:spPr>
        <p:txBody>
          <a:bodyPr/>
          <a:p/>
        </p:txBody>
      </p:sp>
      <p:sp>
        <p:nvSpPr>
          <p:cNvPr id="30" name="Text 28"/>
          <p:cNvSpPr/>
          <p:nvPr/>
        </p:nvSpPr>
        <p:spPr>
          <a:xfrm>
            <a:off x="82250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Corporate Communications / PR  (4)</a:t>
            </a:r>
            <a:endParaRPr lang="en-US" sz="900" dirty="0"/>
          </a:p>
        </p:txBody>
      </p:sp>
      <p:sp>
        <p:nvSpPr>
          <p:cNvPr id="31" name="Shape 29"/>
          <p:cNvSpPr/>
          <p:nvPr/>
        </p:nvSpPr>
        <p:spPr>
          <a:xfrm>
            <a:off x="8197596" y="722376"/>
            <a:ext cx="914" cy="54864"/>
          </a:xfrm>
          <a:prstGeom prst="line">
            <a:avLst/>
          </a:prstGeom>
          <a:noFill/>
          <a:ln w="19050">
            <a:solidFill>
              <a:srgbClr val="B7791F"/>
            </a:solidFill>
            <a:prstDash val="dash"/>
          </a:ln>
        </p:spPr>
        <p:txBody>
          <a:bodyPr/>
          <a:p/>
        </p:txBody>
      </p:sp>
      <p:sp>
        <p:nvSpPr>
          <p:cNvPr id="32" name="Text 30"/>
          <p:cNvSpPr/>
          <p:nvPr/>
        </p:nvSpPr>
        <p:spPr>
          <a:xfrm>
            <a:off x="82433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B. Whitfield-Adeyemi</a:t>
            </a:r>
            <a:endParaRPr lang="en-US" sz="700" dirty="0"/>
          </a:p>
        </p:txBody>
      </p:sp>
      <p:sp>
        <p:nvSpPr>
          <p:cNvPr id="33" name="Text 31"/>
          <p:cNvSpPr/>
          <p:nvPr/>
        </p:nvSpPr>
        <p:spPr>
          <a:xfrm>
            <a:off x="82433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B. Whitfield-Adeyemi (Mgr)</a:t>
            </a:r>
            <a:endParaRPr lang="en-US" sz="700" dirty="0"/>
          </a:p>
        </p:txBody>
      </p:sp>
      <p:sp>
        <p:nvSpPr>
          <p:cNvPr id="34" name="Text 32"/>
          <p:cNvSpPr/>
          <p:nvPr/>
        </p:nvSpPr>
        <p:spPr>
          <a:xfrm>
            <a:off x="82433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Delacroix-Fenn</a:t>
            </a:r>
            <a:endParaRPr lang="en-US" sz="700" dirty="0"/>
          </a:p>
        </p:txBody>
      </p:sp>
      <p:sp>
        <p:nvSpPr>
          <p:cNvPr id="35" name="Text 33"/>
          <p:cNvSpPr/>
          <p:nvPr/>
        </p:nvSpPr>
        <p:spPr>
          <a:xfrm>
            <a:off x="82433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Osei-Marchetti</a:t>
            </a:r>
            <a:endParaRPr lang="en-US" sz="700" dirty="0"/>
          </a:p>
        </p:txBody>
      </p:sp>
      <p:sp>
        <p:nvSpPr>
          <p:cNvPr id="36" name="Text 34"/>
          <p:cNvSpPr/>
          <p:nvPr/>
        </p:nvSpPr>
        <p:spPr>
          <a:xfrm>
            <a:off x="82433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Villaverde</a:t>
            </a:r>
            <a:endParaRPr lang="en-US" sz="700" dirty="0"/>
          </a:p>
        </p:txBody>
      </p:sp>
      <p:sp>
        <p:nvSpPr>
          <p:cNvPr id="37" name="Shape 35"/>
          <p:cNvSpPr/>
          <p:nvPr/>
        </p:nvSpPr>
        <p:spPr>
          <a:xfrm>
            <a:off x="3794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38" name="Shape 36"/>
          <p:cNvSpPr/>
          <p:nvPr/>
        </p:nvSpPr>
        <p:spPr>
          <a:xfrm>
            <a:off x="379476" y="3566160"/>
            <a:ext cx="3657600" cy="347472"/>
          </a:xfrm>
          <a:prstGeom prst="rect">
            <a:avLst/>
          </a:prstGeom>
          <a:solidFill>
            <a:srgbClr val="EAF1F7"/>
          </a:solidFill>
          <a:ln/>
        </p:spPr>
        <p:txBody>
          <a:bodyPr/>
          <a:p/>
        </p:txBody>
      </p:sp>
      <p:sp>
        <p:nvSpPr>
          <p:cNvPr id="39" name="Text 37"/>
          <p:cNvSpPr/>
          <p:nvPr/>
        </p:nvSpPr>
        <p:spPr>
          <a:xfrm>
            <a:off x="4526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Customer UX / Design  (8)</a:t>
            </a:r>
            <a:endParaRPr lang="en-US" sz="900" dirty="0"/>
          </a:p>
        </p:txBody>
      </p:sp>
      <p:sp>
        <p:nvSpPr>
          <p:cNvPr id="40" name="Shape 38"/>
          <p:cNvSpPr/>
          <p:nvPr/>
        </p:nvSpPr>
        <p:spPr>
          <a:xfrm>
            <a:off x="425196" y="3511296"/>
            <a:ext cx="914" cy="54864"/>
          </a:xfrm>
          <a:prstGeom prst="line">
            <a:avLst/>
          </a:prstGeom>
          <a:noFill/>
          <a:ln w="19050">
            <a:solidFill>
              <a:srgbClr val="B7791F"/>
            </a:solidFill>
            <a:prstDash val="dash"/>
          </a:ln>
        </p:spPr>
        <p:txBody>
          <a:bodyPr/>
          <a:p/>
        </p:txBody>
      </p:sp>
      <p:sp>
        <p:nvSpPr>
          <p:cNvPr id="41" name="Text 39"/>
          <p:cNvSpPr/>
          <p:nvPr/>
        </p:nvSpPr>
        <p:spPr>
          <a:xfrm>
            <a:off x="4709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D. Fairholm-Castellane</a:t>
            </a:r>
            <a:endParaRPr lang="en-US" sz="700" dirty="0"/>
          </a:p>
        </p:txBody>
      </p:sp>
      <p:sp>
        <p:nvSpPr>
          <p:cNvPr id="42" name="Text 40"/>
          <p:cNvSpPr/>
          <p:nvPr/>
        </p:nvSpPr>
        <p:spPr>
          <a:xfrm>
            <a:off x="4709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D. Fairholm-Castellane (Mgr)</a:t>
            </a:r>
            <a:endParaRPr lang="en-US" sz="700" dirty="0"/>
          </a:p>
        </p:txBody>
      </p:sp>
      <p:sp>
        <p:nvSpPr>
          <p:cNvPr id="43" name="Text 41"/>
          <p:cNvSpPr/>
          <p:nvPr/>
        </p:nvSpPr>
        <p:spPr>
          <a:xfrm>
            <a:off x="4709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Adeyinka-Rossi</a:t>
            </a:r>
            <a:endParaRPr lang="en-US" sz="700" dirty="0"/>
          </a:p>
        </p:txBody>
      </p:sp>
      <p:sp>
        <p:nvSpPr>
          <p:cNvPr id="44" name="Text 42"/>
          <p:cNvSpPr/>
          <p:nvPr/>
        </p:nvSpPr>
        <p:spPr>
          <a:xfrm>
            <a:off x="4709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Villanueva-Osei</a:t>
            </a:r>
            <a:endParaRPr lang="en-US" sz="700" dirty="0"/>
          </a:p>
        </p:txBody>
      </p:sp>
      <p:sp>
        <p:nvSpPr>
          <p:cNvPr id="45" name="Text 43"/>
          <p:cNvSpPr/>
          <p:nvPr/>
        </p:nvSpPr>
        <p:spPr>
          <a:xfrm>
            <a:off x="4709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Delcastillo-Fenn</a:t>
            </a:r>
            <a:endParaRPr lang="en-US" sz="700" dirty="0"/>
          </a:p>
        </p:txBody>
      </p:sp>
      <p:sp>
        <p:nvSpPr>
          <p:cNvPr id="46" name="Text 44"/>
          <p:cNvSpPr/>
          <p:nvPr/>
        </p:nvSpPr>
        <p:spPr>
          <a:xfrm>
            <a:off x="4709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Bracewell-Odom</a:t>
            </a:r>
            <a:endParaRPr lang="en-US" sz="700" dirty="0"/>
          </a:p>
        </p:txBody>
      </p:sp>
      <p:sp>
        <p:nvSpPr>
          <p:cNvPr id="47" name="Text 45"/>
          <p:cNvSpPr/>
          <p:nvPr/>
        </p:nvSpPr>
        <p:spPr>
          <a:xfrm>
            <a:off x="4709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Castellbrook-Iwu</a:t>
            </a:r>
            <a:endParaRPr lang="en-US" sz="700" dirty="0"/>
          </a:p>
        </p:txBody>
      </p:sp>
      <p:sp>
        <p:nvSpPr>
          <p:cNvPr id="48" name="Text 46"/>
          <p:cNvSpPr/>
          <p:nvPr/>
        </p:nvSpPr>
        <p:spPr>
          <a:xfrm>
            <a:off x="4709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Fairweather-Delgado</a:t>
            </a:r>
            <a:endParaRPr lang="en-US" sz="700" dirty="0"/>
          </a:p>
        </p:txBody>
      </p:sp>
      <p:sp>
        <p:nvSpPr>
          <p:cNvPr id="49" name="Text 47"/>
          <p:cNvSpPr/>
          <p:nvPr/>
        </p:nvSpPr>
        <p:spPr>
          <a:xfrm>
            <a:off x="4709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+1 more — see Resource Plan</a:t>
            </a:r>
            <a:endParaRPr lang="en-US" sz="650" dirty="0"/>
          </a:p>
        </p:txBody>
      </p:sp>
      <p:sp>
        <p:nvSpPr>
          <p:cNvPr id="50" name="Shape 48"/>
          <p:cNvSpPr/>
          <p:nvPr/>
        </p:nvSpPr>
        <p:spPr>
          <a:xfrm>
            <a:off x="42656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51" name="Shape 49"/>
          <p:cNvSpPr/>
          <p:nvPr/>
        </p:nvSpPr>
        <p:spPr>
          <a:xfrm>
            <a:off x="4265676" y="3566160"/>
            <a:ext cx="3657600" cy="347472"/>
          </a:xfrm>
          <a:prstGeom prst="rect">
            <a:avLst/>
          </a:prstGeom>
          <a:solidFill>
            <a:srgbClr val="EAF1F7"/>
          </a:solidFill>
          <a:ln/>
        </p:spPr>
        <p:txBody>
          <a:bodyPr/>
          <a:p/>
        </p:txBody>
      </p:sp>
      <p:sp>
        <p:nvSpPr>
          <p:cNvPr id="52" name="Text 50"/>
          <p:cNvSpPr/>
          <p:nvPr/>
        </p:nvSpPr>
        <p:spPr>
          <a:xfrm>
            <a:off x="43388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Change Management &amp; Training  (8)</a:t>
            </a:r>
            <a:endParaRPr lang="en-US" sz="900" dirty="0"/>
          </a:p>
        </p:txBody>
      </p:sp>
      <p:sp>
        <p:nvSpPr>
          <p:cNvPr id="53" name="Shape 51"/>
          <p:cNvSpPr/>
          <p:nvPr/>
        </p:nvSpPr>
        <p:spPr>
          <a:xfrm>
            <a:off x="4311396" y="3511296"/>
            <a:ext cx="914" cy="54864"/>
          </a:xfrm>
          <a:prstGeom prst="line">
            <a:avLst/>
          </a:prstGeom>
          <a:noFill/>
          <a:ln w="19050">
            <a:solidFill>
              <a:srgbClr val="B7791F"/>
            </a:solidFill>
            <a:prstDash val="dash"/>
          </a:ln>
        </p:spPr>
        <p:txBody>
          <a:bodyPr/>
          <a:p/>
        </p:txBody>
      </p:sp>
      <p:sp>
        <p:nvSpPr>
          <p:cNvPr id="54" name="Text 52"/>
          <p:cNvSpPr/>
          <p:nvPr/>
        </p:nvSpPr>
        <p:spPr>
          <a:xfrm>
            <a:off x="43571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Y. Petranova-Kirsch</a:t>
            </a:r>
            <a:endParaRPr lang="en-US" sz="700" dirty="0"/>
          </a:p>
        </p:txBody>
      </p:sp>
      <p:sp>
        <p:nvSpPr>
          <p:cNvPr id="55" name="Text 53"/>
          <p:cNvSpPr/>
          <p:nvPr/>
        </p:nvSpPr>
        <p:spPr>
          <a:xfrm>
            <a:off x="43571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Y. Petranova-Kirsch (Mgr)</a:t>
            </a:r>
            <a:endParaRPr lang="en-US" sz="700" dirty="0"/>
          </a:p>
        </p:txBody>
      </p:sp>
      <p:sp>
        <p:nvSpPr>
          <p:cNvPr id="56" name="Text 54"/>
          <p:cNvSpPr/>
          <p:nvPr/>
        </p:nvSpPr>
        <p:spPr>
          <a:xfrm>
            <a:off x="43571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Fairbrother-Osei</a:t>
            </a:r>
            <a:endParaRPr lang="en-US" sz="700" dirty="0"/>
          </a:p>
        </p:txBody>
      </p:sp>
      <p:sp>
        <p:nvSpPr>
          <p:cNvPr id="57" name="Text 55"/>
          <p:cNvSpPr/>
          <p:nvPr/>
        </p:nvSpPr>
        <p:spPr>
          <a:xfrm>
            <a:off x="43571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R. Adeyemi-Castellane</a:t>
            </a:r>
            <a:endParaRPr lang="en-US" sz="700" dirty="0"/>
          </a:p>
        </p:txBody>
      </p:sp>
      <p:sp>
        <p:nvSpPr>
          <p:cNvPr id="58" name="Text 56"/>
          <p:cNvSpPr/>
          <p:nvPr/>
        </p:nvSpPr>
        <p:spPr>
          <a:xfrm>
            <a:off x="43571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T. Villanueva-Bracewell</a:t>
            </a:r>
            <a:endParaRPr lang="en-US" sz="700" dirty="0"/>
          </a:p>
        </p:txBody>
      </p:sp>
      <p:sp>
        <p:nvSpPr>
          <p:cNvPr id="59" name="Text 57"/>
          <p:cNvSpPr/>
          <p:nvPr/>
        </p:nvSpPr>
        <p:spPr>
          <a:xfrm>
            <a:off x="43571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Delacroix-Fairweather</a:t>
            </a:r>
            <a:endParaRPr lang="en-US" sz="700" dirty="0"/>
          </a:p>
        </p:txBody>
      </p:sp>
      <p:sp>
        <p:nvSpPr>
          <p:cNvPr id="60" name="Text 58"/>
          <p:cNvSpPr/>
          <p:nvPr/>
        </p:nvSpPr>
        <p:spPr>
          <a:xfrm>
            <a:off x="43571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Osei-Fenn</a:t>
            </a:r>
            <a:endParaRPr lang="en-US" sz="700" dirty="0"/>
          </a:p>
        </p:txBody>
      </p:sp>
      <p:sp>
        <p:nvSpPr>
          <p:cNvPr id="61" name="Text 59"/>
          <p:cNvSpPr/>
          <p:nvPr/>
        </p:nvSpPr>
        <p:spPr>
          <a:xfrm>
            <a:off x="43571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A. Castellbrook-Adeyinka</a:t>
            </a:r>
            <a:endParaRPr lang="en-US" sz="700" dirty="0"/>
          </a:p>
        </p:txBody>
      </p:sp>
      <p:sp>
        <p:nvSpPr>
          <p:cNvPr id="62" name="Text 60"/>
          <p:cNvSpPr/>
          <p:nvPr/>
        </p:nvSpPr>
        <p:spPr>
          <a:xfrm>
            <a:off x="43571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+1 more — see Resource Plan</a:t>
            </a:r>
            <a:endParaRPr lang="en-US" sz="650" dirty="0"/>
          </a:p>
        </p:txBody>
      </p:sp>
      <p:sp>
        <p:nvSpPr>
          <p:cNvPr id="63" name="Shape 61"/>
          <p:cNvSpPr/>
          <p:nvPr/>
        </p:nvSpPr>
        <p:spPr>
          <a:xfrm>
            <a:off x="81518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64" name="Shape 62"/>
          <p:cNvSpPr/>
          <p:nvPr/>
        </p:nvSpPr>
        <p:spPr>
          <a:xfrm>
            <a:off x="8151876" y="3566160"/>
            <a:ext cx="3657600" cy="347472"/>
          </a:xfrm>
          <a:prstGeom prst="rect">
            <a:avLst/>
          </a:prstGeom>
          <a:solidFill>
            <a:srgbClr val="EAF1F7"/>
          </a:solidFill>
          <a:ln/>
        </p:spPr>
        <p:txBody>
          <a:bodyPr/>
          <a:p/>
        </p:txBody>
      </p:sp>
      <p:sp>
        <p:nvSpPr>
          <p:cNvPr id="65" name="Text 63"/>
          <p:cNvSpPr/>
          <p:nvPr/>
        </p:nvSpPr>
        <p:spPr>
          <a:xfrm>
            <a:off x="82250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Quality Assurance &amp; Testing  (18)</a:t>
            </a:r>
            <a:endParaRPr lang="en-US" sz="900" dirty="0"/>
          </a:p>
        </p:txBody>
      </p:sp>
      <p:sp>
        <p:nvSpPr>
          <p:cNvPr id="66" name="Shape 64"/>
          <p:cNvSpPr/>
          <p:nvPr/>
        </p:nvSpPr>
        <p:spPr>
          <a:xfrm>
            <a:off x="8197596" y="3511296"/>
            <a:ext cx="914" cy="54864"/>
          </a:xfrm>
          <a:prstGeom prst="line">
            <a:avLst/>
          </a:prstGeom>
          <a:noFill/>
          <a:ln w="19050">
            <a:solidFill>
              <a:srgbClr val="B7791F"/>
            </a:solidFill>
            <a:prstDash val="dash"/>
          </a:ln>
        </p:spPr>
        <p:txBody>
          <a:bodyPr/>
          <a:p/>
        </p:txBody>
      </p:sp>
      <p:sp>
        <p:nvSpPr>
          <p:cNvPr id="67" name="Text 65"/>
          <p:cNvSpPr/>
          <p:nvPr/>
        </p:nvSpPr>
        <p:spPr>
          <a:xfrm>
            <a:off x="8243316" y="395020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R. Castelbourne</a:t>
            </a:r>
            <a:endParaRPr lang="en-US" sz="700" dirty="0"/>
          </a:p>
        </p:txBody>
      </p:sp>
      <p:sp>
        <p:nvSpPr>
          <p:cNvPr id="68" name="Text 66"/>
          <p:cNvSpPr/>
          <p:nvPr/>
        </p:nvSpPr>
        <p:spPr>
          <a:xfrm>
            <a:off x="8243316" y="415137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R. Castelbourne (Mgr)</a:t>
            </a:r>
            <a:endParaRPr lang="en-US" sz="700" dirty="0"/>
          </a:p>
        </p:txBody>
      </p:sp>
      <p:sp>
        <p:nvSpPr>
          <p:cNvPr id="69" name="Text 67"/>
          <p:cNvSpPr/>
          <p:nvPr/>
        </p:nvSpPr>
        <p:spPr>
          <a:xfrm>
            <a:off x="8243316" y="43479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N. Ferrante</a:t>
            </a:r>
            <a:endParaRPr lang="en-US" sz="700" dirty="0"/>
          </a:p>
        </p:txBody>
      </p:sp>
      <p:sp>
        <p:nvSpPr>
          <p:cNvPr id="70" name="Text 68"/>
          <p:cNvSpPr/>
          <p:nvPr/>
        </p:nvSpPr>
        <p:spPr>
          <a:xfrm>
            <a:off x="8243316" y="45445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V. Osei-Blackwood</a:t>
            </a:r>
            <a:endParaRPr lang="en-US" sz="700" dirty="0"/>
          </a:p>
        </p:txBody>
      </p:sp>
      <p:sp>
        <p:nvSpPr>
          <p:cNvPr id="71" name="Text 69"/>
          <p:cNvSpPr/>
          <p:nvPr/>
        </p:nvSpPr>
        <p:spPr>
          <a:xfrm>
            <a:off x="8243316" y="474116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K. Whitmore-Adeyemi</a:t>
            </a:r>
            <a:endParaRPr lang="en-US" sz="700" dirty="0"/>
          </a:p>
        </p:txBody>
      </p:sp>
      <p:sp>
        <p:nvSpPr>
          <p:cNvPr id="72" name="Text 70"/>
          <p:cNvSpPr/>
          <p:nvPr/>
        </p:nvSpPr>
        <p:spPr>
          <a:xfrm>
            <a:off x="8243316" y="493776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Integration Test Engineer</a:t>
            </a:r>
            <a:endParaRPr lang="en-US" sz="700" dirty="0"/>
          </a:p>
        </p:txBody>
      </p:sp>
      <p:sp>
        <p:nvSpPr>
          <p:cNvPr id="73" name="Text 71"/>
          <p:cNvSpPr/>
          <p:nvPr/>
        </p:nvSpPr>
        <p:spPr>
          <a:xfrm>
            <a:off x="8243316" y="513435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Integration Test Engineer (Offshore)</a:t>
            </a:r>
            <a:endParaRPr lang="en-US" sz="700" dirty="0"/>
          </a:p>
        </p:txBody>
      </p:sp>
      <p:sp>
        <p:nvSpPr>
          <p:cNvPr id="74" name="Text 72"/>
          <p:cNvSpPr/>
          <p:nvPr/>
        </p:nvSpPr>
        <p:spPr>
          <a:xfrm>
            <a:off x="8243316" y="53309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QA Engineer — Functional/Regression</a:t>
            </a:r>
            <a:endParaRPr lang="en-US" sz="700" dirty="0"/>
          </a:p>
        </p:txBody>
      </p:sp>
      <p:sp>
        <p:nvSpPr>
          <p:cNvPr id="75" name="Text 73"/>
          <p:cNvSpPr/>
          <p:nvPr/>
        </p:nvSpPr>
        <p:spPr>
          <a:xfrm>
            <a:off x="8243316" y="5527548"/>
            <a:ext cx="3474720" cy="182880"/>
          </a:xfrm>
          <a:prstGeom prst="rect">
            <a:avLst/>
          </a:prstGeom>
          <a:noFill/>
          <a:ln/>
        </p:spPr>
        <p:txBody>
          <a:bodyPr wrap="square" rtlCol="0" anchor="ctr"/>
          <a:lstStyle/>
          <a:p>
            <a:pPr indent="0" marL="0">
              <a:buNone/>
            </a:pPr>
            <a:r>
              <a:rPr lang="en-US" sz="650" i="1" dirty="0">
                <a:solidFill>
                  <a:srgbClr val="5B6472"/>
                </a:solidFill>
                <a:latin typeface="Arial" pitchFamily="34" charset="0"/>
                <a:ea typeface="Arial" pitchFamily="34" charset="-122"/>
                <a:cs typeface="Arial" pitchFamily="34" charset="-120"/>
              </a:rPr>
              <a:t>+3 more — see Resource Plan</a:t>
            </a:r>
            <a:endParaRPr lang="en-US" sz="650" dirty="0"/>
          </a:p>
        </p:txBody>
      </p:sp>
      <p:sp>
        <p:nvSpPr>
          <p:cNvPr id="76" name="Text 74"/>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182880"/>
            <a:ext cx="8686800" cy="411480"/>
          </a:xfrm>
          <a:prstGeom prst="rect">
            <a:avLst/>
          </a:prstGeom>
          <a:noFill/>
          <a:ln/>
        </p:spPr>
        <p:txBody>
          <a:bodyPr wrap="square" rtlCol="0" anchor="ctr"/>
          <a:lstStyle/>
          <a:p>
            <a:pPr indent="0" marL="0">
              <a:buNone/>
            </a:pPr>
            <a:r>
              <a:rPr lang="en-US" sz="1700" b="1" dirty="0">
                <a:solidFill>
                  <a:srgbClr val="1B3A6B"/>
                </a:solidFill>
                <a:latin typeface="Arial" pitchFamily="34" charset="0"/>
                <a:ea typeface="Arial" pitchFamily="34" charset="-122"/>
                <a:cs typeface="Arial" pitchFamily="34" charset="-120"/>
              </a:rPr>
              <a:t>Functional Teams (19–24 of 25)</a:t>
            </a:r>
            <a:endParaRPr lang="en-US" sz="1700" dirty="0"/>
          </a:p>
        </p:txBody>
      </p:sp>
      <p:sp>
        <p:nvSpPr>
          <p:cNvPr id="3" name="Shape 1"/>
          <p:cNvSpPr/>
          <p:nvPr/>
        </p:nvSpPr>
        <p:spPr>
          <a:xfrm>
            <a:off x="9235440" y="256032"/>
            <a:ext cx="457200" cy="0"/>
          </a:xfrm>
          <a:prstGeom prst="line">
            <a:avLst/>
          </a:prstGeom>
          <a:noFill/>
          <a:ln w="25400">
            <a:solidFill>
              <a:srgbClr val="1B3A6B"/>
            </a:solidFill>
            <a:prstDash val="solid"/>
          </a:ln>
        </p:spPr>
        <p:txBody>
          <a:bodyPr/>
          <a:p/>
        </p:txBody>
      </p:sp>
      <p:sp>
        <p:nvSpPr>
          <p:cNvPr id="4" name="Text 2"/>
          <p:cNvSpPr/>
          <p:nvPr/>
        </p:nvSpPr>
        <p:spPr>
          <a:xfrm>
            <a:off x="9738360" y="137160"/>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solid = direct manager</a:t>
            </a:r>
            <a:endParaRPr lang="en-US" sz="700" dirty="0"/>
          </a:p>
        </p:txBody>
      </p:sp>
      <p:sp>
        <p:nvSpPr>
          <p:cNvPr id="5" name="Shape 3"/>
          <p:cNvSpPr/>
          <p:nvPr/>
        </p:nvSpPr>
        <p:spPr>
          <a:xfrm>
            <a:off x="9235440" y="484632"/>
            <a:ext cx="457200" cy="0"/>
          </a:xfrm>
          <a:prstGeom prst="line">
            <a:avLst/>
          </a:prstGeom>
          <a:noFill/>
          <a:ln w="25400">
            <a:solidFill>
              <a:srgbClr val="B7791F"/>
            </a:solidFill>
            <a:prstDash val="dash"/>
          </a:ln>
        </p:spPr>
        <p:txBody>
          <a:bodyPr/>
          <a:p/>
        </p:txBody>
      </p:sp>
      <p:sp>
        <p:nvSpPr>
          <p:cNvPr id="6" name="Text 4"/>
          <p:cNvSpPr/>
          <p:nvPr/>
        </p:nvSpPr>
        <p:spPr>
          <a:xfrm>
            <a:off x="9738360" y="384048"/>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dotted = PD (matrixed)</a:t>
            </a:r>
            <a:endParaRPr lang="en-US" sz="700" dirty="0"/>
          </a:p>
        </p:txBody>
      </p:sp>
      <p:sp>
        <p:nvSpPr>
          <p:cNvPr id="7" name="Shape 5"/>
          <p:cNvSpPr/>
          <p:nvPr/>
        </p:nvSpPr>
        <p:spPr>
          <a:xfrm>
            <a:off x="3794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8" name="Shape 6"/>
          <p:cNvSpPr/>
          <p:nvPr/>
        </p:nvSpPr>
        <p:spPr>
          <a:xfrm>
            <a:off x="379476" y="777240"/>
            <a:ext cx="3657600" cy="347472"/>
          </a:xfrm>
          <a:prstGeom prst="rect">
            <a:avLst/>
          </a:prstGeom>
          <a:solidFill>
            <a:srgbClr val="EAF1F7"/>
          </a:solidFill>
          <a:ln/>
        </p:spPr>
        <p:txBody>
          <a:bodyPr/>
          <a:p/>
        </p:txBody>
      </p:sp>
      <p:sp>
        <p:nvSpPr>
          <p:cNvPr id="9" name="Text 7"/>
          <p:cNvSpPr/>
          <p:nvPr/>
        </p:nvSpPr>
        <p:spPr>
          <a:xfrm>
            <a:off x="4526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User Acceptance Testing (Operations, On-Loan)  (11)</a:t>
            </a:r>
            <a:endParaRPr lang="en-US" sz="900" dirty="0"/>
          </a:p>
        </p:txBody>
      </p:sp>
      <p:sp>
        <p:nvSpPr>
          <p:cNvPr id="10" name="Shape 8"/>
          <p:cNvSpPr/>
          <p:nvPr/>
        </p:nvSpPr>
        <p:spPr>
          <a:xfrm>
            <a:off x="425196" y="722376"/>
            <a:ext cx="914" cy="54864"/>
          </a:xfrm>
          <a:prstGeom prst="line">
            <a:avLst/>
          </a:prstGeom>
          <a:noFill/>
          <a:ln w="19050">
            <a:solidFill>
              <a:srgbClr val="B7791F"/>
            </a:solidFill>
            <a:prstDash val="dash"/>
          </a:ln>
        </p:spPr>
        <p:txBody>
          <a:bodyPr/>
          <a:p/>
        </p:txBody>
      </p:sp>
      <p:sp>
        <p:nvSpPr>
          <p:cNvPr id="11" name="Text 9"/>
          <p:cNvSpPr/>
          <p:nvPr/>
        </p:nvSpPr>
        <p:spPr>
          <a:xfrm>
            <a:off x="470916" y="1161288"/>
            <a:ext cx="3474720" cy="182880"/>
          </a:xfrm>
          <a:prstGeom prst="rect">
            <a:avLst/>
          </a:prstGeom>
          <a:noFill/>
          <a:ln/>
        </p:spPr>
        <p:txBody>
          <a:bodyPr wrap="square" rtlCol="0" anchor="ctr"/>
          <a:lstStyle/>
          <a:p>
            <a:pPr indent="0" marL="0">
              <a:buNone/>
            </a:pPr>
            <a:r>
              <a:rPr lang="en-US" sz="700" i="1" dirty="0">
                <a:solidFill>
                  <a:srgbClr val="5B6472"/>
                </a:solidFill>
                <a:latin typeface="Arial" pitchFamily="34" charset="0"/>
                <a:ea typeface="Arial" pitchFamily="34" charset="-122"/>
                <a:cs typeface="Arial" pitchFamily="34" charset="-120"/>
              </a:rPr>
              <a:t>Manager: D. Fairbridge-Onwuka</a:t>
            </a:r>
            <a:endParaRPr lang="en-US" sz="700" dirty="0"/>
          </a:p>
        </p:txBody>
      </p:sp>
      <p:sp>
        <p:nvSpPr>
          <p:cNvPr id="12" name="Text 10"/>
          <p:cNvSpPr/>
          <p:nvPr/>
        </p:nvSpPr>
        <p:spPr>
          <a:xfrm>
            <a:off x="470916" y="1362456"/>
            <a:ext cx="3474720" cy="182880"/>
          </a:xfrm>
          <a:prstGeom prst="rect">
            <a:avLst/>
          </a:prstGeom>
          <a:noFill/>
          <a:ln w="6350">
            <a:solidFill>
              <a:srgbClr val="1B3A6B"/>
            </a:solidFill>
          </a:ln>
        </p:spPr>
        <p:txBody>
          <a:bodyPr wrap="square" rtlCol="0" anchor="ctr"/>
          <a:lstStyle/>
          <a:p>
            <a:pPr indent="0" marL="0">
              <a:buNone/>
            </a:pPr>
            <a:r>
              <a:rPr lang="en-US" sz="700" b="1" dirty="0">
                <a:solidFill>
                  <a:srgbClr val="B7791F"/>
                </a:solidFill>
                <a:latin typeface="Arial" pitchFamily="34" charset="0"/>
                <a:ea typeface="Arial" pitchFamily="34" charset="-122"/>
                <a:cs typeface="Arial" pitchFamily="34" charset="-120"/>
              </a:rPr>
              <a:t>D. Fairbridge-Onwuka (Mgr)</a:t>
            </a:r>
            <a:endParaRPr lang="en-US" sz="700" dirty="0"/>
          </a:p>
        </p:txBody>
      </p:sp>
      <p:sp>
        <p:nvSpPr>
          <p:cNvPr id="13" name="Text 11"/>
          <p:cNvSpPr/>
          <p:nvPr/>
        </p:nvSpPr>
        <p:spPr>
          <a:xfrm>
            <a:off x="470916" y="155905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M. Castellow-Reyes</a:t>
            </a:r>
            <a:endParaRPr lang="en-US" sz="700" dirty="0"/>
          </a:p>
        </p:txBody>
      </p:sp>
      <p:sp>
        <p:nvSpPr>
          <p:cNvPr id="14" name="Text 12"/>
          <p:cNvSpPr/>
          <p:nvPr/>
        </p:nvSpPr>
        <p:spPr>
          <a:xfrm>
            <a:off x="470916" y="175564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S. Whitcombe-Delgado</a:t>
            </a:r>
            <a:endParaRPr lang="en-US" sz="700" dirty="0"/>
          </a:p>
        </p:txBody>
      </p:sp>
      <p:sp>
        <p:nvSpPr>
          <p:cNvPr id="15" name="Text 13"/>
          <p:cNvSpPr/>
          <p:nvPr/>
        </p:nvSpPr>
        <p:spPr>
          <a:xfrm>
            <a:off x="470916" y="195224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Claims Operations UAT Tester</a:t>
            </a:r>
            <a:endParaRPr lang="en-US" sz="700" dirty="0"/>
          </a:p>
        </p:txBody>
      </p:sp>
      <p:sp>
        <p:nvSpPr>
          <p:cNvPr id="16" name="Text 14"/>
          <p:cNvSpPr/>
          <p:nvPr/>
        </p:nvSpPr>
        <p:spPr>
          <a:xfrm>
            <a:off x="470916" y="214884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Member Services / Call Center UAT Tester</a:t>
            </a:r>
            <a:endParaRPr lang="en-US" sz="700" dirty="0"/>
          </a:p>
        </p:txBody>
      </p:sp>
      <p:sp>
        <p:nvSpPr>
          <p:cNvPr id="17" name="Text 15"/>
          <p:cNvSpPr/>
          <p:nvPr/>
        </p:nvSpPr>
        <p:spPr>
          <a:xfrm>
            <a:off x="470916" y="234543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Underwriting UAT Tester</a:t>
            </a:r>
            <a:endParaRPr lang="en-US" sz="700" dirty="0"/>
          </a:p>
        </p:txBody>
      </p:sp>
      <p:sp>
        <p:nvSpPr>
          <p:cNvPr id="18" name="Text 16"/>
          <p:cNvSpPr/>
          <p:nvPr/>
        </p:nvSpPr>
        <p:spPr>
          <a:xfrm>
            <a:off x="470916" y="254203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Provider Relations UAT Tester</a:t>
            </a:r>
            <a:endParaRPr lang="en-US" sz="700" dirty="0"/>
          </a:p>
        </p:txBody>
      </p:sp>
      <p:sp>
        <p:nvSpPr>
          <p:cNvPr id="19" name="Shape 17"/>
          <p:cNvSpPr/>
          <p:nvPr/>
        </p:nvSpPr>
        <p:spPr>
          <a:xfrm>
            <a:off x="42656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20" name="Shape 18"/>
          <p:cNvSpPr/>
          <p:nvPr/>
        </p:nvSpPr>
        <p:spPr>
          <a:xfrm>
            <a:off x="4265676" y="777240"/>
            <a:ext cx="3657600" cy="347472"/>
          </a:xfrm>
          <a:prstGeom prst="rect">
            <a:avLst/>
          </a:prstGeom>
          <a:solidFill>
            <a:srgbClr val="EAF1F7"/>
          </a:solidFill>
          <a:ln/>
        </p:spPr>
        <p:txBody>
          <a:bodyPr/>
          <a:p/>
        </p:txBody>
      </p:sp>
      <p:sp>
        <p:nvSpPr>
          <p:cNvPr id="21" name="Text 19"/>
          <p:cNvSpPr/>
          <p:nvPr/>
        </p:nvSpPr>
        <p:spPr>
          <a:xfrm>
            <a:off x="43388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IT Operations / Infrastructure  (10)</a:t>
            </a:r>
            <a:endParaRPr lang="en-US" sz="900" dirty="0"/>
          </a:p>
        </p:txBody>
      </p:sp>
      <p:sp>
        <p:nvSpPr>
          <p:cNvPr id="22" name="Shape 20"/>
          <p:cNvSpPr/>
          <p:nvPr/>
        </p:nvSpPr>
        <p:spPr>
          <a:xfrm>
            <a:off x="4311396" y="722376"/>
            <a:ext cx="914" cy="54864"/>
          </a:xfrm>
          <a:prstGeom prst="line">
            <a:avLst/>
          </a:prstGeom>
          <a:noFill/>
          <a:ln w="19050">
            <a:solidFill>
              <a:srgbClr val="B7791F"/>
            </a:solidFill>
            <a:prstDash val="dash"/>
          </a:ln>
        </p:spPr>
        <p:txBody>
          <a:bodyPr/>
          <a:p/>
        </p:txBody>
      </p:sp>
      <p:sp>
        <p:nvSpPr>
          <p:cNvPr id="23" name="Text 21"/>
          <p:cNvSpPr/>
          <p:nvPr/>
        </p:nvSpPr>
        <p:spPr>
          <a:xfrm>
            <a:off x="4357116" y="116128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1x IT Operations Manager</a:t>
            </a:r>
            <a:endParaRPr lang="en-US" sz="700" dirty="0"/>
          </a:p>
        </p:txBody>
      </p:sp>
      <p:sp>
        <p:nvSpPr>
          <p:cNvPr id="24" name="Text 22"/>
          <p:cNvSpPr/>
          <p:nvPr/>
        </p:nvSpPr>
        <p:spPr>
          <a:xfrm>
            <a:off x="4357116" y="135788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Network / Infrastructure Engineer</a:t>
            </a:r>
            <a:endParaRPr lang="en-US" sz="700" dirty="0"/>
          </a:p>
        </p:txBody>
      </p:sp>
      <p:sp>
        <p:nvSpPr>
          <p:cNvPr id="25" name="Text 23"/>
          <p:cNvSpPr/>
          <p:nvPr/>
        </p:nvSpPr>
        <p:spPr>
          <a:xfrm>
            <a:off x="4357116" y="155448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1x Service Desk Lead</a:t>
            </a:r>
            <a:endParaRPr lang="en-US" sz="700" dirty="0"/>
          </a:p>
        </p:txBody>
      </p:sp>
      <p:sp>
        <p:nvSpPr>
          <p:cNvPr id="26" name="Text 24"/>
          <p:cNvSpPr/>
          <p:nvPr/>
        </p:nvSpPr>
        <p:spPr>
          <a:xfrm>
            <a:off x="4357116" y="175107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Service Desk Analyst</a:t>
            </a:r>
            <a:endParaRPr lang="en-US" sz="700" dirty="0"/>
          </a:p>
        </p:txBody>
      </p:sp>
      <p:sp>
        <p:nvSpPr>
          <p:cNvPr id="27" name="Text 25"/>
          <p:cNvSpPr/>
          <p:nvPr/>
        </p:nvSpPr>
        <p:spPr>
          <a:xfrm>
            <a:off x="4357116" y="19476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Legacy Systems Liaison</a:t>
            </a:r>
            <a:endParaRPr lang="en-US" sz="700" dirty="0"/>
          </a:p>
        </p:txBody>
      </p:sp>
      <p:sp>
        <p:nvSpPr>
          <p:cNvPr id="28" name="Shape 26"/>
          <p:cNvSpPr/>
          <p:nvPr/>
        </p:nvSpPr>
        <p:spPr>
          <a:xfrm>
            <a:off x="81518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29" name="Shape 27"/>
          <p:cNvSpPr/>
          <p:nvPr/>
        </p:nvSpPr>
        <p:spPr>
          <a:xfrm>
            <a:off x="8151876" y="777240"/>
            <a:ext cx="3657600" cy="347472"/>
          </a:xfrm>
          <a:prstGeom prst="rect">
            <a:avLst/>
          </a:prstGeom>
          <a:solidFill>
            <a:srgbClr val="EAF1F7"/>
          </a:solidFill>
          <a:ln/>
        </p:spPr>
        <p:txBody>
          <a:bodyPr/>
          <a:p/>
        </p:txBody>
      </p:sp>
      <p:sp>
        <p:nvSpPr>
          <p:cNvPr id="30" name="Text 28"/>
          <p:cNvSpPr/>
          <p:nvPr/>
        </p:nvSpPr>
        <p:spPr>
          <a:xfrm>
            <a:off x="82250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Data &amp; Cloud AI Platform Foundation  (20)</a:t>
            </a:r>
            <a:endParaRPr lang="en-US" sz="900" dirty="0"/>
          </a:p>
        </p:txBody>
      </p:sp>
      <p:sp>
        <p:nvSpPr>
          <p:cNvPr id="31" name="Shape 29"/>
          <p:cNvSpPr/>
          <p:nvPr/>
        </p:nvSpPr>
        <p:spPr>
          <a:xfrm>
            <a:off x="8197596" y="722376"/>
            <a:ext cx="914" cy="54864"/>
          </a:xfrm>
          <a:prstGeom prst="line">
            <a:avLst/>
          </a:prstGeom>
          <a:noFill/>
          <a:ln w="19050">
            <a:solidFill>
              <a:srgbClr val="B7791F"/>
            </a:solidFill>
            <a:prstDash val="dash"/>
          </a:ln>
        </p:spPr>
        <p:txBody>
          <a:bodyPr/>
          <a:p/>
        </p:txBody>
      </p:sp>
      <p:sp>
        <p:nvSpPr>
          <p:cNvPr id="32" name="Text 30"/>
          <p:cNvSpPr/>
          <p:nvPr/>
        </p:nvSpPr>
        <p:spPr>
          <a:xfrm>
            <a:off x="8243316" y="116128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Platform Architect</a:t>
            </a:r>
            <a:endParaRPr lang="en-US" sz="700" dirty="0"/>
          </a:p>
        </p:txBody>
      </p:sp>
      <p:sp>
        <p:nvSpPr>
          <p:cNvPr id="33" name="Text 31"/>
          <p:cNvSpPr/>
          <p:nvPr/>
        </p:nvSpPr>
        <p:spPr>
          <a:xfrm>
            <a:off x="8243316" y="135788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5x MLOps Engineer</a:t>
            </a:r>
            <a:endParaRPr lang="en-US" sz="700" dirty="0"/>
          </a:p>
        </p:txBody>
      </p:sp>
      <p:sp>
        <p:nvSpPr>
          <p:cNvPr id="34" name="Text 32"/>
          <p:cNvSpPr/>
          <p:nvPr/>
        </p:nvSpPr>
        <p:spPr>
          <a:xfrm>
            <a:off x="8243316" y="155448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4x MLOps Engineer (Offshore)</a:t>
            </a:r>
            <a:endParaRPr lang="en-US" sz="700" dirty="0"/>
          </a:p>
        </p:txBody>
      </p:sp>
      <p:sp>
        <p:nvSpPr>
          <p:cNvPr id="35" name="Text 33"/>
          <p:cNvSpPr/>
          <p:nvPr/>
        </p:nvSpPr>
        <p:spPr>
          <a:xfrm>
            <a:off x="8243316" y="175107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4x Data Engineer</a:t>
            </a:r>
            <a:endParaRPr lang="en-US" sz="700" dirty="0"/>
          </a:p>
        </p:txBody>
      </p:sp>
      <p:sp>
        <p:nvSpPr>
          <p:cNvPr id="36" name="Text 34"/>
          <p:cNvSpPr/>
          <p:nvPr/>
        </p:nvSpPr>
        <p:spPr>
          <a:xfrm>
            <a:off x="8243316" y="19476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Data Engineer (Offshore)</a:t>
            </a:r>
            <a:endParaRPr lang="en-US" sz="700" dirty="0"/>
          </a:p>
        </p:txBody>
      </p:sp>
      <p:sp>
        <p:nvSpPr>
          <p:cNvPr id="37" name="Text 35"/>
          <p:cNvSpPr/>
          <p:nvPr/>
        </p:nvSpPr>
        <p:spPr>
          <a:xfrm>
            <a:off x="8243316" y="21442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Data Governance Analyst</a:t>
            </a:r>
            <a:endParaRPr lang="en-US" sz="700" dirty="0"/>
          </a:p>
        </p:txBody>
      </p:sp>
      <p:sp>
        <p:nvSpPr>
          <p:cNvPr id="38" name="Shape 36"/>
          <p:cNvSpPr/>
          <p:nvPr/>
        </p:nvSpPr>
        <p:spPr>
          <a:xfrm>
            <a:off x="3794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39" name="Shape 37"/>
          <p:cNvSpPr/>
          <p:nvPr/>
        </p:nvSpPr>
        <p:spPr>
          <a:xfrm>
            <a:off x="379476" y="3566160"/>
            <a:ext cx="3657600" cy="347472"/>
          </a:xfrm>
          <a:prstGeom prst="rect">
            <a:avLst/>
          </a:prstGeom>
          <a:solidFill>
            <a:srgbClr val="EAF1F7"/>
          </a:solidFill>
          <a:ln/>
        </p:spPr>
        <p:txBody>
          <a:bodyPr/>
          <a:p/>
        </p:txBody>
      </p:sp>
      <p:sp>
        <p:nvSpPr>
          <p:cNvPr id="40" name="Text 38"/>
          <p:cNvSpPr/>
          <p:nvPr/>
        </p:nvSpPr>
        <p:spPr>
          <a:xfrm>
            <a:off x="4526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Claims &amp; Prior Authorization AI (BRD-01)  (28)</a:t>
            </a:r>
            <a:endParaRPr lang="en-US" sz="900" dirty="0"/>
          </a:p>
        </p:txBody>
      </p:sp>
      <p:sp>
        <p:nvSpPr>
          <p:cNvPr id="41" name="Shape 39"/>
          <p:cNvSpPr/>
          <p:nvPr/>
        </p:nvSpPr>
        <p:spPr>
          <a:xfrm>
            <a:off x="425196" y="3511296"/>
            <a:ext cx="914" cy="54864"/>
          </a:xfrm>
          <a:prstGeom prst="line">
            <a:avLst/>
          </a:prstGeom>
          <a:noFill/>
          <a:ln w="19050">
            <a:solidFill>
              <a:srgbClr val="B7791F"/>
            </a:solidFill>
            <a:prstDash val="dash"/>
          </a:ln>
        </p:spPr>
        <p:txBody>
          <a:bodyPr/>
          <a:p/>
        </p:txBody>
      </p:sp>
      <p:sp>
        <p:nvSpPr>
          <p:cNvPr id="42" name="Text 40"/>
          <p:cNvSpPr/>
          <p:nvPr/>
        </p:nvSpPr>
        <p:spPr>
          <a:xfrm>
            <a:off x="470916" y="395020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ML Engineer / Data Scientist (Senior)</a:t>
            </a:r>
            <a:endParaRPr lang="en-US" sz="700" dirty="0"/>
          </a:p>
        </p:txBody>
      </p:sp>
      <p:sp>
        <p:nvSpPr>
          <p:cNvPr id="43" name="Text 41"/>
          <p:cNvSpPr/>
          <p:nvPr/>
        </p:nvSpPr>
        <p:spPr>
          <a:xfrm>
            <a:off x="470916" y="414680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5x ML Engineer / Data Scientist</a:t>
            </a:r>
            <a:endParaRPr lang="en-US" sz="700" dirty="0"/>
          </a:p>
        </p:txBody>
      </p:sp>
      <p:sp>
        <p:nvSpPr>
          <p:cNvPr id="44" name="Text 42"/>
          <p:cNvSpPr/>
          <p:nvPr/>
        </p:nvSpPr>
        <p:spPr>
          <a:xfrm>
            <a:off x="470916" y="434340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6x ML Engineer / Data Scientist (Offshore)</a:t>
            </a:r>
            <a:endParaRPr lang="en-US" sz="700" dirty="0"/>
          </a:p>
        </p:txBody>
      </p:sp>
      <p:sp>
        <p:nvSpPr>
          <p:cNvPr id="45" name="Text 43"/>
          <p:cNvSpPr/>
          <p:nvPr/>
        </p:nvSpPr>
        <p:spPr>
          <a:xfrm>
            <a:off x="470916" y="453999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4x Prompt / Solution Engineer</a:t>
            </a:r>
            <a:endParaRPr lang="en-US" sz="700" dirty="0"/>
          </a:p>
        </p:txBody>
      </p:sp>
      <p:sp>
        <p:nvSpPr>
          <p:cNvPr id="46" name="Text 44"/>
          <p:cNvSpPr/>
          <p:nvPr/>
        </p:nvSpPr>
        <p:spPr>
          <a:xfrm>
            <a:off x="470916" y="473659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Business Analyst</a:t>
            </a:r>
            <a:endParaRPr lang="en-US" sz="700" dirty="0"/>
          </a:p>
        </p:txBody>
      </p:sp>
      <p:sp>
        <p:nvSpPr>
          <p:cNvPr id="47" name="Text 45"/>
          <p:cNvSpPr/>
          <p:nvPr/>
        </p:nvSpPr>
        <p:spPr>
          <a:xfrm>
            <a:off x="470916" y="493318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5x Clinical / UM Subject Matter Expert</a:t>
            </a:r>
            <a:endParaRPr lang="en-US" sz="700" dirty="0"/>
          </a:p>
        </p:txBody>
      </p:sp>
      <p:sp>
        <p:nvSpPr>
          <p:cNvPr id="48" name="Text 46"/>
          <p:cNvSpPr/>
          <p:nvPr/>
        </p:nvSpPr>
        <p:spPr>
          <a:xfrm>
            <a:off x="470916" y="512978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QA Engineer</a:t>
            </a:r>
            <a:endParaRPr lang="en-US" sz="700" dirty="0"/>
          </a:p>
        </p:txBody>
      </p:sp>
      <p:sp>
        <p:nvSpPr>
          <p:cNvPr id="49" name="Shape 47"/>
          <p:cNvSpPr/>
          <p:nvPr/>
        </p:nvSpPr>
        <p:spPr>
          <a:xfrm>
            <a:off x="42656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50" name="Shape 48"/>
          <p:cNvSpPr/>
          <p:nvPr/>
        </p:nvSpPr>
        <p:spPr>
          <a:xfrm>
            <a:off x="4265676" y="3566160"/>
            <a:ext cx="3657600" cy="347472"/>
          </a:xfrm>
          <a:prstGeom prst="rect">
            <a:avLst/>
          </a:prstGeom>
          <a:solidFill>
            <a:srgbClr val="EAF1F7"/>
          </a:solidFill>
          <a:ln/>
        </p:spPr>
        <p:txBody>
          <a:bodyPr/>
          <a:p/>
        </p:txBody>
      </p:sp>
      <p:sp>
        <p:nvSpPr>
          <p:cNvPr id="51" name="Text 49"/>
          <p:cNvSpPr/>
          <p:nvPr/>
        </p:nvSpPr>
        <p:spPr>
          <a:xfrm>
            <a:off x="43388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Member &amp; Provider Experience AI (BRD-02)  (22)</a:t>
            </a:r>
            <a:endParaRPr lang="en-US" sz="900" dirty="0"/>
          </a:p>
        </p:txBody>
      </p:sp>
      <p:sp>
        <p:nvSpPr>
          <p:cNvPr id="52" name="Shape 50"/>
          <p:cNvSpPr/>
          <p:nvPr/>
        </p:nvSpPr>
        <p:spPr>
          <a:xfrm>
            <a:off x="4311396" y="3511296"/>
            <a:ext cx="914" cy="54864"/>
          </a:xfrm>
          <a:prstGeom prst="line">
            <a:avLst/>
          </a:prstGeom>
          <a:noFill/>
          <a:ln w="19050">
            <a:solidFill>
              <a:srgbClr val="B7791F"/>
            </a:solidFill>
            <a:prstDash val="dash"/>
          </a:ln>
        </p:spPr>
        <p:txBody>
          <a:bodyPr/>
          <a:p/>
        </p:txBody>
      </p:sp>
      <p:sp>
        <p:nvSpPr>
          <p:cNvPr id="53" name="Text 51"/>
          <p:cNvSpPr/>
          <p:nvPr/>
        </p:nvSpPr>
        <p:spPr>
          <a:xfrm>
            <a:off x="4357116" y="395020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ML/Conversational AI Engineer (Senior)</a:t>
            </a:r>
            <a:endParaRPr lang="en-US" sz="700" dirty="0"/>
          </a:p>
        </p:txBody>
      </p:sp>
      <p:sp>
        <p:nvSpPr>
          <p:cNvPr id="54" name="Text 52"/>
          <p:cNvSpPr/>
          <p:nvPr/>
        </p:nvSpPr>
        <p:spPr>
          <a:xfrm>
            <a:off x="4357116" y="414680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4x Conversational AI Engineer</a:t>
            </a:r>
            <a:endParaRPr lang="en-US" sz="700" dirty="0"/>
          </a:p>
        </p:txBody>
      </p:sp>
      <p:sp>
        <p:nvSpPr>
          <p:cNvPr id="55" name="Text 53"/>
          <p:cNvSpPr/>
          <p:nvPr/>
        </p:nvSpPr>
        <p:spPr>
          <a:xfrm>
            <a:off x="4357116" y="434340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5x Conversational AI Engineer (Offshore)</a:t>
            </a:r>
            <a:endParaRPr lang="en-US" sz="700" dirty="0"/>
          </a:p>
        </p:txBody>
      </p:sp>
      <p:sp>
        <p:nvSpPr>
          <p:cNvPr id="56" name="Text 54"/>
          <p:cNvSpPr/>
          <p:nvPr/>
        </p:nvSpPr>
        <p:spPr>
          <a:xfrm>
            <a:off x="4357116" y="453999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Business Analyst</a:t>
            </a:r>
            <a:endParaRPr lang="en-US" sz="700" dirty="0"/>
          </a:p>
        </p:txBody>
      </p:sp>
      <p:sp>
        <p:nvSpPr>
          <p:cNvPr id="57" name="Text 55"/>
          <p:cNvSpPr/>
          <p:nvPr/>
        </p:nvSpPr>
        <p:spPr>
          <a:xfrm>
            <a:off x="4357116" y="473659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5x Call Center / Provider Relations SME</a:t>
            </a:r>
            <a:endParaRPr lang="en-US" sz="700" dirty="0"/>
          </a:p>
        </p:txBody>
      </p:sp>
      <p:sp>
        <p:nvSpPr>
          <p:cNvPr id="58" name="Text 56"/>
          <p:cNvSpPr/>
          <p:nvPr/>
        </p:nvSpPr>
        <p:spPr>
          <a:xfrm>
            <a:off x="4357116" y="493318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QA Engineer</a:t>
            </a:r>
            <a:endParaRPr lang="en-US" sz="700" dirty="0"/>
          </a:p>
        </p:txBody>
      </p:sp>
      <p:sp>
        <p:nvSpPr>
          <p:cNvPr id="59" name="Text 57"/>
          <p:cNvSpPr/>
          <p:nvPr/>
        </p:nvSpPr>
        <p:spPr>
          <a:xfrm>
            <a:off x="4357116" y="512978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Change/Training Liaison</a:t>
            </a:r>
            <a:endParaRPr lang="en-US" sz="700" dirty="0"/>
          </a:p>
        </p:txBody>
      </p:sp>
      <p:sp>
        <p:nvSpPr>
          <p:cNvPr id="60" name="Shape 58"/>
          <p:cNvSpPr/>
          <p:nvPr/>
        </p:nvSpPr>
        <p:spPr>
          <a:xfrm>
            <a:off x="8151876" y="356616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61" name="Shape 59"/>
          <p:cNvSpPr/>
          <p:nvPr/>
        </p:nvSpPr>
        <p:spPr>
          <a:xfrm>
            <a:off x="8151876" y="3566160"/>
            <a:ext cx="3657600" cy="347472"/>
          </a:xfrm>
          <a:prstGeom prst="rect">
            <a:avLst/>
          </a:prstGeom>
          <a:solidFill>
            <a:srgbClr val="EAF1F7"/>
          </a:solidFill>
          <a:ln/>
        </p:spPr>
        <p:txBody>
          <a:bodyPr/>
          <a:p/>
        </p:txBody>
      </p:sp>
      <p:sp>
        <p:nvSpPr>
          <p:cNvPr id="62" name="Text 60"/>
          <p:cNvSpPr/>
          <p:nvPr/>
        </p:nvSpPr>
        <p:spPr>
          <a:xfrm>
            <a:off x="8225028" y="357530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Customer Service Operations  (12)</a:t>
            </a:r>
            <a:endParaRPr lang="en-US" sz="900" dirty="0"/>
          </a:p>
        </p:txBody>
      </p:sp>
      <p:sp>
        <p:nvSpPr>
          <p:cNvPr id="63" name="Shape 61"/>
          <p:cNvSpPr/>
          <p:nvPr/>
        </p:nvSpPr>
        <p:spPr>
          <a:xfrm>
            <a:off x="8197596" y="3511296"/>
            <a:ext cx="914" cy="54864"/>
          </a:xfrm>
          <a:prstGeom prst="line">
            <a:avLst/>
          </a:prstGeom>
          <a:noFill/>
          <a:ln w="19050">
            <a:solidFill>
              <a:srgbClr val="B7791F"/>
            </a:solidFill>
            <a:prstDash val="dash"/>
          </a:ln>
        </p:spPr>
        <p:txBody>
          <a:bodyPr/>
          <a:p/>
        </p:txBody>
      </p:sp>
      <p:sp>
        <p:nvSpPr>
          <p:cNvPr id="64" name="Text 62"/>
          <p:cNvSpPr/>
          <p:nvPr/>
        </p:nvSpPr>
        <p:spPr>
          <a:xfrm>
            <a:off x="8243316" y="395020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1x Customer Service Ops Director</a:t>
            </a:r>
            <a:endParaRPr lang="en-US" sz="700" dirty="0"/>
          </a:p>
        </p:txBody>
      </p:sp>
      <p:sp>
        <p:nvSpPr>
          <p:cNvPr id="65" name="Text 63"/>
          <p:cNvSpPr/>
          <p:nvPr/>
        </p:nvSpPr>
        <p:spPr>
          <a:xfrm>
            <a:off x="8243316" y="414680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Ops Supervisor / Adoption Lead</a:t>
            </a:r>
            <a:endParaRPr lang="en-US" sz="700" dirty="0"/>
          </a:p>
        </p:txBody>
      </p:sp>
      <p:sp>
        <p:nvSpPr>
          <p:cNvPr id="66" name="Text 64"/>
          <p:cNvSpPr/>
          <p:nvPr/>
        </p:nvSpPr>
        <p:spPr>
          <a:xfrm>
            <a:off x="8243316" y="434340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6x Call Center SME (UAT/Training)</a:t>
            </a:r>
            <a:endParaRPr lang="en-US" sz="700" dirty="0"/>
          </a:p>
        </p:txBody>
      </p:sp>
      <p:sp>
        <p:nvSpPr>
          <p:cNvPr id="67" name="Text 65"/>
          <p:cNvSpPr/>
          <p:nvPr/>
        </p:nvSpPr>
        <p:spPr>
          <a:xfrm>
            <a:off x="8243316" y="453999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Provider Relations Liaison</a:t>
            </a:r>
            <a:endParaRPr lang="en-US" sz="700" dirty="0"/>
          </a:p>
        </p:txBody>
      </p:sp>
      <p:sp>
        <p:nvSpPr>
          <p:cNvPr id="68" name="Text 66"/>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6F8"/>
        </a:solidFill>
      </p:bgPr>
    </p:bg>
    <p:spTree>
      <p:nvGrpSpPr>
        <p:cNvPr id="1" name=""/>
        <p:cNvGrpSpPr/>
        <p:nvPr/>
      </p:nvGrpSpPr>
      <p:grpSpPr>
        <a:xfrm>
          <a:off x="0" y="0"/>
          <a:ext cx="0" cy="0"/>
          <a:chOff x="0" y="0"/>
          <a:chExt cx="0" cy="0"/>
        </a:xfrm>
      </p:grpSpPr>
      <p:sp>
        <p:nvSpPr>
          <p:cNvPr id="2" name="Text 0"/>
          <p:cNvSpPr/>
          <p:nvPr/>
        </p:nvSpPr>
        <p:spPr>
          <a:xfrm>
            <a:off x="365760" y="182880"/>
            <a:ext cx="8686800" cy="411480"/>
          </a:xfrm>
          <a:prstGeom prst="rect">
            <a:avLst/>
          </a:prstGeom>
          <a:noFill/>
          <a:ln/>
        </p:spPr>
        <p:txBody>
          <a:bodyPr wrap="square" rtlCol="0" anchor="ctr"/>
          <a:lstStyle/>
          <a:p>
            <a:pPr indent="0" marL="0">
              <a:buNone/>
            </a:pPr>
            <a:r>
              <a:rPr lang="en-US" sz="1700" b="1" dirty="0">
                <a:solidFill>
                  <a:srgbClr val="1B3A6B"/>
                </a:solidFill>
                <a:latin typeface="Arial" pitchFamily="34" charset="0"/>
                <a:ea typeface="Arial" pitchFamily="34" charset="-122"/>
                <a:cs typeface="Arial" pitchFamily="34" charset="-120"/>
              </a:rPr>
              <a:t>Functional Teams (25–25 of 25)</a:t>
            </a:r>
            <a:endParaRPr lang="en-US" sz="1700" dirty="0"/>
          </a:p>
        </p:txBody>
      </p:sp>
      <p:sp>
        <p:nvSpPr>
          <p:cNvPr id="3" name="Shape 1"/>
          <p:cNvSpPr/>
          <p:nvPr/>
        </p:nvSpPr>
        <p:spPr>
          <a:xfrm>
            <a:off x="9235440" y="256032"/>
            <a:ext cx="457200" cy="0"/>
          </a:xfrm>
          <a:prstGeom prst="line">
            <a:avLst/>
          </a:prstGeom>
          <a:noFill/>
          <a:ln w="25400">
            <a:solidFill>
              <a:srgbClr val="1B3A6B"/>
            </a:solidFill>
            <a:prstDash val="solid"/>
          </a:ln>
        </p:spPr>
        <p:txBody>
          <a:bodyPr/>
          <a:p/>
        </p:txBody>
      </p:sp>
      <p:sp>
        <p:nvSpPr>
          <p:cNvPr id="4" name="Text 2"/>
          <p:cNvSpPr/>
          <p:nvPr/>
        </p:nvSpPr>
        <p:spPr>
          <a:xfrm>
            <a:off x="9738360" y="137160"/>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solid = direct manager</a:t>
            </a:r>
            <a:endParaRPr lang="en-US" sz="700" dirty="0"/>
          </a:p>
        </p:txBody>
      </p:sp>
      <p:sp>
        <p:nvSpPr>
          <p:cNvPr id="5" name="Shape 3"/>
          <p:cNvSpPr/>
          <p:nvPr/>
        </p:nvSpPr>
        <p:spPr>
          <a:xfrm>
            <a:off x="9235440" y="484632"/>
            <a:ext cx="457200" cy="0"/>
          </a:xfrm>
          <a:prstGeom prst="line">
            <a:avLst/>
          </a:prstGeom>
          <a:noFill/>
          <a:ln w="25400">
            <a:solidFill>
              <a:srgbClr val="B7791F"/>
            </a:solidFill>
            <a:prstDash val="dash"/>
          </a:ln>
        </p:spPr>
        <p:txBody>
          <a:bodyPr/>
          <a:p/>
        </p:txBody>
      </p:sp>
      <p:sp>
        <p:nvSpPr>
          <p:cNvPr id="6" name="Text 4"/>
          <p:cNvSpPr/>
          <p:nvPr/>
        </p:nvSpPr>
        <p:spPr>
          <a:xfrm>
            <a:off x="9738360" y="384048"/>
            <a:ext cx="2103120" cy="228600"/>
          </a:xfrm>
          <a:prstGeom prst="rect">
            <a:avLst/>
          </a:prstGeom>
          <a:noFill/>
          <a:ln/>
        </p:spPr>
        <p:txBody>
          <a:bodyPr wrap="square" rtlCol="0" anchor="ctr"/>
          <a:lstStyle/>
          <a:p>
            <a:pPr indent="0" marL="0">
              <a:buNone/>
            </a:pPr>
            <a:r>
              <a:rPr lang="en-US" sz="700" dirty="0">
                <a:solidFill>
                  <a:srgbClr val="5B6472"/>
                </a:solidFill>
                <a:latin typeface="Arial" pitchFamily="34" charset="0"/>
                <a:ea typeface="Arial" pitchFamily="34" charset="-122"/>
                <a:cs typeface="Arial" pitchFamily="34" charset="-120"/>
              </a:rPr>
              <a:t>dotted = PD (matrixed)</a:t>
            </a:r>
            <a:endParaRPr lang="en-US" sz="700" dirty="0"/>
          </a:p>
        </p:txBody>
      </p:sp>
      <p:sp>
        <p:nvSpPr>
          <p:cNvPr id="7" name="Shape 5"/>
          <p:cNvSpPr/>
          <p:nvPr/>
        </p:nvSpPr>
        <p:spPr>
          <a:xfrm>
            <a:off x="379476" y="777240"/>
            <a:ext cx="3657600" cy="2606040"/>
          </a:xfrm>
          <a:prstGeom prst="roundRect">
            <a:avLst>
              <a:gd name="adj" fmla="val 1404"/>
            </a:avLst>
          </a:prstGeom>
          <a:solidFill>
            <a:srgbClr val="FFFFFF"/>
          </a:solidFill>
          <a:ln w="12700">
            <a:solidFill>
              <a:srgbClr val="C9D0DA"/>
            </a:solidFill>
            <a:prstDash val="solid"/>
          </a:ln>
        </p:spPr>
        <p:txBody>
          <a:bodyPr/>
          <a:p/>
        </p:txBody>
      </p:sp>
      <p:sp>
        <p:nvSpPr>
          <p:cNvPr id="8" name="Shape 6"/>
          <p:cNvSpPr/>
          <p:nvPr/>
        </p:nvSpPr>
        <p:spPr>
          <a:xfrm>
            <a:off x="379476" y="777240"/>
            <a:ext cx="3657600" cy="347472"/>
          </a:xfrm>
          <a:prstGeom prst="rect">
            <a:avLst/>
          </a:prstGeom>
          <a:solidFill>
            <a:srgbClr val="EAF1F7"/>
          </a:solidFill>
          <a:ln/>
        </p:spPr>
        <p:txBody>
          <a:bodyPr/>
          <a:p/>
        </p:txBody>
      </p:sp>
      <p:sp>
        <p:nvSpPr>
          <p:cNvPr id="9" name="Text 7"/>
          <p:cNvSpPr/>
          <p:nvPr/>
        </p:nvSpPr>
        <p:spPr>
          <a:xfrm>
            <a:off x="452628" y="786384"/>
            <a:ext cx="3511296" cy="329184"/>
          </a:xfrm>
          <a:prstGeom prst="rect">
            <a:avLst/>
          </a:prstGeom>
          <a:noFill/>
          <a:ln/>
        </p:spPr>
        <p:txBody>
          <a:bodyPr wrap="square" rtlCol="0" anchor="ctr"/>
          <a:lstStyle/>
          <a:p>
            <a:pPr indent="0" marL="0">
              <a:buNone/>
            </a:pPr>
            <a:r>
              <a:rPr lang="en-US" sz="900" b="1" dirty="0">
                <a:solidFill>
                  <a:srgbClr val="2B5C8A"/>
                </a:solidFill>
                <a:latin typeface="Arial" pitchFamily="34" charset="0"/>
                <a:ea typeface="Arial" pitchFamily="34" charset="-122"/>
                <a:cs typeface="Arial" pitchFamily="34" charset="-120"/>
              </a:rPr>
              <a:t>Underwriting &amp; Risk AI (BRD-03)  (14)</a:t>
            </a:r>
            <a:endParaRPr lang="en-US" sz="900" dirty="0"/>
          </a:p>
        </p:txBody>
      </p:sp>
      <p:sp>
        <p:nvSpPr>
          <p:cNvPr id="10" name="Shape 8"/>
          <p:cNvSpPr/>
          <p:nvPr/>
        </p:nvSpPr>
        <p:spPr>
          <a:xfrm>
            <a:off x="425196" y="722376"/>
            <a:ext cx="914" cy="54864"/>
          </a:xfrm>
          <a:prstGeom prst="line">
            <a:avLst/>
          </a:prstGeom>
          <a:noFill/>
          <a:ln w="19050">
            <a:solidFill>
              <a:srgbClr val="B7791F"/>
            </a:solidFill>
            <a:prstDash val="dash"/>
          </a:ln>
        </p:spPr>
        <p:txBody>
          <a:bodyPr/>
          <a:p/>
        </p:txBody>
      </p:sp>
      <p:sp>
        <p:nvSpPr>
          <p:cNvPr id="11" name="Text 9"/>
          <p:cNvSpPr/>
          <p:nvPr/>
        </p:nvSpPr>
        <p:spPr>
          <a:xfrm>
            <a:off x="470916" y="116128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ML Engineer / Data Scientist (Senior)</a:t>
            </a:r>
            <a:endParaRPr lang="en-US" sz="700" dirty="0"/>
          </a:p>
        </p:txBody>
      </p:sp>
      <p:sp>
        <p:nvSpPr>
          <p:cNvPr id="12" name="Text 10"/>
          <p:cNvSpPr/>
          <p:nvPr/>
        </p:nvSpPr>
        <p:spPr>
          <a:xfrm>
            <a:off x="470916" y="1357884"/>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ML Engineer / Data Scientist</a:t>
            </a:r>
            <a:endParaRPr lang="en-US" sz="700" dirty="0"/>
          </a:p>
        </p:txBody>
      </p:sp>
      <p:sp>
        <p:nvSpPr>
          <p:cNvPr id="13" name="Text 11"/>
          <p:cNvSpPr/>
          <p:nvPr/>
        </p:nvSpPr>
        <p:spPr>
          <a:xfrm>
            <a:off x="470916" y="1554480"/>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3x Actuarial Subject Matter Expert</a:t>
            </a:r>
            <a:endParaRPr lang="en-US" sz="700" dirty="0"/>
          </a:p>
        </p:txBody>
      </p:sp>
      <p:sp>
        <p:nvSpPr>
          <p:cNvPr id="14" name="Text 12"/>
          <p:cNvSpPr/>
          <p:nvPr/>
        </p:nvSpPr>
        <p:spPr>
          <a:xfrm>
            <a:off x="470916" y="1751076"/>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Business Analyst</a:t>
            </a:r>
            <a:endParaRPr lang="en-US" sz="700" dirty="0"/>
          </a:p>
        </p:txBody>
      </p:sp>
      <p:sp>
        <p:nvSpPr>
          <p:cNvPr id="15" name="Text 13"/>
          <p:cNvSpPr/>
          <p:nvPr/>
        </p:nvSpPr>
        <p:spPr>
          <a:xfrm>
            <a:off x="470916" y="1947672"/>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QA Engineer</a:t>
            </a:r>
            <a:endParaRPr lang="en-US" sz="700" dirty="0"/>
          </a:p>
        </p:txBody>
      </p:sp>
      <p:sp>
        <p:nvSpPr>
          <p:cNvPr id="16" name="Text 14"/>
          <p:cNvSpPr/>
          <p:nvPr/>
        </p:nvSpPr>
        <p:spPr>
          <a:xfrm>
            <a:off x="470916" y="2144268"/>
            <a:ext cx="3474720" cy="182880"/>
          </a:xfrm>
          <a:prstGeom prst="rect">
            <a:avLst/>
          </a:prstGeom>
          <a:noFill/>
          <a:ln/>
        </p:spPr>
        <p:txBody>
          <a:bodyPr wrap="square" rtlCol="0" anchor="ctr"/>
          <a:lstStyle/>
          <a:p>
            <a:pPr indent="0" marL="0">
              <a:buNone/>
            </a:pPr>
            <a:r>
              <a:rPr lang="en-US" sz="700" dirty="0">
                <a:solidFill>
                  <a:srgbClr val="1B2130"/>
                </a:solidFill>
                <a:latin typeface="Arial" pitchFamily="34" charset="0"/>
                <a:ea typeface="Arial" pitchFamily="34" charset="-122"/>
                <a:cs typeface="Arial" pitchFamily="34" charset="-120"/>
              </a:rPr>
              <a:t>2x Fairness/Bias Test Support (Offshore)</a:t>
            </a:r>
            <a:endParaRPr lang="en-US" sz="700" dirty="0"/>
          </a:p>
        </p:txBody>
      </p:sp>
      <p:sp>
        <p:nvSpPr>
          <p:cNvPr id="17" name="Text 15"/>
          <p:cNvSpPr/>
          <p:nvPr/>
        </p:nvSpPr>
        <p:spPr>
          <a:xfrm>
            <a:off x="365760" y="6446520"/>
            <a:ext cx="11430000" cy="274320"/>
          </a:xfrm>
          <a:prstGeom prst="rect">
            <a:avLst/>
          </a:prstGeom>
          <a:noFill/>
          <a:ln/>
        </p:spPr>
        <p:txBody>
          <a:bodyPr wrap="square" rtlCol="0" anchor="ctr"/>
          <a:lstStyle/>
          <a:p>
            <a:pPr indent="0" marL="0">
              <a:buNone/>
            </a:pPr>
            <a:r>
              <a:rPr lang="en-US" sz="800" dirty="0">
                <a:solidFill>
                  <a:srgbClr val="5B6472"/>
                </a:solidFill>
                <a:latin typeface="Arial" pitchFamily="34" charset="0"/>
                <a:ea typeface="Arial" pitchFamily="34" charset="-122"/>
                <a:cs typeface="Arial" pitchFamily="34" charset="-120"/>
              </a:rPr>
              <a:t>Illustrative program data — created to demonstrate AI Transformation Program Management practice, not a real client engagement.</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2026-07-20T23:48:18Z</dcterms:created>
  <dcterms:modified xsi:type="dcterms:W3CDTF">2026-07-20T23:48:18Z</dcterms:modified>
</cp:coreProperties>
</file>