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3C3489"/>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3C3489"/>
          </a:solidFill>
          <a:ln/>
        </p:spPr>
      </p:sp>
      <p:sp>
        <p:nvSpPr>
          <p:cNvPr id="3" name="Shape 1"/>
          <p:cNvSpPr/>
          <p:nvPr/>
        </p:nvSpPr>
        <p:spPr>
          <a:xfrm>
            <a:off x="6120079" y="484632"/>
            <a:ext cx="5614416" cy="3192685"/>
          </a:xfrm>
          <a:prstGeom prst="rect">
            <a:avLst/>
          </a:prstGeom>
          <a:solidFill>
            <a:srgbClr val="5B52A8"/>
          </a:solidFill>
          <a:ln/>
        </p:spPr>
      </p:sp>
      <p:pic>
        <p:nvPicPr>
          <p:cNvPr id="4" name="Image 0" descr="/home/claude/z128/site/_notes/deck-covers/ai-transformation-kickoff.png">    </p:cNvPr>
          <p:cNvPicPr>
            <a:picLocks noChangeAspect="1"/>
          </p:cNvPicPr>
          <p:nvPr/>
        </p:nvPicPr>
        <p:blipFill>
          <a:blip r:embed="rId1"/>
          <a:stretch>
            <a:fillRect/>
          </a:stretch>
        </p:blipFill>
        <p:spPr>
          <a:xfrm>
            <a:off x="6184087" y="548640"/>
            <a:ext cx="5486400" cy="3064669"/>
          </a:xfrm>
          <a:prstGeom prst="rect">
            <a:avLst/>
          </a:prstGeom>
        </p:spPr>
      </p:pic>
      <p:sp>
        <p:nvSpPr>
          <p:cNvPr id="5" name="Text 2"/>
          <p:cNvSpPr/>
          <p:nvPr/>
        </p:nvSpPr>
        <p:spPr>
          <a:xfrm>
            <a:off x="640080" y="713232"/>
            <a:ext cx="5394960" cy="274320"/>
          </a:xfrm>
          <a:prstGeom prst="rect">
            <a:avLst/>
          </a:prstGeom>
          <a:noFill/>
          <a:ln/>
        </p:spPr>
        <p:txBody>
          <a:bodyPr wrap="square" rtlCol="0" anchor="ctr"/>
          <a:lstStyle/>
          <a:p>
            <a:pPr indent="0" marL="0">
              <a:buNone/>
            </a:pPr>
            <a:r>
              <a:rPr lang="en-US" sz="1200" b="1" spc="200" kern="0" dirty="0">
                <a:solidFill>
                  <a:srgbClr val="C6851A"/>
                </a:solidFill>
                <a:latin typeface="Calibri" pitchFamily="34" charset="0"/>
                <a:ea typeface="Calibri" pitchFamily="34" charset="-122"/>
                <a:cs typeface="Calibri" pitchFamily="34" charset="-120"/>
              </a:rPr>
              <a:t>PROGRAM KICKOFF · PHASE 0 · DAY 1</a:t>
            </a:r>
            <a:endParaRPr lang="en-US" sz="1200" dirty="0"/>
          </a:p>
        </p:txBody>
      </p:sp>
      <p:sp>
        <p:nvSpPr>
          <p:cNvPr id="6" name="Shape 3"/>
          <p:cNvSpPr/>
          <p:nvPr/>
        </p:nvSpPr>
        <p:spPr>
          <a:xfrm>
            <a:off x="658368" y="1325880"/>
            <a:ext cx="100584" cy="1371600"/>
          </a:xfrm>
          <a:prstGeom prst="rect">
            <a:avLst/>
          </a:prstGeom>
          <a:solidFill>
            <a:srgbClr val="C6851A"/>
          </a:solidFill>
          <a:ln/>
        </p:spPr>
      </p:sp>
      <p:sp>
        <p:nvSpPr>
          <p:cNvPr id="7" name="Text 4"/>
          <p:cNvSpPr/>
          <p:nvPr/>
        </p:nvSpPr>
        <p:spPr>
          <a:xfrm>
            <a:off x="896112" y="1280160"/>
            <a:ext cx="5029200" cy="1554480"/>
          </a:xfrm>
          <a:prstGeom prst="rect">
            <a:avLst/>
          </a:prstGeom>
          <a:noFill/>
          <a:ln/>
        </p:spPr>
        <p:txBody>
          <a:bodyPr wrap="square" rtlCol="0" anchor="ctr"/>
          <a:lstStyle/>
          <a:p>
            <a:pPr indent="0" marL="0">
              <a:lnSpc>
                <a:spcPct val="95000"/>
              </a:lnSpc>
              <a:buNone/>
            </a:pPr>
            <a:r>
              <a:rPr lang="en-US" sz="4400" b="1" dirty="0">
                <a:solidFill>
                  <a:srgbClr val="FFFFFF"/>
                </a:solidFill>
                <a:latin typeface="Calibri" pitchFamily="34" charset="0"/>
                <a:ea typeface="Calibri" pitchFamily="34" charset="-122"/>
                <a:cs typeface="Calibri" pitchFamily="34" charset="-120"/>
              </a:rPr>
              <a:t>Project</a:t>
            </a:r>
            <a:endParaRPr lang="en-US" sz="4400" dirty="0"/>
          </a:p>
          <a:p>
            <a:pPr indent="0" marL="0">
              <a:lnSpc>
                <a:spcPct val="95000"/>
              </a:lnSpc>
              <a:buNone/>
            </a:pPr>
            <a:r>
              <a:rPr lang="en-US" sz="4400" b="1" dirty="0">
                <a:solidFill>
                  <a:srgbClr val="FFFFFF"/>
                </a:solidFill>
                <a:latin typeface="Calibri" pitchFamily="34" charset="0"/>
                <a:ea typeface="Calibri" pitchFamily="34" charset="-122"/>
                <a:cs typeface="Calibri" pitchFamily="34" charset="-120"/>
              </a:rPr>
              <a:t>Catalyst</a:t>
            </a:r>
            <a:endParaRPr lang="en-US" sz="4400" dirty="0"/>
          </a:p>
        </p:txBody>
      </p:sp>
      <p:sp>
        <p:nvSpPr>
          <p:cNvPr id="8" name="Text 5"/>
          <p:cNvSpPr/>
          <p:nvPr/>
        </p:nvSpPr>
        <p:spPr>
          <a:xfrm>
            <a:off x="640080" y="3977640"/>
            <a:ext cx="8412480" cy="1005840"/>
          </a:xfrm>
          <a:prstGeom prst="rect">
            <a:avLst/>
          </a:prstGeom>
          <a:noFill/>
          <a:ln/>
        </p:spPr>
        <p:txBody>
          <a:bodyPr wrap="square" rtlCol="0" anchor="ctr"/>
          <a:lstStyle/>
          <a:p>
            <a:pPr indent="0" marL="0">
              <a:lnSpc>
                <a:spcPct val="118000"/>
              </a:lnSpc>
              <a:buNone/>
            </a:pPr>
            <a:r>
              <a:rPr lang="en-US" sz="1650" i="1" dirty="0">
                <a:solidFill>
                  <a:srgbClr val="CFCBF0"/>
                </a:solidFill>
                <a:latin typeface="Calibri" pitchFamily="34" charset="0"/>
                <a:ea typeface="Calibri" pitchFamily="34" charset="-122"/>
                <a:cs typeface="Calibri" pitchFamily="34" charset="-120"/>
              </a:rPr>
              <a:t>Governed, production AI at scale — proving speed and governance aren't in tension. Three years, three BRDs, one defensible platform.</a:t>
            </a:r>
            <a:endParaRPr lang="en-US" sz="1650" dirty="0"/>
          </a:p>
        </p:txBody>
      </p:sp>
      <p:sp>
        <p:nvSpPr>
          <p:cNvPr id="9" name="Shape 6"/>
          <p:cNvSpPr/>
          <p:nvPr/>
        </p:nvSpPr>
        <p:spPr>
          <a:xfrm>
            <a:off x="640080" y="5257800"/>
            <a:ext cx="10927080" cy="12802"/>
          </a:xfrm>
          <a:prstGeom prst="rect">
            <a:avLst/>
          </a:prstGeom>
          <a:solidFill>
            <a:srgbClr val="5B52A8"/>
          </a:solidFill>
          <a:ln/>
        </p:spPr>
      </p:sp>
      <p:sp>
        <p:nvSpPr>
          <p:cNvPr id="10" name="Text 7"/>
          <p:cNvSpPr/>
          <p:nvPr/>
        </p:nvSpPr>
        <p:spPr>
          <a:xfrm>
            <a:off x="64008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August 17, 2026</a:t>
            </a:r>
            <a:endParaRPr lang="en-US" sz="1700" dirty="0"/>
          </a:p>
        </p:txBody>
      </p:sp>
      <p:sp>
        <p:nvSpPr>
          <p:cNvPr id="11" name="Text 8"/>
          <p:cNvSpPr/>
          <p:nvPr/>
        </p:nvSpPr>
        <p:spPr>
          <a:xfrm>
            <a:off x="640080" y="5815584"/>
            <a:ext cx="2697480" cy="274320"/>
          </a:xfrm>
          <a:prstGeom prst="rect">
            <a:avLst/>
          </a:prstGeom>
          <a:noFill/>
          <a:ln/>
        </p:spPr>
        <p:txBody>
          <a:bodyPr wrap="square" rtlCol="0" anchor="ctr"/>
          <a:lstStyle/>
          <a:p>
            <a:pPr indent="0" marL="0">
              <a:buNone/>
            </a:pPr>
            <a:r>
              <a:rPr lang="en-US" sz="1000" dirty="0">
                <a:solidFill>
                  <a:srgbClr val="A79FE0"/>
                </a:solidFill>
                <a:latin typeface="Calibri" pitchFamily="34" charset="0"/>
                <a:ea typeface="Calibri" pitchFamily="34" charset="-122"/>
                <a:cs typeface="Calibri" pitchFamily="34" charset="-120"/>
              </a:rPr>
              <a:t>Kickoff Date</a:t>
            </a:r>
            <a:endParaRPr lang="en-US" sz="1000" dirty="0"/>
          </a:p>
        </p:txBody>
      </p:sp>
      <p:sp>
        <p:nvSpPr>
          <p:cNvPr id="12" name="Text 9"/>
          <p:cNvSpPr/>
          <p:nvPr/>
        </p:nvSpPr>
        <p:spPr>
          <a:xfrm>
            <a:off x="333756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C. Tyrrell</a:t>
            </a:r>
            <a:endParaRPr lang="en-US" sz="1700" dirty="0"/>
          </a:p>
        </p:txBody>
      </p:sp>
      <p:sp>
        <p:nvSpPr>
          <p:cNvPr id="13" name="Text 10"/>
          <p:cNvSpPr/>
          <p:nvPr/>
        </p:nvSpPr>
        <p:spPr>
          <a:xfrm>
            <a:off x="3337560" y="5815584"/>
            <a:ext cx="2697480" cy="274320"/>
          </a:xfrm>
          <a:prstGeom prst="rect">
            <a:avLst/>
          </a:prstGeom>
          <a:noFill/>
          <a:ln/>
        </p:spPr>
        <p:txBody>
          <a:bodyPr wrap="square" rtlCol="0" anchor="ctr"/>
          <a:lstStyle/>
          <a:p>
            <a:pPr indent="0" marL="0">
              <a:buNone/>
            </a:pPr>
            <a:r>
              <a:rPr lang="en-US" sz="1000" dirty="0">
                <a:solidFill>
                  <a:srgbClr val="A79FE0"/>
                </a:solidFill>
                <a:latin typeface="Calibri" pitchFamily="34" charset="0"/>
                <a:ea typeface="Calibri" pitchFamily="34" charset="-122"/>
                <a:cs typeface="Calibri" pitchFamily="34" charset="-120"/>
              </a:rPr>
              <a:t>Program Director</a:t>
            </a:r>
            <a:endParaRPr lang="en-US" sz="1000" dirty="0"/>
          </a:p>
        </p:txBody>
      </p:sp>
      <p:sp>
        <p:nvSpPr>
          <p:cNvPr id="14" name="Text 11"/>
          <p:cNvSpPr/>
          <p:nvPr/>
        </p:nvSpPr>
        <p:spPr>
          <a:xfrm>
            <a:off x="603504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262</a:t>
            </a:r>
            <a:endParaRPr lang="en-US" sz="1700" dirty="0"/>
          </a:p>
        </p:txBody>
      </p:sp>
      <p:sp>
        <p:nvSpPr>
          <p:cNvPr id="15" name="Text 12"/>
          <p:cNvSpPr/>
          <p:nvPr/>
        </p:nvSpPr>
        <p:spPr>
          <a:xfrm>
            <a:off x="6035040" y="5815584"/>
            <a:ext cx="2697480" cy="274320"/>
          </a:xfrm>
          <a:prstGeom prst="rect">
            <a:avLst/>
          </a:prstGeom>
          <a:noFill/>
          <a:ln/>
        </p:spPr>
        <p:txBody>
          <a:bodyPr wrap="square" rtlCol="0" anchor="ctr"/>
          <a:lstStyle/>
          <a:p>
            <a:pPr indent="0" marL="0">
              <a:buNone/>
            </a:pPr>
            <a:r>
              <a:rPr lang="en-US" sz="1000" dirty="0">
                <a:solidFill>
                  <a:srgbClr val="A79FE0"/>
                </a:solidFill>
                <a:latin typeface="Calibri" pitchFamily="34" charset="0"/>
                <a:ea typeface="Calibri" pitchFamily="34" charset="-122"/>
                <a:cs typeface="Calibri" pitchFamily="34" charset="-120"/>
              </a:rPr>
              <a:t>People · 25 Teams</a:t>
            </a:r>
            <a:endParaRPr lang="en-US" sz="1000" dirty="0"/>
          </a:p>
        </p:txBody>
      </p:sp>
      <p:sp>
        <p:nvSpPr>
          <p:cNvPr id="16" name="Text 13"/>
          <p:cNvSpPr/>
          <p:nvPr/>
        </p:nvSpPr>
        <p:spPr>
          <a:xfrm>
            <a:off x="8732520" y="5440680"/>
            <a:ext cx="2697480" cy="329184"/>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$99M</a:t>
            </a:r>
            <a:endParaRPr lang="en-US" sz="1700" dirty="0"/>
          </a:p>
        </p:txBody>
      </p:sp>
      <p:sp>
        <p:nvSpPr>
          <p:cNvPr id="17" name="Text 14"/>
          <p:cNvSpPr/>
          <p:nvPr/>
        </p:nvSpPr>
        <p:spPr>
          <a:xfrm>
            <a:off x="8732520" y="5815584"/>
            <a:ext cx="2697480" cy="274320"/>
          </a:xfrm>
          <a:prstGeom prst="rect">
            <a:avLst/>
          </a:prstGeom>
          <a:noFill/>
          <a:ln/>
        </p:spPr>
        <p:txBody>
          <a:bodyPr wrap="square" rtlCol="0" anchor="ctr"/>
          <a:lstStyle/>
          <a:p>
            <a:pPr indent="0" marL="0">
              <a:buNone/>
            </a:pPr>
            <a:r>
              <a:rPr lang="en-US" sz="1000" dirty="0">
                <a:solidFill>
                  <a:srgbClr val="A79FE0"/>
                </a:solidFill>
                <a:latin typeface="Calibri" pitchFamily="34" charset="0"/>
                <a:ea typeface="Calibri" pitchFamily="34" charset="-122"/>
                <a:cs typeface="Calibri" pitchFamily="34" charset="-120"/>
              </a:rPr>
              <a:t>Authorized Investment</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TIMELINE · DETAIL</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Project Phases — Detailed View</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481328"/>
            <a:ext cx="11057839" cy="274320"/>
          </a:xfrm>
          <a:prstGeom prst="rect">
            <a:avLst/>
          </a:prstGeom>
          <a:noFill/>
          <a:ln/>
        </p:spPr>
        <p:txBody>
          <a:bodyPr wrap="square" rtlCol="0" anchor="ctr"/>
          <a:lstStyle/>
          <a:p>
            <a:pPr indent="0" marL="0">
              <a:buNone/>
            </a:pPr>
            <a:r>
              <a:rPr lang="en-US" sz="1200" dirty="0">
                <a:solidFill>
                  <a:srgbClr val="46435C"/>
                </a:solidFill>
                <a:latin typeface="Calibri" pitchFamily="34" charset="0"/>
                <a:ea typeface="Calibri" pitchFamily="34" charset="-122"/>
                <a:cs typeface="Calibri" pitchFamily="34" charset="-120"/>
              </a:rPr>
              <a:t>The program as a work view — bars show when each workstream runs and where they overlap.</a:t>
            </a:r>
            <a:endParaRPr lang="en-US" sz="1200" dirty="0"/>
          </a:p>
        </p:txBody>
      </p:sp>
      <p:sp>
        <p:nvSpPr>
          <p:cNvPr id="6" name="Shape 4"/>
          <p:cNvSpPr/>
          <p:nvPr/>
        </p:nvSpPr>
        <p:spPr>
          <a:xfrm>
            <a:off x="3858768" y="1965960"/>
            <a:ext cx="1516624" cy="310896"/>
          </a:xfrm>
          <a:prstGeom prst="rect">
            <a:avLst/>
          </a:prstGeom>
          <a:solidFill>
            <a:srgbClr val="3C3489"/>
          </a:solidFill>
          <a:ln/>
        </p:spPr>
      </p:sp>
      <p:sp>
        <p:nvSpPr>
          <p:cNvPr id="7" name="Text 5"/>
          <p:cNvSpPr/>
          <p:nvPr/>
        </p:nvSpPr>
        <p:spPr>
          <a:xfrm>
            <a:off x="3858768" y="1965960"/>
            <a:ext cx="151662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2026</a:t>
            </a:r>
            <a:endParaRPr lang="en-US" sz="1100" dirty="0"/>
          </a:p>
        </p:txBody>
      </p:sp>
      <p:sp>
        <p:nvSpPr>
          <p:cNvPr id="8" name="Shape 6"/>
          <p:cNvSpPr/>
          <p:nvPr/>
        </p:nvSpPr>
        <p:spPr>
          <a:xfrm>
            <a:off x="5411968" y="1965960"/>
            <a:ext cx="1516624" cy="310896"/>
          </a:xfrm>
          <a:prstGeom prst="rect">
            <a:avLst/>
          </a:prstGeom>
          <a:solidFill>
            <a:srgbClr val="3C3489"/>
          </a:solidFill>
          <a:ln/>
        </p:spPr>
      </p:sp>
      <p:sp>
        <p:nvSpPr>
          <p:cNvPr id="9" name="Text 7"/>
          <p:cNvSpPr/>
          <p:nvPr/>
        </p:nvSpPr>
        <p:spPr>
          <a:xfrm>
            <a:off x="5411968" y="1965960"/>
            <a:ext cx="151662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2027 H1</a:t>
            </a:r>
            <a:endParaRPr lang="en-US" sz="1100" dirty="0"/>
          </a:p>
        </p:txBody>
      </p:sp>
      <p:sp>
        <p:nvSpPr>
          <p:cNvPr id="10" name="Shape 8"/>
          <p:cNvSpPr/>
          <p:nvPr/>
        </p:nvSpPr>
        <p:spPr>
          <a:xfrm>
            <a:off x="6965168" y="1965960"/>
            <a:ext cx="1516624" cy="310896"/>
          </a:xfrm>
          <a:prstGeom prst="rect">
            <a:avLst/>
          </a:prstGeom>
          <a:solidFill>
            <a:srgbClr val="3C3489"/>
          </a:solidFill>
          <a:ln/>
        </p:spPr>
      </p:sp>
      <p:sp>
        <p:nvSpPr>
          <p:cNvPr id="11" name="Text 9"/>
          <p:cNvSpPr/>
          <p:nvPr/>
        </p:nvSpPr>
        <p:spPr>
          <a:xfrm>
            <a:off x="6965168" y="1965960"/>
            <a:ext cx="151662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2027 H2</a:t>
            </a:r>
            <a:endParaRPr lang="en-US" sz="1100" dirty="0"/>
          </a:p>
        </p:txBody>
      </p:sp>
      <p:sp>
        <p:nvSpPr>
          <p:cNvPr id="12" name="Shape 10"/>
          <p:cNvSpPr/>
          <p:nvPr/>
        </p:nvSpPr>
        <p:spPr>
          <a:xfrm>
            <a:off x="8518368" y="1965960"/>
            <a:ext cx="1516624" cy="310896"/>
          </a:xfrm>
          <a:prstGeom prst="rect">
            <a:avLst/>
          </a:prstGeom>
          <a:solidFill>
            <a:srgbClr val="3C3489"/>
          </a:solidFill>
          <a:ln/>
        </p:spPr>
      </p:sp>
      <p:sp>
        <p:nvSpPr>
          <p:cNvPr id="13" name="Text 11"/>
          <p:cNvSpPr/>
          <p:nvPr/>
        </p:nvSpPr>
        <p:spPr>
          <a:xfrm>
            <a:off x="8518368" y="1965960"/>
            <a:ext cx="151662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2028</a:t>
            </a:r>
            <a:endParaRPr lang="en-US" sz="1100" dirty="0"/>
          </a:p>
        </p:txBody>
      </p:sp>
      <p:sp>
        <p:nvSpPr>
          <p:cNvPr id="14" name="Shape 12"/>
          <p:cNvSpPr/>
          <p:nvPr/>
        </p:nvSpPr>
        <p:spPr>
          <a:xfrm>
            <a:off x="10071567" y="1965960"/>
            <a:ext cx="1516624" cy="310896"/>
          </a:xfrm>
          <a:prstGeom prst="rect">
            <a:avLst/>
          </a:prstGeom>
          <a:solidFill>
            <a:srgbClr val="3C3489"/>
          </a:solidFill>
          <a:ln/>
        </p:spPr>
      </p:sp>
      <p:sp>
        <p:nvSpPr>
          <p:cNvPr id="15" name="Text 13"/>
          <p:cNvSpPr/>
          <p:nvPr/>
        </p:nvSpPr>
        <p:spPr>
          <a:xfrm>
            <a:off x="10071567" y="1965960"/>
            <a:ext cx="1516624" cy="310896"/>
          </a:xfrm>
          <a:prstGeom prst="rect">
            <a:avLst/>
          </a:prstGeom>
          <a:noFill/>
          <a:ln/>
        </p:spPr>
        <p:txBody>
          <a:bodyPr wrap="square" rtlCol="0" anchor="ctr"/>
          <a:lstStyle/>
          <a:p>
            <a:pPr algn="ctr" indent="0" marL="0">
              <a:buNone/>
            </a:pPr>
            <a:r>
              <a:rPr lang="en-US" sz="1100" b="1" dirty="0">
                <a:solidFill>
                  <a:srgbClr val="FFFFFF"/>
                </a:solidFill>
                <a:latin typeface="Calibri" pitchFamily="34" charset="0"/>
                <a:ea typeface="Calibri" pitchFamily="34" charset="-122"/>
                <a:cs typeface="Calibri" pitchFamily="34" charset="-120"/>
              </a:rPr>
              <a:t>2029</a:t>
            </a:r>
            <a:endParaRPr lang="en-US" sz="1100" dirty="0"/>
          </a:p>
        </p:txBody>
      </p:sp>
      <p:sp>
        <p:nvSpPr>
          <p:cNvPr id="16" name="Text 14"/>
          <p:cNvSpPr/>
          <p:nvPr/>
        </p:nvSpPr>
        <p:spPr>
          <a:xfrm>
            <a:off x="566928" y="1965960"/>
            <a:ext cx="3154680" cy="310896"/>
          </a:xfrm>
          <a:prstGeom prst="rect">
            <a:avLst/>
          </a:prstGeom>
          <a:noFill/>
          <a:ln/>
        </p:spPr>
        <p:txBody>
          <a:bodyPr wrap="square" rtlCol="0" anchor="ctr"/>
          <a:lstStyle/>
          <a:p>
            <a:pPr algn="r" indent="0" marL="0">
              <a:buNone/>
            </a:pPr>
            <a:r>
              <a:rPr lang="en-US" sz="1000" i="1" dirty="0">
                <a:solidFill>
                  <a:srgbClr val="77738C"/>
                </a:solidFill>
                <a:latin typeface="Calibri" pitchFamily="34" charset="0"/>
                <a:ea typeface="Calibri" pitchFamily="34" charset="-122"/>
                <a:cs typeface="Calibri" pitchFamily="34" charset="-120"/>
              </a:rPr>
              <a:t>FY</a:t>
            </a:r>
            <a:endParaRPr lang="en-US" sz="1000" dirty="0"/>
          </a:p>
        </p:txBody>
      </p:sp>
      <p:sp>
        <p:nvSpPr>
          <p:cNvPr id="17" name="Shape 15"/>
          <p:cNvSpPr/>
          <p:nvPr/>
        </p:nvSpPr>
        <p:spPr>
          <a:xfrm>
            <a:off x="5411968" y="1965960"/>
            <a:ext cx="7315" cy="4480560"/>
          </a:xfrm>
          <a:prstGeom prst="rect">
            <a:avLst/>
          </a:prstGeom>
          <a:solidFill>
            <a:srgbClr val="E6E4F0"/>
          </a:solidFill>
          <a:ln/>
        </p:spPr>
      </p:sp>
      <p:sp>
        <p:nvSpPr>
          <p:cNvPr id="18" name="Shape 16"/>
          <p:cNvSpPr/>
          <p:nvPr/>
        </p:nvSpPr>
        <p:spPr>
          <a:xfrm>
            <a:off x="6965168" y="1965960"/>
            <a:ext cx="7315" cy="4480560"/>
          </a:xfrm>
          <a:prstGeom prst="rect">
            <a:avLst/>
          </a:prstGeom>
          <a:solidFill>
            <a:srgbClr val="E6E4F0"/>
          </a:solidFill>
          <a:ln/>
        </p:spPr>
      </p:sp>
      <p:sp>
        <p:nvSpPr>
          <p:cNvPr id="19" name="Shape 17"/>
          <p:cNvSpPr/>
          <p:nvPr/>
        </p:nvSpPr>
        <p:spPr>
          <a:xfrm>
            <a:off x="8518368" y="1965960"/>
            <a:ext cx="7315" cy="4480560"/>
          </a:xfrm>
          <a:prstGeom prst="rect">
            <a:avLst/>
          </a:prstGeom>
          <a:solidFill>
            <a:srgbClr val="E6E4F0"/>
          </a:solidFill>
          <a:ln/>
        </p:spPr>
      </p:sp>
      <p:sp>
        <p:nvSpPr>
          <p:cNvPr id="20" name="Shape 18"/>
          <p:cNvSpPr/>
          <p:nvPr/>
        </p:nvSpPr>
        <p:spPr>
          <a:xfrm>
            <a:off x="10071567" y="1965960"/>
            <a:ext cx="7315" cy="4480560"/>
          </a:xfrm>
          <a:prstGeom prst="rect">
            <a:avLst/>
          </a:prstGeom>
          <a:solidFill>
            <a:srgbClr val="E6E4F0"/>
          </a:solidFill>
          <a:ln/>
        </p:spPr>
      </p:sp>
      <p:sp>
        <p:nvSpPr>
          <p:cNvPr id="21" name="Text 19"/>
          <p:cNvSpPr/>
          <p:nvPr/>
        </p:nvSpPr>
        <p:spPr>
          <a:xfrm>
            <a:off x="566928" y="2395728"/>
            <a:ext cx="3154680" cy="311599"/>
          </a:xfrm>
          <a:prstGeom prst="rect">
            <a:avLst/>
          </a:prstGeom>
          <a:noFill/>
          <a:ln/>
        </p:spPr>
        <p:txBody>
          <a:bodyPr wrap="square" rtlCol="0" anchor="ctr"/>
          <a:lstStyle/>
          <a:p>
            <a:pPr indent="0" marL="0">
              <a:buNone/>
            </a:pPr>
            <a:r>
              <a:rPr lang="en-US" sz="1150" b="1" dirty="0">
                <a:solidFill>
                  <a:srgbClr val="3C3489"/>
                </a:solidFill>
                <a:latin typeface="Calibri" pitchFamily="34" charset="0"/>
                <a:ea typeface="Calibri" pitchFamily="34" charset="-122"/>
                <a:cs typeface="Calibri" pitchFamily="34" charset="-120"/>
              </a:rPr>
              <a:t>Foundation &amp; Governance</a:t>
            </a:r>
            <a:endParaRPr lang="en-US" sz="1150" dirty="0"/>
          </a:p>
        </p:txBody>
      </p:sp>
      <p:sp>
        <p:nvSpPr>
          <p:cNvPr id="22" name="Text 20"/>
          <p:cNvSpPr/>
          <p:nvPr/>
        </p:nvSpPr>
        <p:spPr>
          <a:xfrm>
            <a:off x="795528" y="2707327"/>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AI Governance &amp; CoE standup</a:t>
            </a:r>
            <a:endParaRPr lang="en-US" sz="1000" dirty="0"/>
          </a:p>
        </p:txBody>
      </p:sp>
      <p:sp>
        <p:nvSpPr>
          <p:cNvPr id="23" name="Shape 21"/>
          <p:cNvSpPr/>
          <p:nvPr/>
        </p:nvSpPr>
        <p:spPr>
          <a:xfrm>
            <a:off x="3886200" y="2762191"/>
            <a:ext cx="2119616" cy="201871"/>
          </a:xfrm>
          <a:prstGeom prst="roundRect">
            <a:avLst>
              <a:gd name="adj" fmla="val 22648"/>
            </a:avLst>
          </a:prstGeom>
          <a:solidFill>
            <a:srgbClr val="3C3489"/>
          </a:solidFill>
          <a:ln/>
        </p:spPr>
      </p:sp>
      <p:sp>
        <p:nvSpPr>
          <p:cNvPr id="24" name="Shape 22"/>
          <p:cNvSpPr/>
          <p:nvPr/>
        </p:nvSpPr>
        <p:spPr>
          <a:xfrm>
            <a:off x="566928" y="3018927"/>
            <a:ext cx="11057839" cy="311599"/>
          </a:xfrm>
          <a:prstGeom prst="rect">
            <a:avLst/>
          </a:prstGeom>
          <a:solidFill>
            <a:srgbClr val="F5F4FC"/>
          </a:solidFill>
          <a:ln/>
        </p:spPr>
      </p:sp>
      <p:sp>
        <p:nvSpPr>
          <p:cNvPr id="25" name="Text 23"/>
          <p:cNvSpPr/>
          <p:nvPr/>
        </p:nvSpPr>
        <p:spPr>
          <a:xfrm>
            <a:off x="795528" y="3018927"/>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Data &amp; Cloud platform build</a:t>
            </a:r>
            <a:endParaRPr lang="en-US" sz="1000" dirty="0"/>
          </a:p>
        </p:txBody>
      </p:sp>
      <p:sp>
        <p:nvSpPr>
          <p:cNvPr id="26" name="Shape 24"/>
          <p:cNvSpPr/>
          <p:nvPr/>
        </p:nvSpPr>
        <p:spPr>
          <a:xfrm>
            <a:off x="4196840" y="3073791"/>
            <a:ext cx="2430256" cy="201871"/>
          </a:xfrm>
          <a:prstGeom prst="roundRect">
            <a:avLst>
              <a:gd name="adj" fmla="val 22648"/>
            </a:avLst>
          </a:prstGeom>
          <a:solidFill>
            <a:srgbClr val="3C3489"/>
          </a:solidFill>
          <a:ln/>
        </p:spPr>
      </p:sp>
      <p:sp>
        <p:nvSpPr>
          <p:cNvPr id="27" name="Text 25"/>
          <p:cNvSpPr/>
          <p:nvPr/>
        </p:nvSpPr>
        <p:spPr>
          <a:xfrm>
            <a:off x="795528" y="3330526"/>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BRD-01 JAD &amp; requirements</a:t>
            </a:r>
            <a:endParaRPr lang="en-US" sz="1000" dirty="0"/>
          </a:p>
        </p:txBody>
      </p:sp>
      <p:sp>
        <p:nvSpPr>
          <p:cNvPr id="28" name="Shape 26"/>
          <p:cNvSpPr/>
          <p:nvPr/>
        </p:nvSpPr>
        <p:spPr>
          <a:xfrm>
            <a:off x="4507480" y="3385390"/>
            <a:ext cx="1187696" cy="201871"/>
          </a:xfrm>
          <a:prstGeom prst="roundRect">
            <a:avLst>
              <a:gd name="adj" fmla="val 22648"/>
            </a:avLst>
          </a:prstGeom>
          <a:solidFill>
            <a:srgbClr val="3C3489"/>
          </a:solidFill>
          <a:ln/>
        </p:spPr>
      </p:sp>
      <p:sp>
        <p:nvSpPr>
          <p:cNvPr id="29" name="Text 27"/>
          <p:cNvSpPr/>
          <p:nvPr/>
        </p:nvSpPr>
        <p:spPr>
          <a:xfrm>
            <a:off x="566928" y="3642126"/>
            <a:ext cx="3154680" cy="311599"/>
          </a:xfrm>
          <a:prstGeom prst="rect">
            <a:avLst/>
          </a:prstGeom>
          <a:noFill/>
          <a:ln/>
        </p:spPr>
        <p:txBody>
          <a:bodyPr wrap="square" rtlCol="0" anchor="ctr"/>
          <a:lstStyle/>
          <a:p>
            <a:pPr indent="0" marL="0">
              <a:buNone/>
            </a:pPr>
            <a:r>
              <a:rPr lang="en-US" sz="1150" b="1" dirty="0">
                <a:solidFill>
                  <a:srgbClr val="1E7B4D"/>
                </a:solidFill>
                <a:latin typeface="Calibri" pitchFamily="34" charset="0"/>
                <a:ea typeface="Calibri" pitchFamily="34" charset="-122"/>
                <a:cs typeface="Calibri" pitchFamily="34" charset="-120"/>
              </a:rPr>
              <a:t>Year 1 — BRD-01 Flagship</a:t>
            </a:r>
            <a:endParaRPr lang="en-US" sz="1150" dirty="0"/>
          </a:p>
        </p:txBody>
      </p:sp>
      <p:sp>
        <p:nvSpPr>
          <p:cNvPr id="30" name="Text 28"/>
          <p:cNvSpPr/>
          <p:nvPr/>
        </p:nvSpPr>
        <p:spPr>
          <a:xfrm>
            <a:off x="795528" y="3953725"/>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BRD-01 build → pilot</a:t>
            </a:r>
            <a:endParaRPr lang="en-US" sz="1000" dirty="0"/>
          </a:p>
        </p:txBody>
      </p:sp>
      <p:sp>
        <p:nvSpPr>
          <p:cNvPr id="31" name="Shape 29"/>
          <p:cNvSpPr/>
          <p:nvPr/>
        </p:nvSpPr>
        <p:spPr>
          <a:xfrm>
            <a:off x="5439400" y="4008589"/>
            <a:ext cx="1498336" cy="201871"/>
          </a:xfrm>
          <a:prstGeom prst="roundRect">
            <a:avLst>
              <a:gd name="adj" fmla="val 22648"/>
            </a:avLst>
          </a:prstGeom>
          <a:solidFill>
            <a:srgbClr val="1E7B4D"/>
          </a:solidFill>
          <a:ln/>
        </p:spPr>
      </p:sp>
      <p:sp>
        <p:nvSpPr>
          <p:cNvPr id="32" name="Shape 30"/>
          <p:cNvSpPr/>
          <p:nvPr/>
        </p:nvSpPr>
        <p:spPr>
          <a:xfrm>
            <a:off x="566928" y="4265324"/>
            <a:ext cx="11057839" cy="311599"/>
          </a:xfrm>
          <a:prstGeom prst="rect">
            <a:avLst/>
          </a:prstGeom>
          <a:solidFill>
            <a:srgbClr val="F5F4FC"/>
          </a:solidFill>
          <a:ln/>
        </p:spPr>
      </p:sp>
      <p:sp>
        <p:nvSpPr>
          <p:cNvPr id="33" name="Text 31"/>
          <p:cNvSpPr/>
          <p:nvPr/>
        </p:nvSpPr>
        <p:spPr>
          <a:xfrm>
            <a:off x="795528" y="4265324"/>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BRD-01 full production</a:t>
            </a:r>
            <a:endParaRPr lang="en-US" sz="1000" dirty="0"/>
          </a:p>
        </p:txBody>
      </p:sp>
      <p:sp>
        <p:nvSpPr>
          <p:cNvPr id="34" name="Shape 32"/>
          <p:cNvSpPr/>
          <p:nvPr/>
        </p:nvSpPr>
        <p:spPr>
          <a:xfrm>
            <a:off x="6837280" y="4320188"/>
            <a:ext cx="721736" cy="201871"/>
          </a:xfrm>
          <a:prstGeom prst="roundRect">
            <a:avLst>
              <a:gd name="adj" fmla="val 22648"/>
            </a:avLst>
          </a:prstGeom>
          <a:solidFill>
            <a:srgbClr val="1E7B4D"/>
          </a:solidFill>
          <a:ln/>
        </p:spPr>
      </p:sp>
      <p:sp>
        <p:nvSpPr>
          <p:cNvPr id="35" name="Text 33"/>
          <p:cNvSpPr/>
          <p:nvPr/>
        </p:nvSpPr>
        <p:spPr>
          <a:xfrm>
            <a:off x="566928" y="4576924"/>
            <a:ext cx="3154680" cy="311599"/>
          </a:xfrm>
          <a:prstGeom prst="rect">
            <a:avLst/>
          </a:prstGeom>
          <a:noFill/>
          <a:ln/>
        </p:spPr>
        <p:txBody>
          <a:bodyPr wrap="square" rtlCol="0" anchor="ctr"/>
          <a:lstStyle/>
          <a:p>
            <a:pPr indent="0" marL="0">
              <a:buNone/>
            </a:pPr>
            <a:r>
              <a:rPr lang="en-US" sz="1150" b="1" dirty="0">
                <a:solidFill>
                  <a:srgbClr val="2B5C8A"/>
                </a:solidFill>
                <a:latin typeface="Calibri" pitchFamily="34" charset="0"/>
                <a:ea typeface="Calibri" pitchFamily="34" charset="-122"/>
                <a:cs typeface="Calibri" pitchFamily="34" charset="-120"/>
              </a:rPr>
              <a:t>Year 2 — Expansion</a:t>
            </a:r>
            <a:endParaRPr lang="en-US" sz="1150" dirty="0"/>
          </a:p>
        </p:txBody>
      </p:sp>
      <p:sp>
        <p:nvSpPr>
          <p:cNvPr id="36" name="Shape 34"/>
          <p:cNvSpPr/>
          <p:nvPr/>
        </p:nvSpPr>
        <p:spPr>
          <a:xfrm>
            <a:off x="566928" y="4888523"/>
            <a:ext cx="11057839" cy="311599"/>
          </a:xfrm>
          <a:prstGeom prst="rect">
            <a:avLst/>
          </a:prstGeom>
          <a:solidFill>
            <a:srgbClr val="F5F4FC"/>
          </a:solidFill>
          <a:ln/>
        </p:spPr>
      </p:sp>
      <p:sp>
        <p:nvSpPr>
          <p:cNvPr id="37" name="Text 35"/>
          <p:cNvSpPr/>
          <p:nvPr/>
        </p:nvSpPr>
        <p:spPr>
          <a:xfrm>
            <a:off x="795528" y="4888523"/>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BRD-02 Experience AI</a:t>
            </a:r>
            <a:endParaRPr lang="en-US" sz="1000" dirty="0"/>
          </a:p>
        </p:txBody>
      </p:sp>
      <p:sp>
        <p:nvSpPr>
          <p:cNvPr id="38" name="Shape 36"/>
          <p:cNvSpPr/>
          <p:nvPr/>
        </p:nvSpPr>
        <p:spPr>
          <a:xfrm>
            <a:off x="7303240" y="4943387"/>
            <a:ext cx="1808976" cy="201871"/>
          </a:xfrm>
          <a:prstGeom prst="roundRect">
            <a:avLst>
              <a:gd name="adj" fmla="val 22648"/>
            </a:avLst>
          </a:prstGeom>
          <a:solidFill>
            <a:srgbClr val="2B5C8A"/>
          </a:solidFill>
          <a:ln/>
        </p:spPr>
      </p:sp>
      <p:sp>
        <p:nvSpPr>
          <p:cNvPr id="39" name="Text 37"/>
          <p:cNvSpPr/>
          <p:nvPr/>
        </p:nvSpPr>
        <p:spPr>
          <a:xfrm>
            <a:off x="795528" y="5200122"/>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BRD-03 Underwriting AI</a:t>
            </a:r>
            <a:endParaRPr lang="en-US" sz="1000" dirty="0"/>
          </a:p>
        </p:txBody>
      </p:sp>
      <p:sp>
        <p:nvSpPr>
          <p:cNvPr id="40" name="Shape 38"/>
          <p:cNvSpPr/>
          <p:nvPr/>
        </p:nvSpPr>
        <p:spPr>
          <a:xfrm>
            <a:off x="7613880" y="5254986"/>
            <a:ext cx="1808976" cy="201871"/>
          </a:xfrm>
          <a:prstGeom prst="roundRect">
            <a:avLst>
              <a:gd name="adj" fmla="val 22648"/>
            </a:avLst>
          </a:prstGeom>
          <a:solidFill>
            <a:srgbClr val="2B5C8A"/>
          </a:solidFill>
          <a:ln/>
        </p:spPr>
      </p:sp>
      <p:sp>
        <p:nvSpPr>
          <p:cNvPr id="41" name="Text 39"/>
          <p:cNvSpPr/>
          <p:nvPr/>
        </p:nvSpPr>
        <p:spPr>
          <a:xfrm>
            <a:off x="566928" y="5511722"/>
            <a:ext cx="3154680" cy="311599"/>
          </a:xfrm>
          <a:prstGeom prst="rect">
            <a:avLst/>
          </a:prstGeom>
          <a:noFill/>
          <a:ln/>
        </p:spPr>
        <p:txBody>
          <a:bodyPr wrap="square" rtlCol="0" anchor="ctr"/>
          <a:lstStyle/>
          <a:p>
            <a:pPr indent="0" marL="0">
              <a:buNone/>
            </a:pPr>
            <a:r>
              <a:rPr lang="en-US" sz="1150" b="1" dirty="0">
                <a:solidFill>
                  <a:srgbClr val="7B5EA7"/>
                </a:solidFill>
                <a:latin typeface="Calibri" pitchFamily="34" charset="0"/>
                <a:ea typeface="Calibri" pitchFamily="34" charset="-122"/>
                <a:cs typeface="Calibri" pitchFamily="34" charset="-120"/>
              </a:rPr>
              <a:t>Year 3 — Optimize &amp; Sustain</a:t>
            </a:r>
            <a:endParaRPr lang="en-US" sz="1150" dirty="0"/>
          </a:p>
        </p:txBody>
      </p:sp>
      <p:sp>
        <p:nvSpPr>
          <p:cNvPr id="42" name="Text 40"/>
          <p:cNvSpPr/>
          <p:nvPr/>
        </p:nvSpPr>
        <p:spPr>
          <a:xfrm>
            <a:off x="795528" y="5823321"/>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Benefits realization</a:t>
            </a:r>
            <a:endParaRPr lang="en-US" sz="1000" dirty="0"/>
          </a:p>
        </p:txBody>
      </p:sp>
      <p:sp>
        <p:nvSpPr>
          <p:cNvPr id="43" name="Shape 41"/>
          <p:cNvSpPr/>
          <p:nvPr/>
        </p:nvSpPr>
        <p:spPr>
          <a:xfrm>
            <a:off x="9167079" y="5878185"/>
            <a:ext cx="1808976" cy="201871"/>
          </a:xfrm>
          <a:prstGeom prst="roundRect">
            <a:avLst>
              <a:gd name="adj" fmla="val 22648"/>
            </a:avLst>
          </a:prstGeom>
          <a:solidFill>
            <a:srgbClr val="7B5EA7"/>
          </a:solidFill>
          <a:ln/>
        </p:spPr>
      </p:sp>
      <p:sp>
        <p:nvSpPr>
          <p:cNvPr id="44" name="Shape 42"/>
          <p:cNvSpPr/>
          <p:nvPr/>
        </p:nvSpPr>
        <p:spPr>
          <a:xfrm>
            <a:off x="566928" y="6134921"/>
            <a:ext cx="11057839" cy="311599"/>
          </a:xfrm>
          <a:prstGeom prst="rect">
            <a:avLst/>
          </a:prstGeom>
          <a:solidFill>
            <a:srgbClr val="F5F4FC"/>
          </a:solidFill>
          <a:ln/>
        </p:spPr>
      </p:sp>
      <p:sp>
        <p:nvSpPr>
          <p:cNvPr id="45" name="Text 43"/>
          <p:cNvSpPr/>
          <p:nvPr/>
        </p:nvSpPr>
        <p:spPr>
          <a:xfrm>
            <a:off x="795528" y="6134921"/>
            <a:ext cx="2926080" cy="311599"/>
          </a:xfrm>
          <a:prstGeom prst="rect">
            <a:avLst/>
          </a:prstGeom>
          <a:noFill/>
          <a:ln/>
        </p:spPr>
        <p:txBody>
          <a:bodyPr wrap="square" rtlCol="0" anchor="ctr"/>
          <a:lstStyle/>
          <a:p>
            <a:pPr indent="0" marL="0">
              <a:buNone/>
            </a:pPr>
            <a:r>
              <a:rPr lang="en-US" sz="1000" dirty="0">
                <a:solidFill>
                  <a:srgbClr val="46435C"/>
                </a:solidFill>
                <a:latin typeface="Calibri" pitchFamily="34" charset="0"/>
                <a:ea typeface="Calibri" pitchFamily="34" charset="-122"/>
                <a:cs typeface="Calibri" pitchFamily="34" charset="-120"/>
              </a:rPr>
              <a:t>Transition to ACME ops</a:t>
            </a:r>
            <a:endParaRPr lang="en-US" sz="1000" dirty="0"/>
          </a:p>
        </p:txBody>
      </p:sp>
      <p:sp>
        <p:nvSpPr>
          <p:cNvPr id="46" name="Shape 44"/>
          <p:cNvSpPr/>
          <p:nvPr/>
        </p:nvSpPr>
        <p:spPr>
          <a:xfrm>
            <a:off x="10409639" y="6189785"/>
            <a:ext cx="1187696" cy="201871"/>
          </a:xfrm>
          <a:prstGeom prst="roundRect">
            <a:avLst>
              <a:gd name="adj" fmla="val 22648"/>
            </a:avLst>
          </a:prstGeom>
          <a:solidFill>
            <a:srgbClr val="7B5EA7"/>
          </a:solidFill>
          <a:ln/>
        </p:spPr>
      </p:sp>
      <p:sp>
        <p:nvSpPr>
          <p:cNvPr id="47" name="Text 45"/>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BUDGET</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Where the Money Goes</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554480"/>
            <a:ext cx="11057839" cy="365760"/>
          </a:xfrm>
          <a:prstGeom prst="rect">
            <a:avLst/>
          </a:prstGeom>
          <a:noFill/>
          <a:ln/>
        </p:spPr>
        <p:txBody>
          <a:bodyPr wrap="square" rtlCol="0" anchor="ctr"/>
          <a:lstStyle/>
          <a:p>
            <a:pPr indent="0" marL="0">
              <a:buNone/>
            </a:pPr>
            <a:r>
              <a:rPr lang="en-US" sz="1100" b="1" dirty="0">
                <a:solidFill>
                  <a:srgbClr val="77738C"/>
                </a:solidFill>
                <a:latin typeface="Calibri" pitchFamily="34" charset="0"/>
                <a:ea typeface="Calibri" pitchFamily="34" charset="-122"/>
                <a:cs typeface="Calibri" pitchFamily="34" charset="-120"/>
              </a:rPr>
              <a:t>TOTAL PROGRAM BUDGET   </a:t>
            </a:r>
            <a:pPr indent="0" marL="0">
              <a:buNone/>
            </a:pPr>
            <a:r>
              <a:rPr lang="en-US" sz="2000" b="1" dirty="0">
                <a:solidFill>
                  <a:srgbClr val="3C3489"/>
                </a:solidFill>
                <a:latin typeface="Calibri" pitchFamily="34" charset="0"/>
                <a:ea typeface="Calibri" pitchFamily="34" charset="-122"/>
                <a:cs typeface="Calibri" pitchFamily="34" charset="-120"/>
              </a:rPr>
              <a:t>$99.0M</a:t>
            </a:r>
            <a:endParaRPr lang="en-US" sz="1100" dirty="0"/>
          </a:p>
        </p:txBody>
      </p:sp>
      <p:sp>
        <p:nvSpPr>
          <p:cNvPr id="6" name="Shape 4"/>
          <p:cNvSpPr/>
          <p:nvPr/>
        </p:nvSpPr>
        <p:spPr>
          <a:xfrm>
            <a:off x="566928" y="2103120"/>
            <a:ext cx="11057839" cy="457200"/>
          </a:xfrm>
          <a:prstGeom prst="rect">
            <a:avLst/>
          </a:prstGeom>
          <a:solidFill>
            <a:srgbClr val="F5F4FC"/>
          </a:solidFill>
          <a:ln/>
        </p:spPr>
      </p:sp>
      <p:sp>
        <p:nvSpPr>
          <p:cNvPr id="7" name="Text 5"/>
          <p:cNvSpPr/>
          <p:nvPr/>
        </p:nvSpPr>
        <p:spPr>
          <a:xfrm>
            <a:off x="704088" y="2103120"/>
            <a:ext cx="5120640" cy="457200"/>
          </a:xfrm>
          <a:prstGeom prst="rect">
            <a:avLst/>
          </a:prstGeom>
          <a:noFill/>
          <a:ln/>
        </p:spPr>
        <p:txBody>
          <a:bodyPr wrap="square" rtlCol="0" anchor="ctr"/>
          <a:lstStyle/>
          <a:p>
            <a:pPr indent="0" marL="0">
              <a:buNone/>
            </a:pPr>
            <a:r>
              <a:rPr lang="en-US" sz="1150" b="1" dirty="0">
                <a:solidFill>
                  <a:srgbClr val="1E1B33"/>
                </a:solidFill>
                <a:latin typeface="Calibri" pitchFamily="34" charset="0"/>
                <a:ea typeface="Calibri" pitchFamily="34" charset="-122"/>
                <a:cs typeface="Calibri" pitchFamily="34" charset="-120"/>
              </a:rPr>
              <a:t>Internal FTE Labor (ACME)</a:t>
            </a:r>
            <a:endParaRPr lang="en-US" sz="1150" dirty="0"/>
          </a:p>
        </p:txBody>
      </p:sp>
      <p:sp>
        <p:nvSpPr>
          <p:cNvPr id="8" name="Text 6"/>
          <p:cNvSpPr/>
          <p:nvPr/>
        </p:nvSpPr>
        <p:spPr>
          <a:xfrm>
            <a:off x="5824728" y="2103120"/>
            <a:ext cx="1371600" cy="457200"/>
          </a:xfrm>
          <a:prstGeom prst="rect">
            <a:avLst/>
          </a:prstGeom>
          <a:noFill/>
          <a:ln/>
        </p:spPr>
        <p:txBody>
          <a:bodyPr wrap="square" rtlCol="0" anchor="ctr"/>
          <a:lstStyle/>
          <a:p>
            <a:pPr algn="r" indent="0" marL="0">
              <a:buNone/>
            </a:pPr>
            <a:r>
              <a:rPr lang="en-US" sz="1200" b="1" dirty="0">
                <a:solidFill>
                  <a:srgbClr val="3C3489"/>
                </a:solidFill>
                <a:latin typeface="Calibri" pitchFamily="34" charset="0"/>
                <a:ea typeface="Calibri" pitchFamily="34" charset="-122"/>
                <a:cs typeface="Calibri" pitchFamily="34" charset="-120"/>
              </a:rPr>
              <a:t>$19.6M</a:t>
            </a:r>
            <a:endParaRPr lang="en-US" sz="1200" dirty="0"/>
          </a:p>
        </p:txBody>
      </p:sp>
      <p:sp>
        <p:nvSpPr>
          <p:cNvPr id="9" name="Text 7"/>
          <p:cNvSpPr/>
          <p:nvPr/>
        </p:nvSpPr>
        <p:spPr>
          <a:xfrm>
            <a:off x="7424928" y="2103120"/>
            <a:ext cx="4108399" cy="457200"/>
          </a:xfrm>
          <a:prstGeom prst="rect">
            <a:avLst/>
          </a:prstGeom>
          <a:noFill/>
          <a:ln/>
        </p:spPr>
        <p:txBody>
          <a:bodyPr wrap="square" rtlCol="0" anchor="ctr"/>
          <a:lstStyle/>
          <a:p>
            <a:pPr indent="0" marL="0">
              <a:lnSpc>
                <a:spcPct val="95000"/>
              </a:lnSpc>
              <a:buNone/>
            </a:pPr>
            <a:r>
              <a:rPr lang="en-US" sz="1000" dirty="0">
                <a:solidFill>
                  <a:srgbClr val="77738C"/>
                </a:solidFill>
                <a:latin typeface="Calibri" pitchFamily="34" charset="0"/>
                <a:ea typeface="Calibri" pitchFamily="34" charset="-122"/>
                <a:cs typeface="Calibri" pitchFamily="34" charset="-120"/>
              </a:rPr>
              <a:t>Loaded cost of ACME staff assigned to the program</a:t>
            </a:r>
            <a:endParaRPr lang="en-US" sz="1000" dirty="0"/>
          </a:p>
        </p:txBody>
      </p:sp>
      <p:sp>
        <p:nvSpPr>
          <p:cNvPr id="10" name="Text 8"/>
          <p:cNvSpPr/>
          <p:nvPr/>
        </p:nvSpPr>
        <p:spPr>
          <a:xfrm>
            <a:off x="704088" y="2560320"/>
            <a:ext cx="5120640" cy="457200"/>
          </a:xfrm>
          <a:prstGeom prst="rect">
            <a:avLst/>
          </a:prstGeom>
          <a:noFill/>
          <a:ln/>
        </p:spPr>
        <p:txBody>
          <a:bodyPr wrap="square" rtlCol="0" anchor="ctr"/>
          <a:lstStyle/>
          <a:p>
            <a:pPr indent="0" marL="0">
              <a:buNone/>
            </a:pPr>
            <a:r>
              <a:rPr lang="en-US" sz="1150" b="1" dirty="0">
                <a:solidFill>
                  <a:srgbClr val="1E1B33"/>
                </a:solidFill>
                <a:latin typeface="Calibri" pitchFamily="34" charset="0"/>
                <a:ea typeface="Calibri" pitchFamily="34" charset="-122"/>
                <a:cs typeface="Calibri" pitchFamily="34" charset="-120"/>
              </a:rPr>
              <a:t>Onshore Consultant Labor (Pulaski)</a:t>
            </a:r>
            <a:endParaRPr lang="en-US" sz="1150" dirty="0"/>
          </a:p>
        </p:txBody>
      </p:sp>
      <p:sp>
        <p:nvSpPr>
          <p:cNvPr id="11" name="Text 9"/>
          <p:cNvSpPr/>
          <p:nvPr/>
        </p:nvSpPr>
        <p:spPr>
          <a:xfrm>
            <a:off x="5824728" y="2560320"/>
            <a:ext cx="1371600" cy="457200"/>
          </a:xfrm>
          <a:prstGeom prst="rect">
            <a:avLst/>
          </a:prstGeom>
          <a:noFill/>
          <a:ln/>
        </p:spPr>
        <p:txBody>
          <a:bodyPr wrap="square" rtlCol="0" anchor="ctr"/>
          <a:lstStyle/>
          <a:p>
            <a:pPr algn="r" indent="0" marL="0">
              <a:buNone/>
            </a:pPr>
            <a:r>
              <a:rPr lang="en-US" sz="1200" b="1" dirty="0">
                <a:solidFill>
                  <a:srgbClr val="3C3489"/>
                </a:solidFill>
                <a:latin typeface="Calibri" pitchFamily="34" charset="0"/>
                <a:ea typeface="Calibri" pitchFamily="34" charset="-122"/>
                <a:cs typeface="Calibri" pitchFamily="34" charset="-120"/>
              </a:rPr>
              <a:t>$27.4M</a:t>
            </a:r>
            <a:endParaRPr lang="en-US" sz="1200" dirty="0"/>
          </a:p>
        </p:txBody>
      </p:sp>
      <p:sp>
        <p:nvSpPr>
          <p:cNvPr id="12" name="Text 10"/>
          <p:cNvSpPr/>
          <p:nvPr/>
        </p:nvSpPr>
        <p:spPr>
          <a:xfrm>
            <a:off x="7424928" y="2560320"/>
            <a:ext cx="4108399" cy="457200"/>
          </a:xfrm>
          <a:prstGeom prst="rect">
            <a:avLst/>
          </a:prstGeom>
          <a:noFill/>
          <a:ln/>
        </p:spPr>
        <p:txBody>
          <a:bodyPr wrap="square" rtlCol="0" anchor="ctr"/>
          <a:lstStyle/>
          <a:p>
            <a:pPr indent="0" marL="0">
              <a:lnSpc>
                <a:spcPct val="95000"/>
              </a:lnSpc>
              <a:buNone/>
            </a:pPr>
            <a:r>
              <a:rPr lang="en-US" sz="1000" dirty="0">
                <a:solidFill>
                  <a:srgbClr val="77738C"/>
                </a:solidFill>
                <a:latin typeface="Calibri" pitchFamily="34" charset="0"/>
                <a:ea typeface="Calibri" pitchFamily="34" charset="-122"/>
                <a:cs typeface="Calibri" pitchFamily="34" charset="-120"/>
              </a:rPr>
              <a:t>Billable onshore consulting at contracted rates</a:t>
            </a:r>
            <a:endParaRPr lang="en-US" sz="1000" dirty="0"/>
          </a:p>
        </p:txBody>
      </p:sp>
      <p:sp>
        <p:nvSpPr>
          <p:cNvPr id="13" name="Shape 11"/>
          <p:cNvSpPr/>
          <p:nvPr/>
        </p:nvSpPr>
        <p:spPr>
          <a:xfrm>
            <a:off x="566928" y="3017520"/>
            <a:ext cx="11057839" cy="457200"/>
          </a:xfrm>
          <a:prstGeom prst="rect">
            <a:avLst/>
          </a:prstGeom>
          <a:solidFill>
            <a:srgbClr val="F5F4FC"/>
          </a:solidFill>
          <a:ln/>
        </p:spPr>
      </p:sp>
      <p:sp>
        <p:nvSpPr>
          <p:cNvPr id="14" name="Text 12"/>
          <p:cNvSpPr/>
          <p:nvPr/>
        </p:nvSpPr>
        <p:spPr>
          <a:xfrm>
            <a:off x="704088" y="3017520"/>
            <a:ext cx="5120640" cy="457200"/>
          </a:xfrm>
          <a:prstGeom prst="rect">
            <a:avLst/>
          </a:prstGeom>
          <a:noFill/>
          <a:ln/>
        </p:spPr>
        <p:txBody>
          <a:bodyPr wrap="square" rtlCol="0" anchor="ctr"/>
          <a:lstStyle/>
          <a:p>
            <a:pPr indent="0" marL="0">
              <a:buNone/>
            </a:pPr>
            <a:r>
              <a:rPr lang="en-US" sz="1150" b="1" dirty="0">
                <a:solidFill>
                  <a:srgbClr val="1E1B33"/>
                </a:solidFill>
                <a:latin typeface="Calibri" pitchFamily="34" charset="0"/>
                <a:ea typeface="Calibri" pitchFamily="34" charset="-122"/>
                <a:cs typeface="Calibri" pitchFamily="34" charset="-120"/>
              </a:rPr>
              <a:t>Offshore Consultant Labor (Pulaski)</a:t>
            </a:r>
            <a:endParaRPr lang="en-US" sz="1150" dirty="0"/>
          </a:p>
        </p:txBody>
      </p:sp>
      <p:sp>
        <p:nvSpPr>
          <p:cNvPr id="15" name="Text 13"/>
          <p:cNvSpPr/>
          <p:nvPr/>
        </p:nvSpPr>
        <p:spPr>
          <a:xfrm>
            <a:off x="5824728" y="3017520"/>
            <a:ext cx="1371600" cy="457200"/>
          </a:xfrm>
          <a:prstGeom prst="rect">
            <a:avLst/>
          </a:prstGeom>
          <a:noFill/>
          <a:ln/>
        </p:spPr>
        <p:txBody>
          <a:bodyPr wrap="square" rtlCol="0" anchor="ctr"/>
          <a:lstStyle/>
          <a:p>
            <a:pPr algn="r" indent="0" marL="0">
              <a:buNone/>
            </a:pPr>
            <a:r>
              <a:rPr lang="en-US" sz="1200" b="1" dirty="0">
                <a:solidFill>
                  <a:srgbClr val="3C3489"/>
                </a:solidFill>
                <a:latin typeface="Calibri" pitchFamily="34" charset="0"/>
                <a:ea typeface="Calibri" pitchFamily="34" charset="-122"/>
                <a:cs typeface="Calibri" pitchFamily="34" charset="-120"/>
              </a:rPr>
              <a:t>$14.2M</a:t>
            </a:r>
            <a:endParaRPr lang="en-US" sz="1200" dirty="0"/>
          </a:p>
        </p:txBody>
      </p:sp>
      <p:sp>
        <p:nvSpPr>
          <p:cNvPr id="16" name="Text 14"/>
          <p:cNvSpPr/>
          <p:nvPr/>
        </p:nvSpPr>
        <p:spPr>
          <a:xfrm>
            <a:off x="7424928" y="3017520"/>
            <a:ext cx="4108399" cy="457200"/>
          </a:xfrm>
          <a:prstGeom prst="rect">
            <a:avLst/>
          </a:prstGeom>
          <a:noFill/>
          <a:ln/>
        </p:spPr>
        <p:txBody>
          <a:bodyPr wrap="square" rtlCol="0" anchor="ctr"/>
          <a:lstStyle/>
          <a:p>
            <a:pPr indent="0" marL="0">
              <a:lnSpc>
                <a:spcPct val="95000"/>
              </a:lnSpc>
              <a:buNone/>
            </a:pPr>
            <a:r>
              <a:rPr lang="en-US" sz="1000" dirty="0">
                <a:solidFill>
                  <a:srgbClr val="77738C"/>
                </a:solidFill>
                <a:latin typeface="Calibri" pitchFamily="34" charset="0"/>
                <a:ea typeface="Calibri" pitchFamily="34" charset="-122"/>
                <a:cs typeface="Calibri" pitchFamily="34" charset="-120"/>
              </a:rPr>
              <a:t>Billable offshore engineering and QA capacity</a:t>
            </a:r>
            <a:endParaRPr lang="en-US" sz="1000" dirty="0"/>
          </a:p>
        </p:txBody>
      </p:sp>
      <p:sp>
        <p:nvSpPr>
          <p:cNvPr id="17" name="Text 15"/>
          <p:cNvSpPr/>
          <p:nvPr/>
        </p:nvSpPr>
        <p:spPr>
          <a:xfrm>
            <a:off x="704088" y="3474720"/>
            <a:ext cx="5120640" cy="457200"/>
          </a:xfrm>
          <a:prstGeom prst="rect">
            <a:avLst/>
          </a:prstGeom>
          <a:noFill/>
          <a:ln/>
        </p:spPr>
        <p:txBody>
          <a:bodyPr wrap="square" rtlCol="0" anchor="ctr"/>
          <a:lstStyle/>
          <a:p>
            <a:pPr indent="0" marL="0">
              <a:buNone/>
            </a:pPr>
            <a:r>
              <a:rPr lang="en-US" sz="1150" b="1" dirty="0">
                <a:solidFill>
                  <a:srgbClr val="1E1B33"/>
                </a:solidFill>
                <a:latin typeface="Calibri" pitchFamily="34" charset="0"/>
                <a:ea typeface="Calibri" pitchFamily="34" charset="-122"/>
                <a:cs typeface="Calibri" pitchFamily="34" charset="-120"/>
              </a:rPr>
              <a:t>Cloud &amp; AI Platform Infrastructure</a:t>
            </a:r>
            <a:endParaRPr lang="en-US" sz="1150" dirty="0"/>
          </a:p>
        </p:txBody>
      </p:sp>
      <p:sp>
        <p:nvSpPr>
          <p:cNvPr id="18" name="Text 16"/>
          <p:cNvSpPr/>
          <p:nvPr/>
        </p:nvSpPr>
        <p:spPr>
          <a:xfrm>
            <a:off x="5824728" y="3474720"/>
            <a:ext cx="1371600" cy="457200"/>
          </a:xfrm>
          <a:prstGeom prst="rect">
            <a:avLst/>
          </a:prstGeom>
          <a:noFill/>
          <a:ln/>
        </p:spPr>
        <p:txBody>
          <a:bodyPr wrap="square" rtlCol="0" anchor="ctr"/>
          <a:lstStyle/>
          <a:p>
            <a:pPr algn="r" indent="0" marL="0">
              <a:buNone/>
            </a:pPr>
            <a:r>
              <a:rPr lang="en-US" sz="1200" b="1" dirty="0">
                <a:solidFill>
                  <a:srgbClr val="3C3489"/>
                </a:solidFill>
                <a:latin typeface="Calibri" pitchFamily="34" charset="0"/>
                <a:ea typeface="Calibri" pitchFamily="34" charset="-122"/>
                <a:cs typeface="Calibri" pitchFamily="34" charset="-120"/>
              </a:rPr>
              <a:t>$26.9M</a:t>
            </a:r>
            <a:endParaRPr lang="en-US" sz="1200" dirty="0"/>
          </a:p>
        </p:txBody>
      </p:sp>
      <p:sp>
        <p:nvSpPr>
          <p:cNvPr id="19" name="Text 17"/>
          <p:cNvSpPr/>
          <p:nvPr/>
        </p:nvSpPr>
        <p:spPr>
          <a:xfrm>
            <a:off x="7424928" y="3474720"/>
            <a:ext cx="4108399" cy="457200"/>
          </a:xfrm>
          <a:prstGeom prst="rect">
            <a:avLst/>
          </a:prstGeom>
          <a:noFill/>
          <a:ln/>
        </p:spPr>
        <p:txBody>
          <a:bodyPr wrap="square" rtlCol="0" anchor="ctr"/>
          <a:lstStyle/>
          <a:p>
            <a:pPr indent="0" marL="0">
              <a:lnSpc>
                <a:spcPct val="95000"/>
              </a:lnSpc>
              <a:buNone/>
            </a:pPr>
            <a:r>
              <a:rPr lang="en-US" sz="1000" dirty="0">
                <a:solidFill>
                  <a:srgbClr val="77738C"/>
                </a:solidFill>
                <a:latin typeface="Calibri" pitchFamily="34" charset="0"/>
                <a:ea typeface="Calibri" pitchFamily="34" charset="-122"/>
                <a:cs typeface="Calibri" pitchFamily="34" charset="-120"/>
              </a:rPr>
              <a:t>Hyperscaler compute/storage, GenAI inference, MLOps</a:t>
            </a:r>
            <a:endParaRPr lang="en-US" sz="1000" dirty="0"/>
          </a:p>
        </p:txBody>
      </p:sp>
      <p:sp>
        <p:nvSpPr>
          <p:cNvPr id="20" name="Shape 18"/>
          <p:cNvSpPr/>
          <p:nvPr/>
        </p:nvSpPr>
        <p:spPr>
          <a:xfrm>
            <a:off x="566928" y="3931920"/>
            <a:ext cx="11057839" cy="457200"/>
          </a:xfrm>
          <a:prstGeom prst="rect">
            <a:avLst/>
          </a:prstGeom>
          <a:solidFill>
            <a:srgbClr val="F5F4FC"/>
          </a:solidFill>
          <a:ln/>
        </p:spPr>
      </p:sp>
      <p:sp>
        <p:nvSpPr>
          <p:cNvPr id="21" name="Text 19"/>
          <p:cNvSpPr/>
          <p:nvPr/>
        </p:nvSpPr>
        <p:spPr>
          <a:xfrm>
            <a:off x="704088" y="3931920"/>
            <a:ext cx="5120640" cy="457200"/>
          </a:xfrm>
          <a:prstGeom prst="rect">
            <a:avLst/>
          </a:prstGeom>
          <a:noFill/>
          <a:ln/>
        </p:spPr>
        <p:txBody>
          <a:bodyPr wrap="square" rtlCol="0" anchor="ctr"/>
          <a:lstStyle/>
          <a:p>
            <a:pPr indent="0" marL="0">
              <a:buNone/>
            </a:pPr>
            <a:r>
              <a:rPr lang="en-US" sz="1150" b="1" dirty="0">
                <a:solidFill>
                  <a:srgbClr val="1E1B33"/>
                </a:solidFill>
                <a:latin typeface="Calibri" pitchFamily="34" charset="0"/>
                <a:ea typeface="Calibri" pitchFamily="34" charset="-122"/>
                <a:cs typeface="Calibri" pitchFamily="34" charset="-120"/>
              </a:rPr>
              <a:t>Tooling &amp; Licenses</a:t>
            </a:r>
            <a:endParaRPr lang="en-US" sz="1150" dirty="0"/>
          </a:p>
        </p:txBody>
      </p:sp>
      <p:sp>
        <p:nvSpPr>
          <p:cNvPr id="22" name="Text 20"/>
          <p:cNvSpPr/>
          <p:nvPr/>
        </p:nvSpPr>
        <p:spPr>
          <a:xfrm>
            <a:off x="5824728" y="3931920"/>
            <a:ext cx="1371600" cy="457200"/>
          </a:xfrm>
          <a:prstGeom prst="rect">
            <a:avLst/>
          </a:prstGeom>
          <a:noFill/>
          <a:ln/>
        </p:spPr>
        <p:txBody>
          <a:bodyPr wrap="square" rtlCol="0" anchor="ctr"/>
          <a:lstStyle/>
          <a:p>
            <a:pPr algn="r" indent="0" marL="0">
              <a:buNone/>
            </a:pPr>
            <a:r>
              <a:rPr lang="en-US" sz="1200" b="1" dirty="0">
                <a:solidFill>
                  <a:srgbClr val="3C3489"/>
                </a:solidFill>
                <a:latin typeface="Calibri" pitchFamily="34" charset="0"/>
                <a:ea typeface="Calibri" pitchFamily="34" charset="-122"/>
                <a:cs typeface="Calibri" pitchFamily="34" charset="-120"/>
              </a:rPr>
              <a:t>$1.9M</a:t>
            </a:r>
            <a:endParaRPr lang="en-US" sz="1200" dirty="0"/>
          </a:p>
        </p:txBody>
      </p:sp>
      <p:sp>
        <p:nvSpPr>
          <p:cNvPr id="23" name="Text 21"/>
          <p:cNvSpPr/>
          <p:nvPr/>
        </p:nvSpPr>
        <p:spPr>
          <a:xfrm>
            <a:off x="7424928" y="3931920"/>
            <a:ext cx="4108399" cy="457200"/>
          </a:xfrm>
          <a:prstGeom prst="rect">
            <a:avLst/>
          </a:prstGeom>
          <a:noFill/>
          <a:ln/>
        </p:spPr>
        <p:txBody>
          <a:bodyPr wrap="square" rtlCol="0" anchor="ctr"/>
          <a:lstStyle/>
          <a:p>
            <a:pPr indent="0" marL="0">
              <a:lnSpc>
                <a:spcPct val="95000"/>
              </a:lnSpc>
              <a:buNone/>
            </a:pPr>
            <a:r>
              <a:rPr lang="en-US" sz="1000" dirty="0">
                <a:solidFill>
                  <a:srgbClr val="77738C"/>
                </a:solidFill>
                <a:latin typeface="Calibri" pitchFamily="34" charset="0"/>
                <a:ea typeface="Calibri" pitchFamily="34" charset="-122"/>
                <a:cs typeface="Calibri" pitchFamily="34" charset="-120"/>
              </a:rPr>
              <a:t>Delivery tooling, QA/test automation, observability</a:t>
            </a:r>
            <a:endParaRPr lang="en-US" sz="1000" dirty="0"/>
          </a:p>
        </p:txBody>
      </p:sp>
      <p:sp>
        <p:nvSpPr>
          <p:cNvPr id="24" name="Text 22"/>
          <p:cNvSpPr/>
          <p:nvPr/>
        </p:nvSpPr>
        <p:spPr>
          <a:xfrm>
            <a:off x="704088" y="4389120"/>
            <a:ext cx="5120640" cy="457200"/>
          </a:xfrm>
          <a:prstGeom prst="rect">
            <a:avLst/>
          </a:prstGeom>
          <a:noFill/>
          <a:ln/>
        </p:spPr>
        <p:txBody>
          <a:bodyPr wrap="square" rtlCol="0" anchor="ctr"/>
          <a:lstStyle/>
          <a:p>
            <a:pPr indent="0" marL="0">
              <a:buNone/>
            </a:pPr>
            <a:r>
              <a:rPr lang="en-US" sz="1150" b="1" dirty="0">
                <a:solidFill>
                  <a:srgbClr val="1E1B33"/>
                </a:solidFill>
                <a:latin typeface="Calibri" pitchFamily="34" charset="0"/>
                <a:ea typeface="Calibri" pitchFamily="34" charset="-122"/>
                <a:cs typeface="Calibri" pitchFamily="34" charset="-120"/>
              </a:rPr>
              <a:t>Contingency Reserve (ESB-controlled)</a:t>
            </a:r>
            <a:endParaRPr lang="en-US" sz="1150" dirty="0"/>
          </a:p>
        </p:txBody>
      </p:sp>
      <p:sp>
        <p:nvSpPr>
          <p:cNvPr id="25" name="Text 23"/>
          <p:cNvSpPr/>
          <p:nvPr/>
        </p:nvSpPr>
        <p:spPr>
          <a:xfrm>
            <a:off x="5824728" y="4389120"/>
            <a:ext cx="1371600" cy="457200"/>
          </a:xfrm>
          <a:prstGeom prst="rect">
            <a:avLst/>
          </a:prstGeom>
          <a:noFill/>
          <a:ln/>
        </p:spPr>
        <p:txBody>
          <a:bodyPr wrap="square" rtlCol="0" anchor="ctr"/>
          <a:lstStyle/>
          <a:p>
            <a:pPr algn="r" indent="0" marL="0">
              <a:buNone/>
            </a:pPr>
            <a:r>
              <a:rPr lang="en-US" sz="1200" b="1" dirty="0">
                <a:solidFill>
                  <a:srgbClr val="3C3489"/>
                </a:solidFill>
                <a:latin typeface="Calibri" pitchFamily="34" charset="0"/>
                <a:ea typeface="Calibri" pitchFamily="34" charset="-122"/>
                <a:cs typeface="Calibri" pitchFamily="34" charset="-120"/>
              </a:rPr>
              <a:t>$9.0M</a:t>
            </a:r>
            <a:endParaRPr lang="en-US" sz="1200" dirty="0"/>
          </a:p>
        </p:txBody>
      </p:sp>
      <p:sp>
        <p:nvSpPr>
          <p:cNvPr id="26" name="Text 24"/>
          <p:cNvSpPr/>
          <p:nvPr/>
        </p:nvSpPr>
        <p:spPr>
          <a:xfrm>
            <a:off x="7424928" y="4389120"/>
            <a:ext cx="4108399" cy="457200"/>
          </a:xfrm>
          <a:prstGeom prst="rect">
            <a:avLst/>
          </a:prstGeom>
          <a:noFill/>
          <a:ln/>
        </p:spPr>
        <p:txBody>
          <a:bodyPr wrap="square" rtlCol="0" anchor="ctr"/>
          <a:lstStyle/>
          <a:p>
            <a:pPr indent="0" marL="0">
              <a:lnSpc>
                <a:spcPct val="95000"/>
              </a:lnSpc>
              <a:buNone/>
            </a:pPr>
            <a:r>
              <a:rPr lang="en-US" sz="1000" dirty="0">
                <a:solidFill>
                  <a:srgbClr val="77738C"/>
                </a:solidFill>
                <a:latin typeface="Calibri" pitchFamily="34" charset="0"/>
                <a:ea typeface="Calibri" pitchFamily="34" charset="-122"/>
                <a:cs typeface="Calibri" pitchFamily="34" charset="-120"/>
              </a:rPr>
              <a:t>Released only against realized risk via change control</a:t>
            </a:r>
            <a:endParaRPr lang="en-US" sz="1000" dirty="0"/>
          </a:p>
        </p:txBody>
      </p:sp>
      <p:sp>
        <p:nvSpPr>
          <p:cNvPr id="27" name="Text 25"/>
          <p:cNvSpPr/>
          <p:nvPr/>
        </p:nvSpPr>
        <p:spPr>
          <a:xfrm>
            <a:off x="566928" y="6199632"/>
            <a:ext cx="11057839" cy="365760"/>
          </a:xfrm>
          <a:prstGeom prst="rect">
            <a:avLst/>
          </a:prstGeom>
          <a:noFill/>
          <a:ln/>
        </p:spPr>
        <p:txBody>
          <a:bodyPr wrap="square" rtlCol="0" anchor="ctr"/>
          <a:lstStyle/>
          <a:p>
            <a:pPr indent="0" marL="0">
              <a:lnSpc>
                <a:spcPct val="105000"/>
              </a:lnSpc>
              <a:buNone/>
            </a:pPr>
            <a:r>
              <a:rPr lang="en-US" sz="1000" i="1" dirty="0">
                <a:solidFill>
                  <a:srgbClr val="77738C"/>
                </a:solidFill>
                <a:latin typeface="Calibri" pitchFamily="34" charset="0"/>
                <a:ea typeface="Calibri" pitchFamily="34" charset="-122"/>
                <a:cs typeface="Calibri" pitchFamily="34" charset="-120"/>
              </a:rPr>
              <a:t>Labor is 61.8% of the baseline. By contract year: Y1 $27.72M · Y2 $41.58M (peak) · Y3 $29.70M. Full rate card and quarterly spend plan in the Program Budget.</a:t>
            </a:r>
            <a:endParaRPr lang="en-US" sz="1000" dirty="0"/>
          </a:p>
        </p:txBody>
      </p:sp>
      <p:sp>
        <p:nvSpPr>
          <p:cNvPr id="28" name="Text 26"/>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3C3489"/>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3C3489"/>
          </a:solidFill>
          <a:ln/>
        </p:spPr>
      </p:sp>
      <p:sp>
        <p:nvSpPr>
          <p:cNvPr id="3" name="Text 1"/>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C6851A"/>
                </a:solidFill>
                <a:latin typeface="Calibri" pitchFamily="34" charset="0"/>
                <a:ea typeface="Calibri" pitchFamily="34" charset="-122"/>
                <a:cs typeface="Calibri" pitchFamily="34" charset="-120"/>
              </a:rPr>
              <a:t>FORECAST &amp; VARIANCE</a:t>
            </a:r>
            <a:endParaRPr lang="en-US" sz="1100" dirty="0"/>
          </a:p>
        </p:txBody>
      </p:sp>
      <p:sp>
        <p:nvSpPr>
          <p:cNvPr id="4" name="Text 2"/>
          <p:cNvSpPr/>
          <p:nvPr/>
        </p:nvSpPr>
        <p:spPr>
          <a:xfrm>
            <a:off x="566928" y="749808"/>
            <a:ext cx="11057839" cy="640080"/>
          </a:xfrm>
          <a:prstGeom prst="rect">
            <a:avLst/>
          </a:prstGeom>
          <a:noFill/>
          <a:ln/>
        </p:spPr>
        <p:txBody>
          <a:bodyPr wrap="square" rtlCol="0" anchor="ctr"/>
          <a:lstStyle/>
          <a:p>
            <a:pPr indent="0" marL="0">
              <a:buNone/>
            </a:pPr>
            <a:r>
              <a:rPr lang="en-US" sz="2600" b="1" dirty="0">
                <a:solidFill>
                  <a:srgbClr val="FFFFFF"/>
                </a:solidFill>
                <a:latin typeface="Calibri" pitchFamily="34" charset="0"/>
                <a:ea typeface="Calibri" pitchFamily="34" charset="-122"/>
                <a:cs typeface="Calibri" pitchFamily="34" charset="-120"/>
              </a:rPr>
              <a:t>How We Forecast — Earned Value, Not Burn-Down</a:t>
            </a:r>
            <a:endParaRPr lang="en-US" sz="2600" dirty="0"/>
          </a:p>
        </p:txBody>
      </p:sp>
      <p:sp>
        <p:nvSpPr>
          <p:cNvPr id="5" name="Shape 3"/>
          <p:cNvSpPr/>
          <p:nvPr/>
        </p:nvSpPr>
        <p:spPr>
          <a:xfrm>
            <a:off x="566928" y="1417320"/>
            <a:ext cx="11057839" cy="18288"/>
          </a:xfrm>
          <a:prstGeom prst="rect">
            <a:avLst/>
          </a:prstGeom>
          <a:solidFill>
            <a:srgbClr val="5B52A8"/>
          </a:solidFill>
          <a:ln/>
        </p:spPr>
      </p:sp>
      <p:sp>
        <p:nvSpPr>
          <p:cNvPr id="6" name="Text 4"/>
          <p:cNvSpPr/>
          <p:nvPr/>
        </p:nvSpPr>
        <p:spPr>
          <a:xfrm>
            <a:off x="566928" y="1691640"/>
            <a:ext cx="11057839" cy="502920"/>
          </a:xfrm>
          <a:prstGeom prst="rect">
            <a:avLst/>
          </a:prstGeom>
          <a:noFill/>
          <a:ln/>
        </p:spPr>
        <p:txBody>
          <a:bodyPr wrap="square" rtlCol="0" anchor="ctr"/>
          <a:lstStyle/>
          <a:p>
            <a:pPr indent="0" marL="0">
              <a:buNone/>
            </a:pPr>
            <a:r>
              <a:rPr lang="en-US" sz="1800" b="1" dirty="0">
                <a:solidFill>
                  <a:srgbClr val="CFCBF0"/>
                </a:solidFill>
                <a:latin typeface="Calibri" pitchFamily="34" charset="0"/>
                <a:ea typeface="Calibri" pitchFamily="34" charset="-122"/>
                <a:cs typeface="Calibri" pitchFamily="34" charset="-120"/>
              </a:rPr>
              <a:t>This is a governed, gated program — we manage to an earned-value baseline, not a burn-down.</a:t>
            </a:r>
            <a:endParaRPr lang="en-US" sz="1800" dirty="0"/>
          </a:p>
        </p:txBody>
      </p:sp>
      <p:sp>
        <p:nvSpPr>
          <p:cNvPr id="7" name="Text 5"/>
          <p:cNvSpPr/>
          <p:nvPr/>
        </p:nvSpPr>
        <p:spPr>
          <a:xfrm>
            <a:off x="566928" y="2286000"/>
            <a:ext cx="11057839" cy="1371600"/>
          </a:xfrm>
          <a:prstGeom prst="rect">
            <a:avLst/>
          </a:prstGeom>
          <a:noFill/>
          <a:ln/>
        </p:spPr>
        <p:txBody>
          <a:bodyPr wrap="square" rtlCol="0" anchor="t"/>
          <a:lstStyle/>
          <a:p>
            <a:pPr indent="0" marL="0">
              <a:lnSpc>
                <a:spcPct val="130000"/>
              </a:lnSpc>
              <a:buNone/>
            </a:pPr>
            <a:r>
              <a:rPr lang="en-US" sz="1400" dirty="0">
                <a:solidFill>
                  <a:srgbClr val="D6D2F2"/>
                </a:solidFill>
                <a:latin typeface="Calibri" pitchFamily="34" charset="0"/>
                <a:ea typeface="Calibri" pitchFamily="34" charset="-122"/>
                <a:cs typeface="Calibri" pitchFamily="34" charset="-120"/>
              </a:rPr>
              <a:t>The $99.0M authorized baseline is the single financial control point. Cost and schedule performance are measured against it at every phase gate, and the $9.0M contingency is ESB-controlled — released only against realized risk through formal change control. At the Week-4 Phase 0 status date, the baseline is unchanged and both performance indices sit at 1.00.</a:t>
            </a:r>
            <a:endParaRPr lang="en-US" sz="1400" dirty="0"/>
          </a:p>
        </p:txBody>
      </p:sp>
      <p:sp>
        <p:nvSpPr>
          <p:cNvPr id="8" name="Shape 6"/>
          <p:cNvSpPr/>
          <p:nvPr/>
        </p:nvSpPr>
        <p:spPr>
          <a:xfrm>
            <a:off x="566928" y="4160520"/>
            <a:ext cx="3503066" cy="1554480"/>
          </a:xfrm>
          <a:prstGeom prst="roundRect">
            <a:avLst>
              <a:gd name="adj" fmla="val 5882"/>
            </a:avLst>
          </a:prstGeom>
          <a:solidFill>
            <a:srgbClr val="241E56"/>
          </a:solidFill>
          <a:ln w="12700">
            <a:solidFill>
              <a:srgbClr val="5B52A8"/>
            </a:solidFill>
            <a:prstDash val="solid"/>
          </a:ln>
        </p:spPr>
      </p:sp>
      <p:sp>
        <p:nvSpPr>
          <p:cNvPr id="9" name="Text 7"/>
          <p:cNvSpPr/>
          <p:nvPr/>
        </p:nvSpPr>
        <p:spPr>
          <a:xfrm>
            <a:off x="841248" y="4434840"/>
            <a:ext cx="2954426" cy="640080"/>
          </a:xfrm>
          <a:prstGeom prst="rect">
            <a:avLst/>
          </a:prstGeom>
          <a:noFill/>
          <a:ln/>
        </p:spPr>
        <p:txBody>
          <a:bodyPr wrap="square" rtlCol="0" anchor="ctr"/>
          <a:lstStyle/>
          <a:p>
            <a:pPr indent="0" marL="0">
              <a:buNone/>
            </a:pPr>
            <a:r>
              <a:rPr lang="en-US" sz="3000" b="1" dirty="0">
                <a:solidFill>
                  <a:srgbClr val="C6851A"/>
                </a:solidFill>
                <a:latin typeface="Calibri" pitchFamily="34" charset="0"/>
                <a:ea typeface="Calibri" pitchFamily="34" charset="-122"/>
                <a:cs typeface="Calibri" pitchFamily="34" charset="-120"/>
              </a:rPr>
              <a:t>$99.0M</a:t>
            </a:r>
            <a:endParaRPr lang="en-US" sz="3000" dirty="0"/>
          </a:p>
        </p:txBody>
      </p:sp>
      <p:sp>
        <p:nvSpPr>
          <p:cNvPr id="10" name="Text 8"/>
          <p:cNvSpPr/>
          <p:nvPr/>
        </p:nvSpPr>
        <p:spPr>
          <a:xfrm>
            <a:off x="841248" y="5120640"/>
            <a:ext cx="2954426" cy="457200"/>
          </a:xfrm>
          <a:prstGeom prst="rect">
            <a:avLst/>
          </a:prstGeom>
          <a:noFill/>
          <a:ln/>
        </p:spPr>
        <p:txBody>
          <a:bodyPr wrap="square" rtlCol="0" anchor="ctr"/>
          <a:lstStyle/>
          <a:p>
            <a:pPr indent="0" marL="0">
              <a:lnSpc>
                <a:spcPct val="105000"/>
              </a:lnSpc>
              <a:buNone/>
            </a:pPr>
            <a:r>
              <a:rPr lang="en-US" sz="1150" b="1" dirty="0">
                <a:solidFill>
                  <a:srgbClr val="A79FE0"/>
                </a:solidFill>
                <a:latin typeface="Calibri" pitchFamily="34" charset="0"/>
                <a:ea typeface="Calibri" pitchFamily="34" charset="-122"/>
                <a:cs typeface="Calibri" pitchFamily="34" charset="-120"/>
              </a:rPr>
              <a:t>Authorized baseline (BAC) — unchanged</a:t>
            </a:r>
            <a:endParaRPr lang="en-US" sz="1150" dirty="0"/>
          </a:p>
        </p:txBody>
      </p:sp>
      <p:sp>
        <p:nvSpPr>
          <p:cNvPr id="11" name="Shape 9"/>
          <p:cNvSpPr/>
          <p:nvPr/>
        </p:nvSpPr>
        <p:spPr>
          <a:xfrm>
            <a:off x="4344314" y="4160520"/>
            <a:ext cx="3503066" cy="1554480"/>
          </a:xfrm>
          <a:prstGeom prst="roundRect">
            <a:avLst>
              <a:gd name="adj" fmla="val 5882"/>
            </a:avLst>
          </a:prstGeom>
          <a:solidFill>
            <a:srgbClr val="241E56"/>
          </a:solidFill>
          <a:ln w="12700">
            <a:solidFill>
              <a:srgbClr val="5B52A8"/>
            </a:solidFill>
            <a:prstDash val="solid"/>
          </a:ln>
        </p:spPr>
      </p:sp>
      <p:sp>
        <p:nvSpPr>
          <p:cNvPr id="12" name="Text 10"/>
          <p:cNvSpPr/>
          <p:nvPr/>
        </p:nvSpPr>
        <p:spPr>
          <a:xfrm>
            <a:off x="4618634" y="4434840"/>
            <a:ext cx="2954426" cy="640080"/>
          </a:xfrm>
          <a:prstGeom prst="rect">
            <a:avLst/>
          </a:prstGeom>
          <a:noFill/>
          <a:ln/>
        </p:spPr>
        <p:txBody>
          <a:bodyPr wrap="square" rtlCol="0" anchor="ctr"/>
          <a:lstStyle/>
          <a:p>
            <a:pPr indent="0" marL="0">
              <a:buNone/>
            </a:pPr>
            <a:r>
              <a:rPr lang="en-US" sz="3000" b="1" dirty="0">
                <a:solidFill>
                  <a:srgbClr val="C6851A"/>
                </a:solidFill>
                <a:latin typeface="Calibri" pitchFamily="34" charset="0"/>
                <a:ea typeface="Calibri" pitchFamily="34" charset="-122"/>
                <a:cs typeface="Calibri" pitchFamily="34" charset="-120"/>
              </a:rPr>
              <a:t>CPI 1.00</a:t>
            </a:r>
            <a:endParaRPr lang="en-US" sz="3000" dirty="0"/>
          </a:p>
        </p:txBody>
      </p:sp>
      <p:sp>
        <p:nvSpPr>
          <p:cNvPr id="13" name="Text 11"/>
          <p:cNvSpPr/>
          <p:nvPr/>
        </p:nvSpPr>
        <p:spPr>
          <a:xfrm>
            <a:off x="4618634" y="5120640"/>
            <a:ext cx="2954426" cy="457200"/>
          </a:xfrm>
          <a:prstGeom prst="rect">
            <a:avLst/>
          </a:prstGeom>
          <a:noFill/>
          <a:ln/>
        </p:spPr>
        <p:txBody>
          <a:bodyPr wrap="square" rtlCol="0" anchor="ctr"/>
          <a:lstStyle/>
          <a:p>
            <a:pPr indent="0" marL="0">
              <a:lnSpc>
                <a:spcPct val="105000"/>
              </a:lnSpc>
              <a:buNone/>
            </a:pPr>
            <a:r>
              <a:rPr lang="en-US" sz="1150" b="1" dirty="0">
                <a:solidFill>
                  <a:srgbClr val="A79FE0"/>
                </a:solidFill>
                <a:latin typeface="Calibri" pitchFamily="34" charset="0"/>
                <a:ea typeface="Calibri" pitchFamily="34" charset="-122"/>
                <a:cs typeface="Calibri" pitchFamily="34" charset="-120"/>
              </a:rPr>
              <a:t>On budget · $0 variance at Week 4</a:t>
            </a:r>
            <a:endParaRPr lang="en-US" sz="1150" dirty="0"/>
          </a:p>
        </p:txBody>
      </p:sp>
      <p:sp>
        <p:nvSpPr>
          <p:cNvPr id="14" name="Shape 12"/>
          <p:cNvSpPr/>
          <p:nvPr/>
        </p:nvSpPr>
        <p:spPr>
          <a:xfrm>
            <a:off x="8121701" y="4160520"/>
            <a:ext cx="3503066" cy="1554480"/>
          </a:xfrm>
          <a:prstGeom prst="roundRect">
            <a:avLst>
              <a:gd name="adj" fmla="val 5882"/>
            </a:avLst>
          </a:prstGeom>
          <a:solidFill>
            <a:srgbClr val="241E56"/>
          </a:solidFill>
          <a:ln w="12700">
            <a:solidFill>
              <a:srgbClr val="5B52A8"/>
            </a:solidFill>
            <a:prstDash val="solid"/>
          </a:ln>
        </p:spPr>
      </p:sp>
      <p:sp>
        <p:nvSpPr>
          <p:cNvPr id="15" name="Text 13"/>
          <p:cNvSpPr/>
          <p:nvPr/>
        </p:nvSpPr>
        <p:spPr>
          <a:xfrm>
            <a:off x="8396021" y="4434840"/>
            <a:ext cx="2954426" cy="640080"/>
          </a:xfrm>
          <a:prstGeom prst="rect">
            <a:avLst/>
          </a:prstGeom>
          <a:noFill/>
          <a:ln/>
        </p:spPr>
        <p:txBody>
          <a:bodyPr wrap="square" rtlCol="0" anchor="ctr"/>
          <a:lstStyle/>
          <a:p>
            <a:pPr indent="0" marL="0">
              <a:buNone/>
            </a:pPr>
            <a:r>
              <a:rPr lang="en-US" sz="3000" b="1" dirty="0">
                <a:solidFill>
                  <a:srgbClr val="C6851A"/>
                </a:solidFill>
                <a:latin typeface="Calibri" pitchFamily="34" charset="0"/>
                <a:ea typeface="Calibri" pitchFamily="34" charset="-122"/>
                <a:cs typeface="Calibri" pitchFamily="34" charset="-120"/>
              </a:rPr>
              <a:t>$9.0M</a:t>
            </a:r>
            <a:endParaRPr lang="en-US" sz="3000" dirty="0"/>
          </a:p>
        </p:txBody>
      </p:sp>
      <p:sp>
        <p:nvSpPr>
          <p:cNvPr id="16" name="Text 14"/>
          <p:cNvSpPr/>
          <p:nvPr/>
        </p:nvSpPr>
        <p:spPr>
          <a:xfrm>
            <a:off x="8396021" y="5120640"/>
            <a:ext cx="2954426" cy="457200"/>
          </a:xfrm>
          <a:prstGeom prst="rect">
            <a:avLst/>
          </a:prstGeom>
          <a:noFill/>
          <a:ln/>
        </p:spPr>
        <p:txBody>
          <a:bodyPr wrap="square" rtlCol="0" anchor="ctr"/>
          <a:lstStyle/>
          <a:p>
            <a:pPr indent="0" marL="0">
              <a:lnSpc>
                <a:spcPct val="105000"/>
              </a:lnSpc>
              <a:buNone/>
            </a:pPr>
            <a:r>
              <a:rPr lang="en-US" sz="1150" b="1" dirty="0">
                <a:solidFill>
                  <a:srgbClr val="A79FE0"/>
                </a:solidFill>
                <a:latin typeface="Calibri" pitchFamily="34" charset="0"/>
                <a:ea typeface="Calibri" pitchFamily="34" charset="-122"/>
                <a:cs typeface="Calibri" pitchFamily="34" charset="-120"/>
              </a:rPr>
              <a:t>Contingency — undrawn, ESB-controlled</a:t>
            </a:r>
            <a:endParaRPr lang="en-US" sz="1150" dirty="0"/>
          </a:p>
        </p:txBody>
      </p:sp>
      <p:sp>
        <p:nvSpPr>
          <p:cNvPr id="17" name="Text 15"/>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WORKING TOGETHER</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How We'll Stay in Sync</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704088" y="1810512"/>
            <a:ext cx="1828800" cy="274320"/>
          </a:xfrm>
          <a:prstGeom prst="rect">
            <a:avLst/>
          </a:prstGeom>
          <a:noFill/>
          <a:ln/>
        </p:spPr>
        <p:txBody>
          <a:bodyPr wrap="square" rtlCol="0" anchor="ctr"/>
          <a:lstStyle/>
          <a:p>
            <a:pPr indent="0" marL="0">
              <a:buNone/>
            </a:pPr>
            <a:r>
              <a:rPr lang="en-US" sz="1000" b="1" spc="100" kern="0" dirty="0">
                <a:solidFill>
                  <a:srgbClr val="77738C"/>
                </a:solidFill>
                <a:latin typeface="Calibri" pitchFamily="34" charset="0"/>
                <a:ea typeface="Calibri" pitchFamily="34" charset="-122"/>
                <a:cs typeface="Calibri" pitchFamily="34" charset="-120"/>
              </a:rPr>
              <a:t>CADENCE</a:t>
            </a:r>
            <a:endParaRPr lang="en-US" sz="1000" dirty="0"/>
          </a:p>
        </p:txBody>
      </p:sp>
      <p:sp>
        <p:nvSpPr>
          <p:cNvPr id="6" name="Text 4"/>
          <p:cNvSpPr/>
          <p:nvPr/>
        </p:nvSpPr>
        <p:spPr>
          <a:xfrm>
            <a:off x="2715768" y="1810512"/>
            <a:ext cx="2743200" cy="274320"/>
          </a:xfrm>
          <a:prstGeom prst="rect">
            <a:avLst/>
          </a:prstGeom>
          <a:noFill/>
          <a:ln/>
        </p:spPr>
        <p:txBody>
          <a:bodyPr wrap="square" rtlCol="0" anchor="ctr"/>
          <a:lstStyle/>
          <a:p>
            <a:pPr indent="0" marL="0">
              <a:buNone/>
            </a:pPr>
            <a:r>
              <a:rPr lang="en-US" sz="1000" b="1" spc="100" kern="0" dirty="0">
                <a:solidFill>
                  <a:srgbClr val="77738C"/>
                </a:solidFill>
                <a:latin typeface="Calibri" pitchFamily="34" charset="0"/>
                <a:ea typeface="Calibri" pitchFamily="34" charset="-122"/>
                <a:cs typeface="Calibri" pitchFamily="34" charset="-120"/>
              </a:rPr>
              <a:t>FORUM</a:t>
            </a:r>
            <a:endParaRPr lang="en-US" sz="1000" dirty="0"/>
          </a:p>
        </p:txBody>
      </p:sp>
      <p:sp>
        <p:nvSpPr>
          <p:cNvPr id="7" name="Text 5"/>
          <p:cNvSpPr/>
          <p:nvPr/>
        </p:nvSpPr>
        <p:spPr>
          <a:xfrm>
            <a:off x="5596128" y="1810512"/>
            <a:ext cx="3657600" cy="274320"/>
          </a:xfrm>
          <a:prstGeom prst="rect">
            <a:avLst/>
          </a:prstGeom>
          <a:noFill/>
          <a:ln/>
        </p:spPr>
        <p:txBody>
          <a:bodyPr wrap="square" rtlCol="0" anchor="ctr"/>
          <a:lstStyle/>
          <a:p>
            <a:pPr indent="0" marL="0">
              <a:buNone/>
            </a:pPr>
            <a:r>
              <a:rPr lang="en-US" sz="1000" b="1" spc="100" kern="0" dirty="0">
                <a:solidFill>
                  <a:srgbClr val="77738C"/>
                </a:solidFill>
                <a:latin typeface="Calibri" pitchFamily="34" charset="0"/>
                <a:ea typeface="Calibri" pitchFamily="34" charset="-122"/>
                <a:cs typeface="Calibri" pitchFamily="34" charset="-120"/>
              </a:rPr>
              <a:t>PURPOSE</a:t>
            </a:r>
            <a:endParaRPr lang="en-US" sz="1000" dirty="0"/>
          </a:p>
        </p:txBody>
      </p:sp>
      <p:sp>
        <p:nvSpPr>
          <p:cNvPr id="8" name="Shape 6"/>
          <p:cNvSpPr/>
          <p:nvPr/>
        </p:nvSpPr>
        <p:spPr>
          <a:xfrm>
            <a:off x="566928" y="2194560"/>
            <a:ext cx="11057839" cy="822960"/>
          </a:xfrm>
          <a:prstGeom prst="roundRect">
            <a:avLst>
              <a:gd name="adj" fmla="val 6667"/>
            </a:avLst>
          </a:prstGeom>
          <a:solidFill>
            <a:srgbClr val="FFFFFF"/>
          </a:solidFill>
          <a:ln w="12700">
            <a:solidFill>
              <a:srgbClr val="E6E4F0"/>
            </a:solidFill>
            <a:prstDash val="solid"/>
          </a:ln>
        </p:spPr>
      </p:sp>
      <p:sp>
        <p:nvSpPr>
          <p:cNvPr id="9" name="Shape 7"/>
          <p:cNvSpPr/>
          <p:nvPr/>
        </p:nvSpPr>
        <p:spPr>
          <a:xfrm>
            <a:off x="704088" y="2395728"/>
            <a:ext cx="1737360" cy="420624"/>
          </a:xfrm>
          <a:prstGeom prst="roundRect">
            <a:avLst>
              <a:gd name="adj" fmla="val 13043"/>
            </a:avLst>
          </a:prstGeom>
          <a:solidFill>
            <a:srgbClr val="3C3489"/>
          </a:solidFill>
          <a:ln/>
        </p:spPr>
      </p:sp>
      <p:sp>
        <p:nvSpPr>
          <p:cNvPr id="10" name="Text 8"/>
          <p:cNvSpPr/>
          <p:nvPr/>
        </p:nvSpPr>
        <p:spPr>
          <a:xfrm>
            <a:off x="704088" y="239572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Weekly</a:t>
            </a:r>
            <a:endParaRPr lang="en-US" sz="1200" dirty="0"/>
          </a:p>
        </p:txBody>
      </p:sp>
      <p:sp>
        <p:nvSpPr>
          <p:cNvPr id="11" name="Text 9"/>
          <p:cNvSpPr/>
          <p:nvPr/>
        </p:nvSpPr>
        <p:spPr>
          <a:xfrm>
            <a:off x="2715768" y="2194560"/>
            <a:ext cx="2743200" cy="82296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25 Team-Lead Status Sync</a:t>
            </a:r>
            <a:endParaRPr lang="en-US" sz="1400" dirty="0"/>
          </a:p>
        </p:txBody>
      </p:sp>
      <p:sp>
        <p:nvSpPr>
          <p:cNvPr id="12" name="Text 10"/>
          <p:cNvSpPr/>
          <p:nvPr/>
        </p:nvSpPr>
        <p:spPr>
          <a:xfrm>
            <a:off x="5596128" y="2194560"/>
            <a:ext cx="5937199" cy="822960"/>
          </a:xfrm>
          <a:prstGeom prst="rect">
            <a:avLst/>
          </a:prstGeom>
          <a:noFill/>
          <a:ln/>
        </p:spPr>
        <p:txBody>
          <a:bodyPr wrap="square" rtlCol="0" anchor="ctr"/>
          <a:lstStyle/>
          <a:p>
            <a:pPr indent="0" marL="0">
              <a:lnSpc>
                <a:spcPct val="105000"/>
              </a:lnSpc>
              <a:buNone/>
            </a:pPr>
            <a:r>
              <a:rPr lang="en-US" sz="1200" dirty="0">
                <a:solidFill>
                  <a:srgbClr val="46435C"/>
                </a:solidFill>
                <a:latin typeface="Calibri" pitchFamily="34" charset="0"/>
                <a:ea typeface="Calibri" pitchFamily="34" charset="-122"/>
                <a:cs typeface="Calibri" pitchFamily="34" charset="-120"/>
              </a:rPr>
              <a:t>Phase-gate readiness, cross-team dependencies, RAIDD-log updates</a:t>
            </a:r>
            <a:endParaRPr lang="en-US" sz="1200" dirty="0"/>
          </a:p>
        </p:txBody>
      </p:sp>
      <p:sp>
        <p:nvSpPr>
          <p:cNvPr id="13" name="Shape 11"/>
          <p:cNvSpPr/>
          <p:nvPr/>
        </p:nvSpPr>
        <p:spPr>
          <a:xfrm>
            <a:off x="566928" y="3154680"/>
            <a:ext cx="11057839" cy="822960"/>
          </a:xfrm>
          <a:prstGeom prst="roundRect">
            <a:avLst>
              <a:gd name="adj" fmla="val 6667"/>
            </a:avLst>
          </a:prstGeom>
          <a:solidFill>
            <a:srgbClr val="F5F4FC"/>
          </a:solidFill>
          <a:ln w="12700">
            <a:solidFill>
              <a:srgbClr val="E6E4F0"/>
            </a:solidFill>
            <a:prstDash val="solid"/>
          </a:ln>
        </p:spPr>
      </p:sp>
      <p:sp>
        <p:nvSpPr>
          <p:cNvPr id="14" name="Shape 12"/>
          <p:cNvSpPr/>
          <p:nvPr/>
        </p:nvSpPr>
        <p:spPr>
          <a:xfrm>
            <a:off x="704088" y="3355848"/>
            <a:ext cx="1737360" cy="420624"/>
          </a:xfrm>
          <a:prstGeom prst="roundRect">
            <a:avLst>
              <a:gd name="adj" fmla="val 13043"/>
            </a:avLst>
          </a:prstGeom>
          <a:solidFill>
            <a:srgbClr val="3C3489"/>
          </a:solidFill>
          <a:ln/>
        </p:spPr>
      </p:sp>
      <p:sp>
        <p:nvSpPr>
          <p:cNvPr id="15" name="Text 13"/>
          <p:cNvSpPr/>
          <p:nvPr/>
        </p:nvSpPr>
        <p:spPr>
          <a:xfrm>
            <a:off x="704088" y="335584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Monthly</a:t>
            </a:r>
            <a:endParaRPr lang="en-US" sz="1200" dirty="0"/>
          </a:p>
        </p:txBody>
      </p:sp>
      <p:sp>
        <p:nvSpPr>
          <p:cNvPr id="16" name="Text 14"/>
          <p:cNvSpPr/>
          <p:nvPr/>
        </p:nvSpPr>
        <p:spPr>
          <a:xfrm>
            <a:off x="2715768" y="3154680"/>
            <a:ext cx="2743200" cy="82296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Executive Steering Board</a:t>
            </a:r>
            <a:endParaRPr lang="en-US" sz="1400" dirty="0"/>
          </a:p>
        </p:txBody>
      </p:sp>
      <p:sp>
        <p:nvSpPr>
          <p:cNvPr id="17" name="Text 15"/>
          <p:cNvSpPr/>
          <p:nvPr/>
        </p:nvSpPr>
        <p:spPr>
          <a:xfrm>
            <a:off x="5596128" y="3154680"/>
            <a:ext cx="5937199" cy="822960"/>
          </a:xfrm>
          <a:prstGeom prst="rect">
            <a:avLst/>
          </a:prstGeom>
          <a:noFill/>
          <a:ln/>
        </p:spPr>
        <p:txBody>
          <a:bodyPr wrap="square" rtlCol="0" anchor="ctr"/>
          <a:lstStyle/>
          <a:p>
            <a:pPr indent="0" marL="0">
              <a:lnSpc>
                <a:spcPct val="105000"/>
              </a:lnSpc>
              <a:buNone/>
            </a:pPr>
            <a:r>
              <a:rPr lang="en-US" sz="1200" dirty="0">
                <a:solidFill>
                  <a:srgbClr val="46435C"/>
                </a:solidFill>
                <a:latin typeface="Calibri" pitchFamily="34" charset="0"/>
                <a:ea typeface="Calibri" pitchFamily="34" charset="-122"/>
                <a:cs typeface="Calibri" pitchFamily="34" charset="-120"/>
              </a:rPr>
              <a:t>Program health (RAG), budget vs. forecast, risk escalations, benefits</a:t>
            </a:r>
            <a:endParaRPr lang="en-US" sz="1200" dirty="0"/>
          </a:p>
        </p:txBody>
      </p:sp>
      <p:sp>
        <p:nvSpPr>
          <p:cNvPr id="18" name="Shape 16"/>
          <p:cNvSpPr/>
          <p:nvPr/>
        </p:nvSpPr>
        <p:spPr>
          <a:xfrm>
            <a:off x="566928" y="4114800"/>
            <a:ext cx="11057839" cy="822960"/>
          </a:xfrm>
          <a:prstGeom prst="roundRect">
            <a:avLst>
              <a:gd name="adj" fmla="val 6667"/>
            </a:avLst>
          </a:prstGeom>
          <a:solidFill>
            <a:srgbClr val="FFFFFF"/>
          </a:solidFill>
          <a:ln w="12700">
            <a:solidFill>
              <a:srgbClr val="E6E4F0"/>
            </a:solidFill>
            <a:prstDash val="solid"/>
          </a:ln>
        </p:spPr>
      </p:sp>
      <p:sp>
        <p:nvSpPr>
          <p:cNvPr id="19" name="Shape 17"/>
          <p:cNvSpPr/>
          <p:nvPr/>
        </p:nvSpPr>
        <p:spPr>
          <a:xfrm>
            <a:off x="704088" y="4315968"/>
            <a:ext cx="1737360" cy="420624"/>
          </a:xfrm>
          <a:prstGeom prst="roundRect">
            <a:avLst>
              <a:gd name="adj" fmla="val 13043"/>
            </a:avLst>
          </a:prstGeom>
          <a:solidFill>
            <a:srgbClr val="3C3489"/>
          </a:solidFill>
          <a:ln/>
        </p:spPr>
      </p:sp>
      <p:sp>
        <p:nvSpPr>
          <p:cNvPr id="20" name="Text 18"/>
          <p:cNvSpPr/>
          <p:nvPr/>
        </p:nvSpPr>
        <p:spPr>
          <a:xfrm>
            <a:off x="704088" y="431596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Per gate</a:t>
            </a:r>
            <a:endParaRPr lang="en-US" sz="1200" dirty="0"/>
          </a:p>
        </p:txBody>
      </p:sp>
      <p:sp>
        <p:nvSpPr>
          <p:cNvPr id="21" name="Text 19"/>
          <p:cNvSpPr/>
          <p:nvPr/>
        </p:nvSpPr>
        <p:spPr>
          <a:xfrm>
            <a:off x="2715768" y="4114800"/>
            <a:ext cx="2743200" cy="82296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Three-Board Gate Review</a:t>
            </a:r>
            <a:endParaRPr lang="en-US" sz="1400" dirty="0"/>
          </a:p>
        </p:txBody>
      </p:sp>
      <p:sp>
        <p:nvSpPr>
          <p:cNvPr id="22" name="Text 20"/>
          <p:cNvSpPr/>
          <p:nvPr/>
        </p:nvSpPr>
        <p:spPr>
          <a:xfrm>
            <a:off x="5596128" y="4114800"/>
            <a:ext cx="5937199" cy="822960"/>
          </a:xfrm>
          <a:prstGeom prst="rect">
            <a:avLst/>
          </a:prstGeom>
          <a:noFill/>
          <a:ln/>
        </p:spPr>
        <p:txBody>
          <a:bodyPr wrap="square" rtlCol="0" anchor="ctr"/>
          <a:lstStyle/>
          <a:p>
            <a:pPr indent="0" marL="0">
              <a:lnSpc>
                <a:spcPct val="105000"/>
              </a:lnSpc>
              <a:buNone/>
            </a:pPr>
            <a:r>
              <a:rPr lang="en-US" sz="1200" dirty="0">
                <a:solidFill>
                  <a:srgbClr val="46435C"/>
                </a:solidFill>
                <a:latin typeface="Calibri" pitchFamily="34" charset="0"/>
                <a:ea typeface="Calibri" pitchFamily="34" charset="-122"/>
                <a:cs typeface="Calibri" pitchFamily="34" charset="-120"/>
              </a:rPr>
              <a:t>Exec Steering + AI Governance + EA sign-off — no gate passes without all three</a:t>
            </a:r>
            <a:endParaRPr lang="en-US" sz="1200" dirty="0"/>
          </a:p>
        </p:txBody>
      </p:sp>
      <p:sp>
        <p:nvSpPr>
          <p:cNvPr id="23" name="Shape 21"/>
          <p:cNvSpPr/>
          <p:nvPr/>
        </p:nvSpPr>
        <p:spPr>
          <a:xfrm>
            <a:off x="566928" y="5074920"/>
            <a:ext cx="11057839" cy="822960"/>
          </a:xfrm>
          <a:prstGeom prst="roundRect">
            <a:avLst>
              <a:gd name="adj" fmla="val 6667"/>
            </a:avLst>
          </a:prstGeom>
          <a:solidFill>
            <a:srgbClr val="F5F4FC"/>
          </a:solidFill>
          <a:ln w="12700">
            <a:solidFill>
              <a:srgbClr val="E6E4F0"/>
            </a:solidFill>
            <a:prstDash val="solid"/>
          </a:ln>
        </p:spPr>
      </p:sp>
      <p:sp>
        <p:nvSpPr>
          <p:cNvPr id="24" name="Shape 22"/>
          <p:cNvSpPr/>
          <p:nvPr/>
        </p:nvSpPr>
        <p:spPr>
          <a:xfrm>
            <a:off x="704088" y="5276088"/>
            <a:ext cx="1737360" cy="420624"/>
          </a:xfrm>
          <a:prstGeom prst="roundRect">
            <a:avLst>
              <a:gd name="adj" fmla="val 13043"/>
            </a:avLst>
          </a:prstGeom>
          <a:solidFill>
            <a:srgbClr val="3C3489"/>
          </a:solidFill>
          <a:ln/>
        </p:spPr>
      </p:sp>
      <p:sp>
        <p:nvSpPr>
          <p:cNvPr id="25" name="Text 23"/>
          <p:cNvSpPr/>
          <p:nvPr/>
        </p:nvSpPr>
        <p:spPr>
          <a:xfrm>
            <a:off x="704088" y="5276088"/>
            <a:ext cx="1737360" cy="420624"/>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As needed</a:t>
            </a:r>
            <a:endParaRPr lang="en-US" sz="1200" dirty="0"/>
          </a:p>
        </p:txBody>
      </p:sp>
      <p:sp>
        <p:nvSpPr>
          <p:cNvPr id="26" name="Text 24"/>
          <p:cNvSpPr/>
          <p:nvPr/>
        </p:nvSpPr>
        <p:spPr>
          <a:xfrm>
            <a:off x="2715768" y="5074920"/>
            <a:ext cx="2743200" cy="82296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AI Governance Board</a:t>
            </a:r>
            <a:endParaRPr lang="en-US" sz="1400" dirty="0"/>
          </a:p>
        </p:txBody>
      </p:sp>
      <p:sp>
        <p:nvSpPr>
          <p:cNvPr id="27" name="Text 25"/>
          <p:cNvSpPr/>
          <p:nvPr/>
        </p:nvSpPr>
        <p:spPr>
          <a:xfrm>
            <a:off x="5596128" y="5074920"/>
            <a:ext cx="5937199" cy="822960"/>
          </a:xfrm>
          <a:prstGeom prst="rect">
            <a:avLst/>
          </a:prstGeom>
          <a:noFill/>
          <a:ln/>
        </p:spPr>
        <p:txBody>
          <a:bodyPr wrap="square" rtlCol="0" anchor="ctr"/>
          <a:lstStyle/>
          <a:p>
            <a:pPr indent="0" marL="0">
              <a:lnSpc>
                <a:spcPct val="105000"/>
              </a:lnSpc>
              <a:buNone/>
            </a:pPr>
            <a:r>
              <a:rPr lang="en-US" sz="1200" dirty="0">
                <a:solidFill>
                  <a:srgbClr val="46435C"/>
                </a:solidFill>
                <a:latin typeface="Calibri" pitchFamily="34" charset="0"/>
                <a:ea typeface="Calibri" pitchFamily="34" charset="-122"/>
                <a:cs typeface="Calibri" pitchFamily="34" charset="-120"/>
              </a:rPr>
              <a:t>Model validation, fairness, responsible-AI &amp; regulatory escalations</a:t>
            </a:r>
            <a:endParaRPr lang="en-US" sz="1200" dirty="0"/>
          </a:p>
        </p:txBody>
      </p:sp>
      <p:sp>
        <p:nvSpPr>
          <p:cNvPr id="28" name="Text 26"/>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RISKS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Risks and Mitigation</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481328"/>
            <a:ext cx="11057839" cy="274320"/>
          </a:xfrm>
          <a:prstGeom prst="rect">
            <a:avLst/>
          </a:prstGeom>
          <a:noFill/>
          <a:ln/>
        </p:spPr>
        <p:txBody>
          <a:bodyPr wrap="square" rtlCol="0" anchor="ctr"/>
          <a:lstStyle/>
          <a:p>
            <a:pPr indent="0" marL="0">
              <a:buNone/>
            </a:pPr>
            <a:r>
              <a:rPr lang="en-US" sz="1200" dirty="0">
                <a:solidFill>
                  <a:srgbClr val="46435C"/>
                </a:solidFill>
                <a:latin typeface="Calibri" pitchFamily="34" charset="0"/>
                <a:ea typeface="Calibri" pitchFamily="34" charset="-122"/>
                <a:cs typeface="Calibri" pitchFamily="34" charset="-120"/>
              </a:rPr>
              <a:t>The full register at a glance — each risk with its mitigation, likelihood, and impact; detailed cards follow.</a:t>
            </a:r>
            <a:endParaRPr lang="en-US" sz="1200" dirty="0"/>
          </a:p>
        </p:txBody>
      </p:sp>
      <p:sp>
        <p:nvSpPr>
          <p:cNvPr id="6" name="Text 4"/>
          <p:cNvSpPr/>
          <p:nvPr/>
        </p:nvSpPr>
        <p:spPr>
          <a:xfrm>
            <a:off x="1115568" y="1965960"/>
            <a:ext cx="3383280" cy="274320"/>
          </a:xfrm>
          <a:prstGeom prst="rect">
            <a:avLst/>
          </a:prstGeom>
          <a:noFill/>
          <a:ln/>
        </p:spPr>
        <p:txBody>
          <a:bodyPr wrap="square" rtlCol="0" anchor="ctr"/>
          <a:lstStyle/>
          <a:p>
            <a:pPr indent="0" marL="0">
              <a:buNone/>
            </a:pPr>
            <a:r>
              <a:rPr lang="en-US" sz="1100" b="1" spc="100" kern="0" dirty="0">
                <a:solidFill>
                  <a:srgbClr val="1E1B33"/>
                </a:solidFill>
                <a:latin typeface="Calibri" pitchFamily="34" charset="0"/>
                <a:ea typeface="Calibri" pitchFamily="34" charset="-122"/>
                <a:cs typeface="Calibri" pitchFamily="34" charset="-120"/>
              </a:rPr>
              <a:t>IDENTIFIED RISKS</a:t>
            </a:r>
            <a:endParaRPr lang="en-US" sz="1100" dirty="0"/>
          </a:p>
        </p:txBody>
      </p:sp>
      <p:sp>
        <p:nvSpPr>
          <p:cNvPr id="7" name="Text 5"/>
          <p:cNvSpPr/>
          <p:nvPr/>
        </p:nvSpPr>
        <p:spPr>
          <a:xfrm>
            <a:off x="4636008" y="1965960"/>
            <a:ext cx="4709160" cy="274320"/>
          </a:xfrm>
          <a:prstGeom prst="rect">
            <a:avLst/>
          </a:prstGeom>
          <a:noFill/>
          <a:ln/>
        </p:spPr>
        <p:txBody>
          <a:bodyPr wrap="square" rtlCol="0" anchor="ctr"/>
          <a:lstStyle/>
          <a:p>
            <a:pPr indent="0" marL="0">
              <a:buNone/>
            </a:pPr>
            <a:r>
              <a:rPr lang="en-US" sz="1100" b="1" spc="100" kern="0" dirty="0">
                <a:solidFill>
                  <a:srgbClr val="1E7B4D"/>
                </a:solidFill>
                <a:latin typeface="Calibri" pitchFamily="34" charset="0"/>
                <a:ea typeface="Calibri" pitchFamily="34" charset="-122"/>
                <a:cs typeface="Calibri" pitchFamily="34" charset="-120"/>
              </a:rPr>
              <a:t>MITIGATION STRATEGY</a:t>
            </a:r>
            <a:endParaRPr lang="en-US" sz="1100" dirty="0"/>
          </a:p>
        </p:txBody>
      </p:sp>
      <p:sp>
        <p:nvSpPr>
          <p:cNvPr id="8" name="Text 6"/>
          <p:cNvSpPr/>
          <p:nvPr/>
        </p:nvSpPr>
        <p:spPr>
          <a:xfrm>
            <a:off x="8979408" y="1965960"/>
            <a:ext cx="1280160" cy="274320"/>
          </a:xfrm>
          <a:prstGeom prst="rect">
            <a:avLst/>
          </a:prstGeom>
          <a:noFill/>
          <a:ln/>
        </p:spPr>
        <p:txBody>
          <a:bodyPr wrap="square" rtlCol="0" anchor="ctr"/>
          <a:lstStyle/>
          <a:p>
            <a:pPr indent="0" marL="0">
              <a:buNone/>
            </a:pPr>
            <a:r>
              <a:rPr lang="en-US" sz="1100" b="1" spc="100" kern="0" dirty="0">
                <a:solidFill>
                  <a:srgbClr val="1E1B33"/>
                </a:solidFill>
                <a:latin typeface="Calibri" pitchFamily="34" charset="0"/>
                <a:ea typeface="Calibri" pitchFamily="34" charset="-122"/>
                <a:cs typeface="Calibri" pitchFamily="34" charset="-120"/>
              </a:rPr>
              <a:t>LIKELIHOOD</a:t>
            </a:r>
            <a:endParaRPr lang="en-US" sz="1100" dirty="0"/>
          </a:p>
        </p:txBody>
      </p:sp>
      <p:sp>
        <p:nvSpPr>
          <p:cNvPr id="9" name="Text 7"/>
          <p:cNvSpPr/>
          <p:nvPr/>
        </p:nvSpPr>
        <p:spPr>
          <a:xfrm>
            <a:off x="10305288" y="1965960"/>
            <a:ext cx="1280160" cy="274320"/>
          </a:xfrm>
          <a:prstGeom prst="rect">
            <a:avLst/>
          </a:prstGeom>
          <a:noFill/>
          <a:ln/>
        </p:spPr>
        <p:txBody>
          <a:bodyPr wrap="square" rtlCol="0" anchor="ctr"/>
          <a:lstStyle/>
          <a:p>
            <a:pPr indent="0" marL="0">
              <a:buNone/>
            </a:pPr>
            <a:r>
              <a:rPr lang="en-US" sz="1100" b="1" spc="100" kern="0" dirty="0">
                <a:solidFill>
                  <a:srgbClr val="1E1B33"/>
                </a:solidFill>
                <a:latin typeface="Calibri" pitchFamily="34" charset="0"/>
                <a:ea typeface="Calibri" pitchFamily="34" charset="-122"/>
                <a:cs typeface="Calibri" pitchFamily="34" charset="-120"/>
              </a:rPr>
              <a:t>IMPACT</a:t>
            </a:r>
            <a:endParaRPr lang="en-US" sz="1100" dirty="0"/>
          </a:p>
        </p:txBody>
      </p:sp>
      <p:sp>
        <p:nvSpPr>
          <p:cNvPr id="10" name="Text 8"/>
          <p:cNvSpPr/>
          <p:nvPr/>
        </p:nvSpPr>
        <p:spPr>
          <a:xfrm>
            <a:off x="566928" y="2450592"/>
            <a:ext cx="548640" cy="731520"/>
          </a:xfrm>
          <a:prstGeom prst="rect">
            <a:avLst/>
          </a:prstGeom>
          <a:noFill/>
          <a:ln/>
        </p:spPr>
        <p:txBody>
          <a:bodyPr wrap="square" rtlCol="0" anchor="ctr"/>
          <a:lstStyle/>
          <a:p>
            <a:pPr indent="0" marL="0">
              <a:buNone/>
            </a:pPr>
            <a:r>
              <a:rPr lang="en-US" sz="3000" b="1" dirty="0">
                <a:solidFill>
                  <a:srgbClr val="BFB9E0"/>
                </a:solidFill>
                <a:latin typeface="Calibri" pitchFamily="34" charset="0"/>
                <a:ea typeface="Calibri" pitchFamily="34" charset="-122"/>
                <a:cs typeface="Calibri" pitchFamily="34" charset="-120"/>
              </a:rPr>
              <a:t>01</a:t>
            </a:r>
            <a:endParaRPr lang="en-US" sz="3000" dirty="0"/>
          </a:p>
        </p:txBody>
      </p:sp>
      <p:sp>
        <p:nvSpPr>
          <p:cNvPr id="11" name="Text 9"/>
          <p:cNvSpPr/>
          <p:nvPr/>
        </p:nvSpPr>
        <p:spPr>
          <a:xfrm>
            <a:off x="1115568" y="2395728"/>
            <a:ext cx="2834640" cy="786384"/>
          </a:xfrm>
          <a:prstGeom prst="rect">
            <a:avLst/>
          </a:prstGeom>
          <a:noFill/>
          <a:ln/>
        </p:spPr>
        <p:txBody>
          <a:bodyPr wrap="square" rtlCol="0" anchor="ctr"/>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Legacy claims data fragmentation</a:t>
            </a:r>
            <a:endParaRPr lang="en-US" sz="1300" dirty="0"/>
          </a:p>
        </p:txBody>
      </p:sp>
      <p:sp>
        <p:nvSpPr>
          <p:cNvPr id="12" name="Shape 10"/>
          <p:cNvSpPr/>
          <p:nvPr/>
        </p:nvSpPr>
        <p:spPr>
          <a:xfrm>
            <a:off x="4087368" y="2395728"/>
            <a:ext cx="4709160" cy="786384"/>
          </a:xfrm>
          <a:prstGeom prst="roundRect">
            <a:avLst>
              <a:gd name="adj" fmla="val 9302"/>
            </a:avLst>
          </a:prstGeom>
          <a:solidFill>
            <a:srgbClr val="E7F4ED"/>
          </a:solidFill>
          <a:ln/>
        </p:spPr>
      </p:sp>
      <p:sp>
        <p:nvSpPr>
          <p:cNvPr id="13" name="Shape 11"/>
          <p:cNvSpPr/>
          <p:nvPr/>
        </p:nvSpPr>
        <p:spPr>
          <a:xfrm>
            <a:off x="4251960" y="2642616"/>
            <a:ext cx="292608" cy="292608"/>
          </a:xfrm>
          <a:prstGeom prst="ellipse">
            <a:avLst/>
          </a:prstGeom>
          <a:solidFill>
            <a:srgbClr val="1E7B4D"/>
          </a:solidFill>
          <a:ln/>
        </p:spPr>
      </p:sp>
      <p:sp>
        <p:nvSpPr>
          <p:cNvPr id="14" name="Text 12"/>
          <p:cNvSpPr/>
          <p:nvPr/>
        </p:nvSpPr>
        <p:spPr>
          <a:xfrm>
            <a:off x="4251960" y="2642616"/>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5" name="Text 13"/>
          <p:cNvSpPr/>
          <p:nvPr/>
        </p:nvSpPr>
        <p:spPr>
          <a:xfrm>
            <a:off x="4654296" y="2395728"/>
            <a:ext cx="3995928" cy="786384"/>
          </a:xfrm>
          <a:prstGeom prst="rect">
            <a:avLst/>
          </a:prstGeom>
          <a:noFill/>
          <a:ln/>
        </p:spPr>
        <p:txBody>
          <a:bodyPr wrap="square" rtlCol="0" anchor="ctr"/>
          <a:lstStyle/>
          <a:p>
            <a:pPr indent="0" marL="0">
              <a:lnSpc>
                <a:spcPct val="105000"/>
              </a:lnSpc>
              <a:buNone/>
            </a:pPr>
            <a:r>
              <a:rPr lang="en-US" sz="1150" dirty="0">
                <a:solidFill>
                  <a:srgbClr val="46435C"/>
                </a:solidFill>
                <a:latin typeface="Calibri" pitchFamily="34" charset="0"/>
                <a:ea typeface="Calibri" pitchFamily="34" charset="-122"/>
                <a:cs typeface="Calibri" pitchFamily="34" charset="-120"/>
              </a:rPr>
              <a:t>$1.2M remediation contingency pre-approved (D-01)</a:t>
            </a:r>
            <a:endParaRPr lang="en-US" sz="1150" dirty="0"/>
          </a:p>
        </p:txBody>
      </p:sp>
      <p:sp>
        <p:nvSpPr>
          <p:cNvPr id="16" name="Shape 14"/>
          <p:cNvSpPr/>
          <p:nvPr/>
        </p:nvSpPr>
        <p:spPr>
          <a:xfrm>
            <a:off x="8979408" y="2679192"/>
            <a:ext cx="219456" cy="219456"/>
          </a:xfrm>
          <a:prstGeom prst="ellipse">
            <a:avLst/>
          </a:prstGeom>
          <a:solidFill>
            <a:srgbClr val="C0392B"/>
          </a:solidFill>
          <a:ln/>
        </p:spPr>
      </p:sp>
      <p:sp>
        <p:nvSpPr>
          <p:cNvPr id="17" name="Text 15"/>
          <p:cNvSpPr/>
          <p:nvPr/>
        </p:nvSpPr>
        <p:spPr>
          <a:xfrm>
            <a:off x="9290304" y="2395728"/>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High</a:t>
            </a:r>
            <a:endParaRPr lang="en-US" sz="1200" dirty="0"/>
          </a:p>
        </p:txBody>
      </p:sp>
      <p:sp>
        <p:nvSpPr>
          <p:cNvPr id="18" name="Shape 16"/>
          <p:cNvSpPr/>
          <p:nvPr/>
        </p:nvSpPr>
        <p:spPr>
          <a:xfrm>
            <a:off x="10305288" y="2679192"/>
            <a:ext cx="219456" cy="219456"/>
          </a:xfrm>
          <a:prstGeom prst="ellipse">
            <a:avLst/>
          </a:prstGeom>
          <a:solidFill>
            <a:srgbClr val="C0392B"/>
          </a:solidFill>
          <a:ln/>
        </p:spPr>
      </p:sp>
      <p:sp>
        <p:nvSpPr>
          <p:cNvPr id="19" name="Text 17"/>
          <p:cNvSpPr/>
          <p:nvPr/>
        </p:nvSpPr>
        <p:spPr>
          <a:xfrm>
            <a:off x="10616184" y="2395728"/>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High</a:t>
            </a:r>
            <a:endParaRPr lang="en-US" sz="1200" dirty="0"/>
          </a:p>
        </p:txBody>
      </p:sp>
      <p:sp>
        <p:nvSpPr>
          <p:cNvPr id="20" name="Text 18"/>
          <p:cNvSpPr/>
          <p:nvPr/>
        </p:nvSpPr>
        <p:spPr>
          <a:xfrm>
            <a:off x="566928" y="3383280"/>
            <a:ext cx="548640" cy="731520"/>
          </a:xfrm>
          <a:prstGeom prst="rect">
            <a:avLst/>
          </a:prstGeom>
          <a:noFill/>
          <a:ln/>
        </p:spPr>
        <p:txBody>
          <a:bodyPr wrap="square" rtlCol="0" anchor="ctr"/>
          <a:lstStyle/>
          <a:p>
            <a:pPr indent="0" marL="0">
              <a:buNone/>
            </a:pPr>
            <a:r>
              <a:rPr lang="en-US" sz="3000" b="1" dirty="0">
                <a:solidFill>
                  <a:srgbClr val="BFB9E0"/>
                </a:solidFill>
                <a:latin typeface="Calibri" pitchFamily="34" charset="0"/>
                <a:ea typeface="Calibri" pitchFamily="34" charset="-122"/>
                <a:cs typeface="Calibri" pitchFamily="34" charset="-120"/>
              </a:rPr>
              <a:t>02</a:t>
            </a:r>
            <a:endParaRPr lang="en-US" sz="3000" dirty="0"/>
          </a:p>
        </p:txBody>
      </p:sp>
      <p:sp>
        <p:nvSpPr>
          <p:cNvPr id="21" name="Text 19"/>
          <p:cNvSpPr/>
          <p:nvPr/>
        </p:nvSpPr>
        <p:spPr>
          <a:xfrm>
            <a:off x="1115568" y="3328416"/>
            <a:ext cx="2834640" cy="786384"/>
          </a:xfrm>
          <a:prstGeom prst="rect">
            <a:avLst/>
          </a:prstGeom>
          <a:noFill/>
          <a:ln/>
        </p:spPr>
        <p:txBody>
          <a:bodyPr wrap="square" rtlCol="0" anchor="ctr"/>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GenAI compute &amp; token cost overrun</a:t>
            </a:r>
            <a:endParaRPr lang="en-US" sz="1300" dirty="0"/>
          </a:p>
        </p:txBody>
      </p:sp>
      <p:sp>
        <p:nvSpPr>
          <p:cNvPr id="22" name="Shape 20"/>
          <p:cNvSpPr/>
          <p:nvPr/>
        </p:nvSpPr>
        <p:spPr>
          <a:xfrm>
            <a:off x="4087368" y="3328416"/>
            <a:ext cx="4709160" cy="786384"/>
          </a:xfrm>
          <a:prstGeom prst="roundRect">
            <a:avLst>
              <a:gd name="adj" fmla="val 9302"/>
            </a:avLst>
          </a:prstGeom>
          <a:solidFill>
            <a:srgbClr val="E7F4ED"/>
          </a:solidFill>
          <a:ln/>
        </p:spPr>
      </p:sp>
      <p:sp>
        <p:nvSpPr>
          <p:cNvPr id="23" name="Shape 21"/>
          <p:cNvSpPr/>
          <p:nvPr/>
        </p:nvSpPr>
        <p:spPr>
          <a:xfrm>
            <a:off x="4251960" y="3575304"/>
            <a:ext cx="292608" cy="292608"/>
          </a:xfrm>
          <a:prstGeom prst="ellipse">
            <a:avLst/>
          </a:prstGeom>
          <a:solidFill>
            <a:srgbClr val="1E7B4D"/>
          </a:solidFill>
          <a:ln/>
        </p:spPr>
      </p:sp>
      <p:sp>
        <p:nvSpPr>
          <p:cNvPr id="24" name="Text 22"/>
          <p:cNvSpPr/>
          <p:nvPr/>
        </p:nvSpPr>
        <p:spPr>
          <a:xfrm>
            <a:off x="4251960" y="3575304"/>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25" name="Text 23"/>
          <p:cNvSpPr/>
          <p:nvPr/>
        </p:nvSpPr>
        <p:spPr>
          <a:xfrm>
            <a:off x="4654296" y="3328416"/>
            <a:ext cx="3995928" cy="786384"/>
          </a:xfrm>
          <a:prstGeom prst="rect">
            <a:avLst/>
          </a:prstGeom>
          <a:noFill/>
          <a:ln/>
        </p:spPr>
        <p:txBody>
          <a:bodyPr wrap="square" rtlCol="0" anchor="ctr"/>
          <a:lstStyle/>
          <a:p>
            <a:pPr indent="0" marL="0">
              <a:lnSpc>
                <a:spcPct val="105000"/>
              </a:lnSpc>
              <a:buNone/>
            </a:pPr>
            <a:r>
              <a:rPr lang="en-US" sz="1150" dirty="0">
                <a:solidFill>
                  <a:srgbClr val="46435C"/>
                </a:solidFill>
                <a:latin typeface="Calibri" pitchFamily="34" charset="0"/>
                <a:ea typeface="Calibri" pitchFamily="34" charset="-122"/>
                <a:cs typeface="Calibri" pitchFamily="34" charset="-120"/>
              </a:rPr>
              <a:t>Multi-cloud placement; inference-efficient models</a:t>
            </a:r>
            <a:endParaRPr lang="en-US" sz="1150" dirty="0"/>
          </a:p>
        </p:txBody>
      </p:sp>
      <p:sp>
        <p:nvSpPr>
          <p:cNvPr id="26" name="Shape 24"/>
          <p:cNvSpPr/>
          <p:nvPr/>
        </p:nvSpPr>
        <p:spPr>
          <a:xfrm>
            <a:off x="8979408" y="3611880"/>
            <a:ext cx="219456" cy="219456"/>
          </a:xfrm>
          <a:prstGeom prst="ellipse">
            <a:avLst/>
          </a:prstGeom>
          <a:solidFill>
            <a:srgbClr val="C0392B"/>
          </a:solidFill>
          <a:ln/>
        </p:spPr>
      </p:sp>
      <p:sp>
        <p:nvSpPr>
          <p:cNvPr id="27" name="Text 25"/>
          <p:cNvSpPr/>
          <p:nvPr/>
        </p:nvSpPr>
        <p:spPr>
          <a:xfrm>
            <a:off x="9290304" y="3328416"/>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High</a:t>
            </a:r>
            <a:endParaRPr lang="en-US" sz="1200" dirty="0"/>
          </a:p>
        </p:txBody>
      </p:sp>
      <p:sp>
        <p:nvSpPr>
          <p:cNvPr id="28" name="Shape 26"/>
          <p:cNvSpPr/>
          <p:nvPr/>
        </p:nvSpPr>
        <p:spPr>
          <a:xfrm>
            <a:off x="10305288" y="3611880"/>
            <a:ext cx="219456" cy="219456"/>
          </a:xfrm>
          <a:prstGeom prst="ellipse">
            <a:avLst/>
          </a:prstGeom>
          <a:solidFill>
            <a:srgbClr val="C0392B"/>
          </a:solidFill>
          <a:ln/>
        </p:spPr>
      </p:sp>
      <p:sp>
        <p:nvSpPr>
          <p:cNvPr id="29" name="Text 27"/>
          <p:cNvSpPr/>
          <p:nvPr/>
        </p:nvSpPr>
        <p:spPr>
          <a:xfrm>
            <a:off x="10616184" y="3328416"/>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High</a:t>
            </a:r>
            <a:endParaRPr lang="en-US" sz="1200" dirty="0"/>
          </a:p>
        </p:txBody>
      </p:sp>
      <p:sp>
        <p:nvSpPr>
          <p:cNvPr id="30" name="Text 28"/>
          <p:cNvSpPr/>
          <p:nvPr/>
        </p:nvSpPr>
        <p:spPr>
          <a:xfrm>
            <a:off x="566928" y="4315968"/>
            <a:ext cx="548640" cy="731520"/>
          </a:xfrm>
          <a:prstGeom prst="rect">
            <a:avLst/>
          </a:prstGeom>
          <a:noFill/>
          <a:ln/>
        </p:spPr>
        <p:txBody>
          <a:bodyPr wrap="square" rtlCol="0" anchor="ctr"/>
          <a:lstStyle/>
          <a:p>
            <a:pPr indent="0" marL="0">
              <a:buNone/>
            </a:pPr>
            <a:r>
              <a:rPr lang="en-US" sz="3000" b="1" dirty="0">
                <a:solidFill>
                  <a:srgbClr val="BFB9E0"/>
                </a:solidFill>
                <a:latin typeface="Calibri" pitchFamily="34" charset="0"/>
                <a:ea typeface="Calibri" pitchFamily="34" charset="-122"/>
                <a:cs typeface="Calibri" pitchFamily="34" charset="-120"/>
              </a:rPr>
              <a:t>03</a:t>
            </a:r>
            <a:endParaRPr lang="en-US" sz="3000" dirty="0"/>
          </a:p>
        </p:txBody>
      </p:sp>
      <p:sp>
        <p:nvSpPr>
          <p:cNvPr id="31" name="Text 29"/>
          <p:cNvSpPr/>
          <p:nvPr/>
        </p:nvSpPr>
        <p:spPr>
          <a:xfrm>
            <a:off x="1115568" y="4261104"/>
            <a:ext cx="2834640" cy="786384"/>
          </a:xfrm>
          <a:prstGeom prst="rect">
            <a:avLst/>
          </a:prstGeom>
          <a:noFill/>
          <a:ln/>
        </p:spPr>
        <p:txBody>
          <a:bodyPr wrap="square" rtlCol="0" anchor="ctr"/>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Member chatbot hallucination / liability</a:t>
            </a:r>
            <a:endParaRPr lang="en-US" sz="1300" dirty="0"/>
          </a:p>
        </p:txBody>
      </p:sp>
      <p:sp>
        <p:nvSpPr>
          <p:cNvPr id="32" name="Shape 30"/>
          <p:cNvSpPr/>
          <p:nvPr/>
        </p:nvSpPr>
        <p:spPr>
          <a:xfrm>
            <a:off x="4087368" y="4261104"/>
            <a:ext cx="4709160" cy="786384"/>
          </a:xfrm>
          <a:prstGeom prst="roundRect">
            <a:avLst>
              <a:gd name="adj" fmla="val 9302"/>
            </a:avLst>
          </a:prstGeom>
          <a:solidFill>
            <a:srgbClr val="E7F4ED"/>
          </a:solidFill>
          <a:ln/>
        </p:spPr>
      </p:sp>
      <p:sp>
        <p:nvSpPr>
          <p:cNvPr id="33" name="Shape 31"/>
          <p:cNvSpPr/>
          <p:nvPr/>
        </p:nvSpPr>
        <p:spPr>
          <a:xfrm>
            <a:off x="4251960" y="4507992"/>
            <a:ext cx="292608" cy="292608"/>
          </a:xfrm>
          <a:prstGeom prst="ellipse">
            <a:avLst/>
          </a:prstGeom>
          <a:solidFill>
            <a:srgbClr val="1E7B4D"/>
          </a:solidFill>
          <a:ln/>
        </p:spPr>
      </p:sp>
      <p:sp>
        <p:nvSpPr>
          <p:cNvPr id="34" name="Text 32"/>
          <p:cNvSpPr/>
          <p:nvPr/>
        </p:nvSpPr>
        <p:spPr>
          <a:xfrm>
            <a:off x="4251960" y="4507992"/>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35" name="Text 33"/>
          <p:cNvSpPr/>
          <p:nvPr/>
        </p:nvSpPr>
        <p:spPr>
          <a:xfrm>
            <a:off x="4654296" y="4261104"/>
            <a:ext cx="3995928" cy="786384"/>
          </a:xfrm>
          <a:prstGeom prst="rect">
            <a:avLst/>
          </a:prstGeom>
          <a:noFill/>
          <a:ln/>
        </p:spPr>
        <p:txBody>
          <a:bodyPr wrap="square" rtlCol="0" anchor="ctr"/>
          <a:lstStyle/>
          <a:p>
            <a:pPr indent="0" marL="0">
              <a:lnSpc>
                <a:spcPct val="105000"/>
              </a:lnSpc>
              <a:buNone/>
            </a:pPr>
            <a:r>
              <a:rPr lang="en-US" sz="1150" dirty="0">
                <a:solidFill>
                  <a:srgbClr val="46435C"/>
                </a:solidFill>
                <a:latin typeface="Calibri" pitchFamily="34" charset="0"/>
                <a:ea typeface="Calibri" pitchFamily="34" charset="-122"/>
                <a:cs typeface="Calibri" pitchFamily="34" charset="-120"/>
              </a:rPr>
              <a:t>RAG — retrieval-constrained generation only</a:t>
            </a:r>
            <a:endParaRPr lang="en-US" sz="1150" dirty="0"/>
          </a:p>
        </p:txBody>
      </p:sp>
      <p:sp>
        <p:nvSpPr>
          <p:cNvPr id="36" name="Shape 34"/>
          <p:cNvSpPr/>
          <p:nvPr/>
        </p:nvSpPr>
        <p:spPr>
          <a:xfrm>
            <a:off x="8979408" y="4544568"/>
            <a:ext cx="219456" cy="219456"/>
          </a:xfrm>
          <a:prstGeom prst="ellipse">
            <a:avLst/>
          </a:prstGeom>
          <a:solidFill>
            <a:srgbClr val="B8790C"/>
          </a:solidFill>
          <a:ln/>
        </p:spPr>
      </p:sp>
      <p:sp>
        <p:nvSpPr>
          <p:cNvPr id="37" name="Text 35"/>
          <p:cNvSpPr/>
          <p:nvPr/>
        </p:nvSpPr>
        <p:spPr>
          <a:xfrm>
            <a:off x="9290304" y="4261104"/>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Medium</a:t>
            </a:r>
            <a:endParaRPr lang="en-US" sz="1200" dirty="0"/>
          </a:p>
        </p:txBody>
      </p:sp>
      <p:sp>
        <p:nvSpPr>
          <p:cNvPr id="38" name="Shape 36"/>
          <p:cNvSpPr/>
          <p:nvPr/>
        </p:nvSpPr>
        <p:spPr>
          <a:xfrm>
            <a:off x="10305288" y="4544568"/>
            <a:ext cx="219456" cy="219456"/>
          </a:xfrm>
          <a:prstGeom prst="ellipse">
            <a:avLst/>
          </a:prstGeom>
          <a:solidFill>
            <a:srgbClr val="C0392B"/>
          </a:solidFill>
          <a:ln/>
        </p:spPr>
      </p:sp>
      <p:sp>
        <p:nvSpPr>
          <p:cNvPr id="39" name="Text 37"/>
          <p:cNvSpPr/>
          <p:nvPr/>
        </p:nvSpPr>
        <p:spPr>
          <a:xfrm>
            <a:off x="10616184" y="4261104"/>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High</a:t>
            </a:r>
            <a:endParaRPr lang="en-US" sz="1200" dirty="0"/>
          </a:p>
        </p:txBody>
      </p:sp>
      <p:sp>
        <p:nvSpPr>
          <p:cNvPr id="40" name="Text 38"/>
          <p:cNvSpPr/>
          <p:nvPr/>
        </p:nvSpPr>
        <p:spPr>
          <a:xfrm>
            <a:off x="566928" y="5248656"/>
            <a:ext cx="548640" cy="731520"/>
          </a:xfrm>
          <a:prstGeom prst="rect">
            <a:avLst/>
          </a:prstGeom>
          <a:noFill/>
          <a:ln/>
        </p:spPr>
        <p:txBody>
          <a:bodyPr wrap="square" rtlCol="0" anchor="ctr"/>
          <a:lstStyle/>
          <a:p>
            <a:pPr indent="0" marL="0">
              <a:buNone/>
            </a:pPr>
            <a:r>
              <a:rPr lang="en-US" sz="3000" b="1" dirty="0">
                <a:solidFill>
                  <a:srgbClr val="BFB9E0"/>
                </a:solidFill>
                <a:latin typeface="Calibri" pitchFamily="34" charset="0"/>
                <a:ea typeface="Calibri" pitchFamily="34" charset="-122"/>
                <a:cs typeface="Calibri" pitchFamily="34" charset="-120"/>
              </a:rPr>
              <a:t>04</a:t>
            </a:r>
            <a:endParaRPr lang="en-US" sz="3000" dirty="0"/>
          </a:p>
        </p:txBody>
      </p:sp>
      <p:sp>
        <p:nvSpPr>
          <p:cNvPr id="41" name="Text 39"/>
          <p:cNvSpPr/>
          <p:nvPr/>
        </p:nvSpPr>
        <p:spPr>
          <a:xfrm>
            <a:off x="1115568" y="5193792"/>
            <a:ext cx="2834640" cy="786384"/>
          </a:xfrm>
          <a:prstGeom prst="rect">
            <a:avLst/>
          </a:prstGeom>
          <a:noFill/>
          <a:ln/>
        </p:spPr>
        <p:txBody>
          <a:bodyPr wrap="square" rtlCol="0" anchor="ctr"/>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PA AI regulatory scrutiny — override rate</a:t>
            </a:r>
            <a:endParaRPr lang="en-US" sz="1300" dirty="0"/>
          </a:p>
        </p:txBody>
      </p:sp>
      <p:sp>
        <p:nvSpPr>
          <p:cNvPr id="42" name="Shape 40"/>
          <p:cNvSpPr/>
          <p:nvPr/>
        </p:nvSpPr>
        <p:spPr>
          <a:xfrm>
            <a:off x="4087368" y="5193792"/>
            <a:ext cx="4709160" cy="786384"/>
          </a:xfrm>
          <a:prstGeom prst="roundRect">
            <a:avLst>
              <a:gd name="adj" fmla="val 9302"/>
            </a:avLst>
          </a:prstGeom>
          <a:solidFill>
            <a:srgbClr val="E7F4ED"/>
          </a:solidFill>
          <a:ln/>
        </p:spPr>
      </p:sp>
      <p:sp>
        <p:nvSpPr>
          <p:cNvPr id="43" name="Shape 41"/>
          <p:cNvSpPr/>
          <p:nvPr/>
        </p:nvSpPr>
        <p:spPr>
          <a:xfrm>
            <a:off x="4251960" y="5440680"/>
            <a:ext cx="292608" cy="292608"/>
          </a:xfrm>
          <a:prstGeom prst="ellipse">
            <a:avLst/>
          </a:prstGeom>
          <a:solidFill>
            <a:srgbClr val="1E7B4D"/>
          </a:solidFill>
          <a:ln/>
        </p:spPr>
      </p:sp>
      <p:sp>
        <p:nvSpPr>
          <p:cNvPr id="44" name="Text 42"/>
          <p:cNvSpPr/>
          <p:nvPr/>
        </p:nvSpPr>
        <p:spPr>
          <a:xfrm>
            <a:off x="4251960" y="5440680"/>
            <a:ext cx="292608" cy="292608"/>
          </a:xfrm>
          <a:prstGeom prst="rect">
            <a:avLst/>
          </a:prstGeom>
          <a:noFill/>
          <a:ln/>
        </p:spPr>
        <p:txBody>
          <a:bodyPr wrap="square" rtlCol="0" anchor="ctr"/>
          <a:lstStyle/>
          <a:p>
            <a:pPr algn="ctr" indent="0" marL="0">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45" name="Text 43"/>
          <p:cNvSpPr/>
          <p:nvPr/>
        </p:nvSpPr>
        <p:spPr>
          <a:xfrm>
            <a:off x="4654296" y="5193792"/>
            <a:ext cx="3995928" cy="786384"/>
          </a:xfrm>
          <a:prstGeom prst="rect">
            <a:avLst/>
          </a:prstGeom>
          <a:noFill/>
          <a:ln/>
        </p:spPr>
        <p:txBody>
          <a:bodyPr wrap="square" rtlCol="0" anchor="ctr"/>
          <a:lstStyle/>
          <a:p>
            <a:pPr indent="0" marL="0">
              <a:lnSpc>
                <a:spcPct val="105000"/>
              </a:lnSpc>
              <a:buNone/>
            </a:pPr>
            <a:r>
              <a:rPr lang="en-US" sz="1150" dirty="0">
                <a:solidFill>
                  <a:srgbClr val="46435C"/>
                </a:solidFill>
                <a:latin typeface="Calibri" pitchFamily="34" charset="0"/>
                <a:ea typeface="Calibri" pitchFamily="34" charset="-122"/>
                <a:cs typeface="Calibri" pitchFamily="34" charset="-120"/>
              </a:rPr>
              <a:t>Human override + IMV + documented audit trail</a:t>
            </a:r>
            <a:endParaRPr lang="en-US" sz="1150" dirty="0"/>
          </a:p>
        </p:txBody>
      </p:sp>
      <p:sp>
        <p:nvSpPr>
          <p:cNvPr id="46" name="Shape 44"/>
          <p:cNvSpPr/>
          <p:nvPr/>
        </p:nvSpPr>
        <p:spPr>
          <a:xfrm>
            <a:off x="8979408" y="5477256"/>
            <a:ext cx="219456" cy="219456"/>
          </a:xfrm>
          <a:prstGeom prst="ellipse">
            <a:avLst/>
          </a:prstGeom>
          <a:solidFill>
            <a:srgbClr val="B8790C"/>
          </a:solidFill>
          <a:ln/>
        </p:spPr>
      </p:sp>
      <p:sp>
        <p:nvSpPr>
          <p:cNvPr id="47" name="Text 45"/>
          <p:cNvSpPr/>
          <p:nvPr/>
        </p:nvSpPr>
        <p:spPr>
          <a:xfrm>
            <a:off x="9290304" y="5193792"/>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Medium</a:t>
            </a:r>
            <a:endParaRPr lang="en-US" sz="1200" dirty="0"/>
          </a:p>
        </p:txBody>
      </p:sp>
      <p:sp>
        <p:nvSpPr>
          <p:cNvPr id="48" name="Shape 46"/>
          <p:cNvSpPr/>
          <p:nvPr/>
        </p:nvSpPr>
        <p:spPr>
          <a:xfrm>
            <a:off x="10305288" y="5477256"/>
            <a:ext cx="219456" cy="219456"/>
          </a:xfrm>
          <a:prstGeom prst="ellipse">
            <a:avLst/>
          </a:prstGeom>
          <a:solidFill>
            <a:srgbClr val="C0392B"/>
          </a:solidFill>
          <a:ln/>
        </p:spPr>
      </p:sp>
      <p:sp>
        <p:nvSpPr>
          <p:cNvPr id="49" name="Text 47"/>
          <p:cNvSpPr/>
          <p:nvPr/>
        </p:nvSpPr>
        <p:spPr>
          <a:xfrm>
            <a:off x="10616184" y="5193792"/>
            <a:ext cx="1005840" cy="786384"/>
          </a:xfrm>
          <a:prstGeom prst="rect">
            <a:avLst/>
          </a:prstGeom>
          <a:noFill/>
          <a:ln/>
        </p:spPr>
        <p:txBody>
          <a:bodyPr wrap="square" rtlCol="0" anchor="ctr"/>
          <a:lstStyle/>
          <a:p>
            <a:pPr indent="0" marL="0">
              <a:buNone/>
            </a:pPr>
            <a:r>
              <a:rPr lang="en-US" sz="1200" dirty="0">
                <a:solidFill>
                  <a:srgbClr val="1E1B33"/>
                </a:solidFill>
                <a:latin typeface="Calibri" pitchFamily="34" charset="0"/>
                <a:ea typeface="Calibri" pitchFamily="34" charset="-122"/>
                <a:cs typeface="Calibri" pitchFamily="34" charset="-120"/>
              </a:rPr>
              <a:t>High</a:t>
            </a:r>
            <a:endParaRPr lang="en-US" sz="1200" dirty="0"/>
          </a:p>
        </p:txBody>
      </p:sp>
      <p:sp>
        <p:nvSpPr>
          <p:cNvPr id="50" name="Text 4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RISKS WE'RE WATCHING</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Risks We're Watching  (1 of 2)</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Shape 3"/>
          <p:cNvSpPr/>
          <p:nvPr/>
        </p:nvSpPr>
        <p:spPr>
          <a:xfrm>
            <a:off x="566928" y="1737360"/>
            <a:ext cx="5346040" cy="4206240"/>
          </a:xfrm>
          <a:prstGeom prst="roundRect">
            <a:avLst>
              <a:gd name="adj" fmla="val 1957"/>
            </a:avLst>
          </a:prstGeom>
          <a:solidFill>
            <a:srgbClr val="FFFFFF"/>
          </a:solidFill>
          <a:ln w="19050">
            <a:solidFill>
              <a:srgbClr val="E6E4F0"/>
            </a:solidFill>
            <a:prstDash val="solid"/>
          </a:ln>
        </p:spPr>
      </p:sp>
      <p:sp>
        <p:nvSpPr>
          <p:cNvPr id="6" name="Shape 4"/>
          <p:cNvSpPr/>
          <p:nvPr/>
        </p:nvSpPr>
        <p:spPr>
          <a:xfrm>
            <a:off x="566928" y="1737360"/>
            <a:ext cx="5346040" cy="502920"/>
          </a:xfrm>
          <a:prstGeom prst="rect">
            <a:avLst/>
          </a:prstGeom>
          <a:solidFill>
            <a:srgbClr val="FBF0DC"/>
          </a:solidFill>
          <a:ln/>
        </p:spPr>
      </p:sp>
      <p:sp>
        <p:nvSpPr>
          <p:cNvPr id="7" name="Text 5"/>
          <p:cNvSpPr/>
          <p:nvPr/>
        </p:nvSpPr>
        <p:spPr>
          <a:xfrm>
            <a:off x="7680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R-01</a:t>
            </a:r>
            <a:endParaRPr lang="en-US" sz="1250" dirty="0"/>
          </a:p>
        </p:txBody>
      </p:sp>
      <p:sp>
        <p:nvSpPr>
          <p:cNvPr id="8" name="Text 6"/>
          <p:cNvSpPr/>
          <p:nvPr/>
        </p:nvSpPr>
        <p:spPr>
          <a:xfrm>
            <a:off x="1572768" y="1737360"/>
            <a:ext cx="4203040" cy="50292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Legacy claims data fragmentation</a:t>
            </a:r>
            <a:endParaRPr lang="en-US" sz="1400" dirty="0"/>
          </a:p>
        </p:txBody>
      </p:sp>
      <p:sp>
        <p:nvSpPr>
          <p:cNvPr id="9" name="Shape 7"/>
          <p:cNvSpPr/>
          <p:nvPr/>
        </p:nvSpPr>
        <p:spPr>
          <a:xfrm>
            <a:off x="786384" y="2377440"/>
            <a:ext cx="2362124" cy="384048"/>
          </a:xfrm>
          <a:prstGeom prst="roundRect">
            <a:avLst>
              <a:gd name="adj" fmla="val 16667"/>
            </a:avLst>
          </a:prstGeom>
          <a:solidFill>
            <a:srgbClr val="C0392B"/>
          </a:solidFill>
          <a:ln/>
        </p:spPr>
      </p:sp>
      <p:sp>
        <p:nvSpPr>
          <p:cNvPr id="10" name="Text 8"/>
          <p:cNvSpPr/>
          <p:nvPr/>
        </p:nvSpPr>
        <p:spPr>
          <a:xfrm>
            <a:off x="7863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1" name="Shape 9"/>
          <p:cNvSpPr/>
          <p:nvPr/>
        </p:nvSpPr>
        <p:spPr>
          <a:xfrm>
            <a:off x="3331388" y="2377440"/>
            <a:ext cx="2362124" cy="384048"/>
          </a:xfrm>
          <a:prstGeom prst="roundRect">
            <a:avLst>
              <a:gd name="adj" fmla="val 16667"/>
            </a:avLst>
          </a:prstGeom>
          <a:solidFill>
            <a:srgbClr val="C0392B"/>
          </a:solidFill>
          <a:ln/>
        </p:spPr>
      </p:sp>
      <p:sp>
        <p:nvSpPr>
          <p:cNvPr id="12" name="Text 10"/>
          <p:cNvSpPr/>
          <p:nvPr/>
        </p:nvSpPr>
        <p:spPr>
          <a:xfrm>
            <a:off x="3331388"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3" name="Text 11"/>
          <p:cNvSpPr/>
          <p:nvPr/>
        </p:nvSpPr>
        <p:spPr>
          <a:xfrm>
            <a:off x="786384" y="2907792"/>
            <a:ext cx="4907128" cy="1051560"/>
          </a:xfrm>
          <a:prstGeom prst="rect">
            <a:avLst/>
          </a:prstGeom>
          <a:noFill/>
          <a:ln/>
        </p:spPr>
        <p:txBody>
          <a:bodyPr wrap="square" rtlCol="0" anchor="t"/>
          <a:lstStyle/>
          <a:p>
            <a:pPr indent="0" marL="0">
              <a:lnSpc>
                <a:spcPct val="120000"/>
              </a:lnSpc>
              <a:buNone/>
            </a:pPr>
            <a:r>
              <a:rPr lang="en-US" sz="1200" dirty="0">
                <a:solidFill>
                  <a:srgbClr val="46435C"/>
                </a:solidFill>
                <a:latin typeface="Calibri" pitchFamily="34" charset="0"/>
                <a:ea typeface="Calibri" pitchFamily="34" charset="-122"/>
                <a:cs typeface="Calibri" pitchFamily="34" charset="-120"/>
              </a:rPr>
              <a:t>ACME's claims data spans four legacy systems with differing formats and identifiers; Phase 0 profiling may show integrating and cleansing it for BRD-01 needs far more effort than estimated.</a:t>
            </a:r>
            <a:endParaRPr lang="en-US" sz="1200" dirty="0"/>
          </a:p>
        </p:txBody>
      </p:sp>
      <p:sp>
        <p:nvSpPr>
          <p:cNvPr id="14" name="Text 12"/>
          <p:cNvSpPr/>
          <p:nvPr/>
        </p:nvSpPr>
        <p:spPr>
          <a:xfrm>
            <a:off x="786384" y="402336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OWNER   </a:t>
            </a:r>
            <a:pPr indent="0" marL="0">
              <a:buNone/>
            </a:pPr>
            <a:r>
              <a:rPr lang="en-US" sz="1150" b="1" dirty="0">
                <a:solidFill>
                  <a:srgbClr val="1E1B33"/>
                </a:solidFill>
                <a:latin typeface="Calibri" pitchFamily="34" charset="0"/>
                <a:ea typeface="Calibri" pitchFamily="34" charset="-122"/>
                <a:cs typeface="Calibri" pitchFamily="34" charset="-120"/>
              </a:rPr>
              <a:t>T. Valdez / PMO</a:t>
            </a:r>
            <a:endParaRPr lang="en-US" sz="950" dirty="0"/>
          </a:p>
        </p:txBody>
      </p:sp>
      <p:sp>
        <p:nvSpPr>
          <p:cNvPr id="15" name="Text 13"/>
          <p:cNvSpPr/>
          <p:nvPr/>
        </p:nvSpPr>
        <p:spPr>
          <a:xfrm>
            <a:off x="786384" y="434340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 — highest-attention (Phase 0)</a:t>
            </a:r>
            <a:endParaRPr lang="en-US" sz="950" dirty="0"/>
          </a:p>
        </p:txBody>
      </p:sp>
      <p:sp>
        <p:nvSpPr>
          <p:cNvPr id="16" name="Shape 14"/>
          <p:cNvSpPr/>
          <p:nvPr/>
        </p:nvSpPr>
        <p:spPr>
          <a:xfrm>
            <a:off x="786384" y="4700016"/>
            <a:ext cx="4907128" cy="10973"/>
          </a:xfrm>
          <a:prstGeom prst="rect">
            <a:avLst/>
          </a:prstGeom>
          <a:solidFill>
            <a:srgbClr val="E6E4F0"/>
          </a:solidFill>
          <a:ln/>
        </p:spPr>
      </p:sp>
      <p:sp>
        <p:nvSpPr>
          <p:cNvPr id="17" name="Text 15"/>
          <p:cNvSpPr/>
          <p:nvPr/>
        </p:nvSpPr>
        <p:spPr>
          <a:xfrm>
            <a:off x="7863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46435C"/>
                </a:solidFill>
                <a:latin typeface="Calibri" pitchFamily="34" charset="0"/>
                <a:ea typeface="Calibri" pitchFamily="34" charset="-122"/>
                <a:cs typeface="Calibri" pitchFamily="34" charset="-120"/>
              </a:rPr>
              <a:t>$1.2M data-remediation contingency pre-approved (D-01/CN-001); if exceeded, escalate to ESB with phased-delivery or reduced-dataset options.</a:t>
            </a:r>
            <a:endParaRPr lang="en-US" sz="1100" dirty="0"/>
          </a:p>
        </p:txBody>
      </p:sp>
      <p:sp>
        <p:nvSpPr>
          <p:cNvPr id="18" name="Shape 16"/>
          <p:cNvSpPr/>
          <p:nvPr/>
        </p:nvSpPr>
        <p:spPr>
          <a:xfrm>
            <a:off x="6278728" y="1737360"/>
            <a:ext cx="5346040" cy="4206240"/>
          </a:xfrm>
          <a:prstGeom prst="roundRect">
            <a:avLst>
              <a:gd name="adj" fmla="val 1957"/>
            </a:avLst>
          </a:prstGeom>
          <a:solidFill>
            <a:srgbClr val="FFFFFF"/>
          </a:solidFill>
          <a:ln w="19050">
            <a:solidFill>
              <a:srgbClr val="E6E4F0"/>
            </a:solidFill>
            <a:prstDash val="solid"/>
          </a:ln>
        </p:spPr>
      </p:sp>
      <p:sp>
        <p:nvSpPr>
          <p:cNvPr id="19" name="Shape 17"/>
          <p:cNvSpPr/>
          <p:nvPr/>
        </p:nvSpPr>
        <p:spPr>
          <a:xfrm>
            <a:off x="6278728" y="1737360"/>
            <a:ext cx="5346040" cy="502920"/>
          </a:xfrm>
          <a:prstGeom prst="rect">
            <a:avLst/>
          </a:prstGeom>
          <a:solidFill>
            <a:srgbClr val="FBF0DC"/>
          </a:solidFill>
          <a:ln/>
        </p:spPr>
      </p:sp>
      <p:sp>
        <p:nvSpPr>
          <p:cNvPr id="20" name="Text 18"/>
          <p:cNvSpPr/>
          <p:nvPr/>
        </p:nvSpPr>
        <p:spPr>
          <a:xfrm>
            <a:off x="64798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R-02</a:t>
            </a:r>
            <a:endParaRPr lang="en-US" sz="1250" dirty="0"/>
          </a:p>
        </p:txBody>
      </p:sp>
      <p:sp>
        <p:nvSpPr>
          <p:cNvPr id="21" name="Text 19"/>
          <p:cNvSpPr/>
          <p:nvPr/>
        </p:nvSpPr>
        <p:spPr>
          <a:xfrm>
            <a:off x="7284568" y="1737360"/>
            <a:ext cx="4203040" cy="50292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GenAI compute &amp; token cost overrun</a:t>
            </a:r>
            <a:endParaRPr lang="en-US" sz="1400" dirty="0"/>
          </a:p>
        </p:txBody>
      </p:sp>
      <p:sp>
        <p:nvSpPr>
          <p:cNvPr id="22" name="Shape 20"/>
          <p:cNvSpPr/>
          <p:nvPr/>
        </p:nvSpPr>
        <p:spPr>
          <a:xfrm>
            <a:off x="6498184" y="2377440"/>
            <a:ext cx="2362124" cy="384048"/>
          </a:xfrm>
          <a:prstGeom prst="roundRect">
            <a:avLst>
              <a:gd name="adj" fmla="val 16667"/>
            </a:avLst>
          </a:prstGeom>
          <a:solidFill>
            <a:srgbClr val="C0392B"/>
          </a:solidFill>
          <a:ln/>
        </p:spPr>
      </p:sp>
      <p:sp>
        <p:nvSpPr>
          <p:cNvPr id="23" name="Text 21"/>
          <p:cNvSpPr/>
          <p:nvPr/>
        </p:nvSpPr>
        <p:spPr>
          <a:xfrm>
            <a:off x="64981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24" name="Shape 22"/>
          <p:cNvSpPr/>
          <p:nvPr/>
        </p:nvSpPr>
        <p:spPr>
          <a:xfrm>
            <a:off x="9043187" y="2377440"/>
            <a:ext cx="2362124" cy="384048"/>
          </a:xfrm>
          <a:prstGeom prst="roundRect">
            <a:avLst>
              <a:gd name="adj" fmla="val 16667"/>
            </a:avLst>
          </a:prstGeom>
          <a:solidFill>
            <a:srgbClr val="C0392B"/>
          </a:solidFill>
          <a:ln/>
        </p:spPr>
      </p:sp>
      <p:sp>
        <p:nvSpPr>
          <p:cNvPr id="25" name="Text 23"/>
          <p:cNvSpPr/>
          <p:nvPr/>
        </p:nvSpPr>
        <p:spPr>
          <a:xfrm>
            <a:off x="9043187"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26" name="Text 24"/>
          <p:cNvSpPr/>
          <p:nvPr/>
        </p:nvSpPr>
        <p:spPr>
          <a:xfrm>
            <a:off x="6498184" y="2907792"/>
            <a:ext cx="4907128" cy="1051560"/>
          </a:xfrm>
          <a:prstGeom prst="rect">
            <a:avLst/>
          </a:prstGeom>
          <a:noFill/>
          <a:ln/>
        </p:spPr>
        <p:txBody>
          <a:bodyPr wrap="square" rtlCol="0" anchor="t"/>
          <a:lstStyle/>
          <a:p>
            <a:pPr indent="0" marL="0">
              <a:lnSpc>
                <a:spcPct val="120000"/>
              </a:lnSpc>
              <a:buNone/>
            </a:pPr>
            <a:r>
              <a:rPr lang="en-US" sz="1200" dirty="0">
                <a:solidFill>
                  <a:srgbClr val="46435C"/>
                </a:solidFill>
                <a:latin typeface="Calibri" pitchFamily="34" charset="0"/>
                <a:ea typeface="Calibri" pitchFamily="34" charset="-122"/>
                <a:cs typeface="Calibri" pitchFamily="34" charset="-120"/>
              </a:rPr>
              <a:t>Production GenAI inference and LLM token consumption could run materially over the platform budget as usage scales across the BRDs.</a:t>
            </a:r>
            <a:endParaRPr lang="en-US" sz="1200" dirty="0"/>
          </a:p>
        </p:txBody>
      </p:sp>
      <p:sp>
        <p:nvSpPr>
          <p:cNvPr id="27" name="Text 25"/>
          <p:cNvSpPr/>
          <p:nvPr/>
        </p:nvSpPr>
        <p:spPr>
          <a:xfrm>
            <a:off x="6498184" y="402336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OWNER   </a:t>
            </a:r>
            <a:pPr indent="0" marL="0">
              <a:buNone/>
            </a:pPr>
            <a:r>
              <a:rPr lang="en-US" sz="1150" b="1" dirty="0">
                <a:solidFill>
                  <a:srgbClr val="1E1B33"/>
                </a:solidFill>
                <a:latin typeface="Calibri" pitchFamily="34" charset="0"/>
                <a:ea typeface="Calibri" pitchFamily="34" charset="-122"/>
                <a:cs typeface="Calibri" pitchFamily="34" charset="-120"/>
              </a:rPr>
              <a:t>W. Kumar / Platform Lead</a:t>
            </a:r>
            <a:endParaRPr lang="en-US" sz="950" dirty="0"/>
          </a:p>
        </p:txBody>
      </p:sp>
      <p:sp>
        <p:nvSpPr>
          <p:cNvPr id="28" name="Text 26"/>
          <p:cNvSpPr/>
          <p:nvPr/>
        </p:nvSpPr>
        <p:spPr>
          <a:xfrm>
            <a:off x="6498184" y="434340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 — monitored on the platform</a:t>
            </a:r>
            <a:endParaRPr lang="en-US" sz="950" dirty="0"/>
          </a:p>
        </p:txBody>
      </p:sp>
      <p:sp>
        <p:nvSpPr>
          <p:cNvPr id="29" name="Shape 27"/>
          <p:cNvSpPr/>
          <p:nvPr/>
        </p:nvSpPr>
        <p:spPr>
          <a:xfrm>
            <a:off x="6498184" y="4700016"/>
            <a:ext cx="4907128" cy="10973"/>
          </a:xfrm>
          <a:prstGeom prst="rect">
            <a:avLst/>
          </a:prstGeom>
          <a:solidFill>
            <a:srgbClr val="E6E4F0"/>
          </a:solidFill>
          <a:ln/>
        </p:spPr>
      </p:sp>
      <p:sp>
        <p:nvSpPr>
          <p:cNvPr id="30" name="Text 28"/>
          <p:cNvSpPr/>
          <p:nvPr/>
        </p:nvSpPr>
        <p:spPr>
          <a:xfrm>
            <a:off x="64981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46435C"/>
                </a:solidFill>
                <a:latin typeface="Calibri" pitchFamily="34" charset="0"/>
                <a:ea typeface="Calibri" pitchFamily="34" charset="-122"/>
                <a:cs typeface="Calibri" pitchFamily="34" charset="-120"/>
              </a:rPr>
              <a:t>Multi-cloud workload placement (D-03/CN-003) — train on cheapest GPU, infer on lowest-cost endpoint meeting latency; inference-efficient model choices per BRD.</a:t>
            </a:r>
            <a:endParaRPr lang="en-US" sz="1100" dirty="0"/>
          </a:p>
        </p:txBody>
      </p:sp>
      <p:sp>
        <p:nvSpPr>
          <p:cNvPr id="31" name="Text 2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RISKS WE'RE WATCHING</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Risks We're Watching  (2 of 2)</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Shape 3"/>
          <p:cNvSpPr/>
          <p:nvPr/>
        </p:nvSpPr>
        <p:spPr>
          <a:xfrm>
            <a:off x="566928" y="1737360"/>
            <a:ext cx="5346040" cy="4206240"/>
          </a:xfrm>
          <a:prstGeom prst="roundRect">
            <a:avLst>
              <a:gd name="adj" fmla="val 1957"/>
            </a:avLst>
          </a:prstGeom>
          <a:solidFill>
            <a:srgbClr val="FFFFFF"/>
          </a:solidFill>
          <a:ln w="19050">
            <a:solidFill>
              <a:srgbClr val="E6E4F0"/>
            </a:solidFill>
            <a:prstDash val="solid"/>
          </a:ln>
        </p:spPr>
      </p:sp>
      <p:sp>
        <p:nvSpPr>
          <p:cNvPr id="6" name="Shape 4"/>
          <p:cNvSpPr/>
          <p:nvPr/>
        </p:nvSpPr>
        <p:spPr>
          <a:xfrm>
            <a:off x="566928" y="1737360"/>
            <a:ext cx="5346040" cy="502920"/>
          </a:xfrm>
          <a:prstGeom prst="rect">
            <a:avLst/>
          </a:prstGeom>
          <a:solidFill>
            <a:srgbClr val="FBF0DC"/>
          </a:solidFill>
          <a:ln/>
        </p:spPr>
      </p:sp>
      <p:sp>
        <p:nvSpPr>
          <p:cNvPr id="7" name="Text 5"/>
          <p:cNvSpPr/>
          <p:nvPr/>
        </p:nvSpPr>
        <p:spPr>
          <a:xfrm>
            <a:off x="7680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R-03</a:t>
            </a:r>
            <a:endParaRPr lang="en-US" sz="1250" dirty="0"/>
          </a:p>
        </p:txBody>
      </p:sp>
      <p:sp>
        <p:nvSpPr>
          <p:cNvPr id="8" name="Text 6"/>
          <p:cNvSpPr/>
          <p:nvPr/>
        </p:nvSpPr>
        <p:spPr>
          <a:xfrm>
            <a:off x="1572768" y="1737360"/>
            <a:ext cx="4203040" cy="50292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Member chatbot hallucination / liability</a:t>
            </a:r>
            <a:endParaRPr lang="en-US" sz="1400" dirty="0"/>
          </a:p>
        </p:txBody>
      </p:sp>
      <p:sp>
        <p:nvSpPr>
          <p:cNvPr id="9" name="Shape 7"/>
          <p:cNvSpPr/>
          <p:nvPr/>
        </p:nvSpPr>
        <p:spPr>
          <a:xfrm>
            <a:off x="786384" y="2377440"/>
            <a:ext cx="2362124" cy="384048"/>
          </a:xfrm>
          <a:prstGeom prst="roundRect">
            <a:avLst>
              <a:gd name="adj" fmla="val 16667"/>
            </a:avLst>
          </a:prstGeom>
          <a:solidFill>
            <a:srgbClr val="B8790C"/>
          </a:solidFill>
          <a:ln/>
        </p:spPr>
      </p:sp>
      <p:sp>
        <p:nvSpPr>
          <p:cNvPr id="10" name="Text 8"/>
          <p:cNvSpPr/>
          <p:nvPr/>
        </p:nvSpPr>
        <p:spPr>
          <a:xfrm>
            <a:off x="7863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11" name="Shape 9"/>
          <p:cNvSpPr/>
          <p:nvPr/>
        </p:nvSpPr>
        <p:spPr>
          <a:xfrm>
            <a:off x="3331388" y="2377440"/>
            <a:ext cx="2362124" cy="384048"/>
          </a:xfrm>
          <a:prstGeom prst="roundRect">
            <a:avLst>
              <a:gd name="adj" fmla="val 16667"/>
            </a:avLst>
          </a:prstGeom>
          <a:solidFill>
            <a:srgbClr val="C0392B"/>
          </a:solidFill>
          <a:ln/>
        </p:spPr>
      </p:sp>
      <p:sp>
        <p:nvSpPr>
          <p:cNvPr id="12" name="Text 10"/>
          <p:cNvSpPr/>
          <p:nvPr/>
        </p:nvSpPr>
        <p:spPr>
          <a:xfrm>
            <a:off x="3331388"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13" name="Text 11"/>
          <p:cNvSpPr/>
          <p:nvPr/>
        </p:nvSpPr>
        <p:spPr>
          <a:xfrm>
            <a:off x="786384" y="2907792"/>
            <a:ext cx="4907128" cy="1051560"/>
          </a:xfrm>
          <a:prstGeom prst="rect">
            <a:avLst/>
          </a:prstGeom>
          <a:noFill/>
          <a:ln/>
        </p:spPr>
        <p:txBody>
          <a:bodyPr wrap="square" rtlCol="0" anchor="t"/>
          <a:lstStyle/>
          <a:p>
            <a:pPr indent="0" marL="0">
              <a:lnSpc>
                <a:spcPct val="120000"/>
              </a:lnSpc>
              <a:buNone/>
            </a:pPr>
            <a:r>
              <a:rPr lang="en-US" sz="1200" dirty="0">
                <a:solidFill>
                  <a:srgbClr val="46435C"/>
                </a:solidFill>
                <a:latin typeface="Calibri" pitchFamily="34" charset="0"/>
                <a:ea typeface="Calibri" pitchFamily="34" charset="-122"/>
                <a:cs typeface="Calibri" pitchFamily="34" charset="-120"/>
              </a:rPr>
              <a:t>BRD-02's member-facing assistant could state incorrect coverage or benefits; precedent (Moffatt v. Air Canada, 2024) holds the org liable for its chatbot's statements.</a:t>
            </a:r>
            <a:endParaRPr lang="en-US" sz="1200" dirty="0"/>
          </a:p>
        </p:txBody>
      </p:sp>
      <p:sp>
        <p:nvSpPr>
          <p:cNvPr id="14" name="Text 12"/>
          <p:cNvSpPr/>
          <p:nvPr/>
        </p:nvSpPr>
        <p:spPr>
          <a:xfrm>
            <a:off x="786384" y="402336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OWNER   </a:t>
            </a:r>
            <a:pPr indent="0" marL="0">
              <a:buNone/>
            </a:pPr>
            <a:r>
              <a:rPr lang="en-US" sz="1150" b="1" dirty="0">
                <a:solidFill>
                  <a:srgbClr val="1E1B33"/>
                </a:solidFill>
                <a:latin typeface="Calibri" pitchFamily="34" charset="0"/>
                <a:ea typeface="Calibri" pitchFamily="34" charset="-122"/>
                <a:cs typeface="Calibri" pitchFamily="34" charset="-120"/>
              </a:rPr>
              <a:t>S. Khurana / AI Governance</a:t>
            </a:r>
            <a:endParaRPr lang="en-US" sz="950" dirty="0"/>
          </a:p>
        </p:txBody>
      </p:sp>
      <p:sp>
        <p:nvSpPr>
          <p:cNvPr id="15" name="Text 13"/>
          <p:cNvSpPr/>
          <p:nvPr/>
        </p:nvSpPr>
        <p:spPr>
          <a:xfrm>
            <a:off x="786384" y="434340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 — mitigation designed in</a:t>
            </a:r>
            <a:endParaRPr lang="en-US" sz="950" dirty="0"/>
          </a:p>
        </p:txBody>
      </p:sp>
      <p:sp>
        <p:nvSpPr>
          <p:cNvPr id="16" name="Shape 14"/>
          <p:cNvSpPr/>
          <p:nvPr/>
        </p:nvSpPr>
        <p:spPr>
          <a:xfrm>
            <a:off x="786384" y="4700016"/>
            <a:ext cx="4907128" cy="10973"/>
          </a:xfrm>
          <a:prstGeom prst="rect">
            <a:avLst/>
          </a:prstGeom>
          <a:solidFill>
            <a:srgbClr val="E6E4F0"/>
          </a:solidFill>
          <a:ln/>
        </p:spPr>
      </p:sp>
      <p:sp>
        <p:nvSpPr>
          <p:cNvPr id="17" name="Text 15"/>
          <p:cNvSpPr/>
          <p:nvPr/>
        </p:nvSpPr>
        <p:spPr>
          <a:xfrm>
            <a:off x="7863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46435C"/>
                </a:solidFill>
                <a:latin typeface="Calibri" pitchFamily="34" charset="0"/>
                <a:ea typeface="Calibri" pitchFamily="34" charset="-122"/>
                <a:cs typeface="Calibri" pitchFamily="34" charset="-120"/>
              </a:rPr>
              <a:t>RAG architecture: generation constrained to retrieved, verified source passages only (BRD-02 FR-02.005–008); validated before release.</a:t>
            </a:r>
            <a:endParaRPr lang="en-US" sz="1100" dirty="0"/>
          </a:p>
        </p:txBody>
      </p:sp>
      <p:sp>
        <p:nvSpPr>
          <p:cNvPr id="18" name="Shape 16"/>
          <p:cNvSpPr/>
          <p:nvPr/>
        </p:nvSpPr>
        <p:spPr>
          <a:xfrm>
            <a:off x="6278728" y="1737360"/>
            <a:ext cx="5346040" cy="4206240"/>
          </a:xfrm>
          <a:prstGeom prst="roundRect">
            <a:avLst>
              <a:gd name="adj" fmla="val 1957"/>
            </a:avLst>
          </a:prstGeom>
          <a:solidFill>
            <a:srgbClr val="FFFFFF"/>
          </a:solidFill>
          <a:ln w="19050">
            <a:solidFill>
              <a:srgbClr val="E6E4F0"/>
            </a:solidFill>
            <a:prstDash val="solid"/>
          </a:ln>
        </p:spPr>
      </p:sp>
      <p:sp>
        <p:nvSpPr>
          <p:cNvPr id="19" name="Shape 17"/>
          <p:cNvSpPr/>
          <p:nvPr/>
        </p:nvSpPr>
        <p:spPr>
          <a:xfrm>
            <a:off x="6278728" y="1737360"/>
            <a:ext cx="5346040" cy="502920"/>
          </a:xfrm>
          <a:prstGeom prst="rect">
            <a:avLst/>
          </a:prstGeom>
          <a:solidFill>
            <a:srgbClr val="FBF0DC"/>
          </a:solidFill>
          <a:ln/>
        </p:spPr>
      </p:sp>
      <p:sp>
        <p:nvSpPr>
          <p:cNvPr id="20" name="Text 18"/>
          <p:cNvSpPr/>
          <p:nvPr/>
        </p:nvSpPr>
        <p:spPr>
          <a:xfrm>
            <a:off x="6479896" y="1737360"/>
            <a:ext cx="914400" cy="502920"/>
          </a:xfrm>
          <a:prstGeom prst="rect">
            <a:avLst/>
          </a:prstGeom>
          <a:noFill/>
          <a:ln/>
        </p:spPr>
        <p:txBody>
          <a:bodyPr wrap="square" rtlCol="0" anchor="ctr"/>
          <a:lstStyle/>
          <a:p>
            <a:pPr indent="0" marL="0">
              <a:buNone/>
            </a:pPr>
            <a:r>
              <a:rPr lang="en-US" sz="1250" b="1" dirty="0">
                <a:solidFill>
                  <a:srgbClr val="B8790C"/>
                </a:solidFill>
                <a:latin typeface="Calibri" pitchFamily="34" charset="0"/>
                <a:ea typeface="Calibri" pitchFamily="34" charset="-122"/>
                <a:cs typeface="Calibri" pitchFamily="34" charset="-120"/>
              </a:rPr>
              <a:t>R-04</a:t>
            </a:r>
            <a:endParaRPr lang="en-US" sz="1250" dirty="0"/>
          </a:p>
        </p:txBody>
      </p:sp>
      <p:sp>
        <p:nvSpPr>
          <p:cNvPr id="21" name="Text 19"/>
          <p:cNvSpPr/>
          <p:nvPr/>
        </p:nvSpPr>
        <p:spPr>
          <a:xfrm>
            <a:off x="7284568" y="1737360"/>
            <a:ext cx="4203040" cy="502920"/>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PA AI regulatory scrutiny — override rate</a:t>
            </a:r>
            <a:endParaRPr lang="en-US" sz="1400" dirty="0"/>
          </a:p>
        </p:txBody>
      </p:sp>
      <p:sp>
        <p:nvSpPr>
          <p:cNvPr id="22" name="Shape 20"/>
          <p:cNvSpPr/>
          <p:nvPr/>
        </p:nvSpPr>
        <p:spPr>
          <a:xfrm>
            <a:off x="6498184" y="2377440"/>
            <a:ext cx="2362124" cy="384048"/>
          </a:xfrm>
          <a:prstGeom prst="roundRect">
            <a:avLst>
              <a:gd name="adj" fmla="val 16667"/>
            </a:avLst>
          </a:prstGeom>
          <a:solidFill>
            <a:srgbClr val="B8790C"/>
          </a:solidFill>
          <a:ln/>
        </p:spPr>
      </p:sp>
      <p:sp>
        <p:nvSpPr>
          <p:cNvPr id="23" name="Text 21"/>
          <p:cNvSpPr/>
          <p:nvPr/>
        </p:nvSpPr>
        <p:spPr>
          <a:xfrm>
            <a:off x="6498184"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LIKELIHOOD  </a:t>
            </a:r>
            <a:pPr algn="ctr" indent="0" marL="0">
              <a:buNone/>
            </a:pPr>
            <a:r>
              <a:rPr lang="en-US" sz="1150" b="1" dirty="0">
                <a:solidFill>
                  <a:srgbClr val="FFFFFF"/>
                </a:solidFill>
                <a:latin typeface="Calibri" pitchFamily="34" charset="0"/>
                <a:ea typeface="Calibri" pitchFamily="34" charset="-122"/>
                <a:cs typeface="Calibri" pitchFamily="34" charset="-120"/>
              </a:rPr>
              <a:t>MEDIUM</a:t>
            </a:r>
            <a:endParaRPr lang="en-US" sz="900" dirty="0"/>
          </a:p>
        </p:txBody>
      </p:sp>
      <p:sp>
        <p:nvSpPr>
          <p:cNvPr id="24" name="Shape 22"/>
          <p:cNvSpPr/>
          <p:nvPr/>
        </p:nvSpPr>
        <p:spPr>
          <a:xfrm>
            <a:off x="9043187" y="2377440"/>
            <a:ext cx="2362124" cy="384048"/>
          </a:xfrm>
          <a:prstGeom prst="roundRect">
            <a:avLst>
              <a:gd name="adj" fmla="val 16667"/>
            </a:avLst>
          </a:prstGeom>
          <a:solidFill>
            <a:srgbClr val="C0392B"/>
          </a:solidFill>
          <a:ln/>
        </p:spPr>
      </p:sp>
      <p:sp>
        <p:nvSpPr>
          <p:cNvPr id="25" name="Text 23"/>
          <p:cNvSpPr/>
          <p:nvPr/>
        </p:nvSpPr>
        <p:spPr>
          <a:xfrm>
            <a:off x="9043187" y="2377440"/>
            <a:ext cx="2362124" cy="384048"/>
          </a:xfrm>
          <a:prstGeom prst="rect">
            <a:avLst/>
          </a:prstGeom>
          <a:noFill/>
          <a:ln/>
        </p:spPr>
        <p:txBody>
          <a:bodyPr wrap="square" rtlCol="0" anchor="ctr"/>
          <a:lstStyle/>
          <a:p>
            <a:pPr algn="ctr" indent="0" marL="0">
              <a:buNone/>
            </a:pPr>
            <a:r>
              <a:rPr lang="en-US" sz="900" b="1" dirty="0">
                <a:solidFill>
                  <a:srgbClr val="FFFFFF"/>
                </a:solidFill>
                <a:latin typeface="Calibri" pitchFamily="34" charset="0"/>
                <a:ea typeface="Calibri" pitchFamily="34" charset="-122"/>
                <a:cs typeface="Calibri" pitchFamily="34" charset="-120"/>
              </a:rPr>
              <a:t>IMPACT  </a:t>
            </a:r>
            <a:pPr algn="ctr" indent="0" marL="0">
              <a:buNone/>
            </a:pPr>
            <a:r>
              <a:rPr lang="en-US" sz="1150" b="1" dirty="0">
                <a:solidFill>
                  <a:srgbClr val="FFFFFF"/>
                </a:solidFill>
                <a:latin typeface="Calibri" pitchFamily="34" charset="0"/>
                <a:ea typeface="Calibri" pitchFamily="34" charset="-122"/>
                <a:cs typeface="Calibri" pitchFamily="34" charset="-120"/>
              </a:rPr>
              <a:t>HIGH</a:t>
            </a:r>
            <a:endParaRPr lang="en-US" sz="900" dirty="0"/>
          </a:p>
        </p:txBody>
      </p:sp>
      <p:sp>
        <p:nvSpPr>
          <p:cNvPr id="26" name="Text 24"/>
          <p:cNvSpPr/>
          <p:nvPr/>
        </p:nvSpPr>
        <p:spPr>
          <a:xfrm>
            <a:off x="6498184" y="2907792"/>
            <a:ext cx="4907128" cy="1051560"/>
          </a:xfrm>
          <a:prstGeom prst="rect">
            <a:avLst/>
          </a:prstGeom>
          <a:noFill/>
          <a:ln/>
        </p:spPr>
        <p:txBody>
          <a:bodyPr wrap="square" rtlCol="0" anchor="t"/>
          <a:lstStyle/>
          <a:p>
            <a:pPr indent="0" marL="0">
              <a:lnSpc>
                <a:spcPct val="120000"/>
              </a:lnSpc>
              <a:buNone/>
            </a:pPr>
            <a:r>
              <a:rPr lang="en-US" sz="1200" dirty="0">
                <a:solidFill>
                  <a:srgbClr val="46435C"/>
                </a:solidFill>
                <a:latin typeface="Calibri" pitchFamily="34" charset="0"/>
                <a:ea typeface="Calibri" pitchFamily="34" charset="-122"/>
                <a:cs typeface="Calibri" pitchFamily="34" charset="-120"/>
              </a:rPr>
              <a:t>Regulators may scrutinize prior-auth AI override/denial rates; an unexplained pattern could trigger inquiry or enforcement action.</a:t>
            </a:r>
            <a:endParaRPr lang="en-US" sz="1200" dirty="0"/>
          </a:p>
        </p:txBody>
      </p:sp>
      <p:sp>
        <p:nvSpPr>
          <p:cNvPr id="27" name="Text 25"/>
          <p:cNvSpPr/>
          <p:nvPr/>
        </p:nvSpPr>
        <p:spPr>
          <a:xfrm>
            <a:off x="6498184" y="402336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OWNER   </a:t>
            </a:r>
            <a:pPr indent="0" marL="0">
              <a:buNone/>
            </a:pPr>
            <a:r>
              <a:rPr lang="en-US" sz="1150" b="1" dirty="0">
                <a:solidFill>
                  <a:srgbClr val="1E1B33"/>
                </a:solidFill>
                <a:latin typeface="Calibri" pitchFamily="34" charset="0"/>
                <a:ea typeface="Calibri" pitchFamily="34" charset="-122"/>
                <a:cs typeface="Calibri" pitchFamily="34" charset="-120"/>
              </a:rPr>
              <a:t>Dr. N. Patel / CMO</a:t>
            </a:r>
            <a:endParaRPr lang="en-US" sz="950" dirty="0"/>
          </a:p>
        </p:txBody>
      </p:sp>
      <p:sp>
        <p:nvSpPr>
          <p:cNvPr id="28" name="Text 26"/>
          <p:cNvSpPr/>
          <p:nvPr/>
        </p:nvSpPr>
        <p:spPr>
          <a:xfrm>
            <a:off x="6498184" y="4343400"/>
            <a:ext cx="4907128" cy="274320"/>
          </a:xfrm>
          <a:prstGeom prst="rect">
            <a:avLst/>
          </a:prstGeom>
          <a:noFill/>
          <a:ln/>
        </p:spPr>
        <p:txBody>
          <a:bodyPr wrap="square" rtlCol="0" anchor="ctr"/>
          <a:lstStyle/>
          <a:p>
            <a:pPr indent="0" marL="0">
              <a:buNone/>
            </a:pPr>
            <a:r>
              <a:rPr lang="en-US" sz="950" b="1" dirty="0">
                <a:solidFill>
                  <a:srgbClr val="77738C"/>
                </a:solidFill>
                <a:latin typeface="Calibri" pitchFamily="34" charset="0"/>
                <a:ea typeface="Calibri" pitchFamily="34" charset="-122"/>
                <a:cs typeface="Calibri" pitchFamily="34" charset="-120"/>
              </a:rPr>
              <a:t>STATUS   </a:t>
            </a:r>
            <a:pPr indent="0" marL="0">
              <a:buNone/>
            </a:pPr>
            <a:r>
              <a:rPr lang="en-US" sz="1150" b="1" dirty="0">
                <a:solidFill>
                  <a:srgbClr val="B8790C"/>
                </a:solidFill>
                <a:latin typeface="Calibri" pitchFamily="34" charset="0"/>
                <a:ea typeface="Calibri" pitchFamily="34" charset="-122"/>
                <a:cs typeface="Calibri" pitchFamily="34" charset="-120"/>
              </a:rPr>
              <a:t>Open — governed by design</a:t>
            </a:r>
            <a:endParaRPr lang="en-US" sz="950" dirty="0"/>
          </a:p>
        </p:txBody>
      </p:sp>
      <p:sp>
        <p:nvSpPr>
          <p:cNvPr id="29" name="Shape 27"/>
          <p:cNvSpPr/>
          <p:nvPr/>
        </p:nvSpPr>
        <p:spPr>
          <a:xfrm>
            <a:off x="6498184" y="4700016"/>
            <a:ext cx="4907128" cy="10973"/>
          </a:xfrm>
          <a:prstGeom prst="rect">
            <a:avLst/>
          </a:prstGeom>
          <a:solidFill>
            <a:srgbClr val="E6E4F0"/>
          </a:solidFill>
          <a:ln/>
        </p:spPr>
      </p:sp>
      <p:sp>
        <p:nvSpPr>
          <p:cNvPr id="30" name="Text 28"/>
          <p:cNvSpPr/>
          <p:nvPr/>
        </p:nvSpPr>
        <p:spPr>
          <a:xfrm>
            <a:off x="6498184" y="4791456"/>
            <a:ext cx="4907128" cy="1051560"/>
          </a:xfrm>
          <a:prstGeom prst="rect">
            <a:avLst/>
          </a:prstGeom>
          <a:noFill/>
          <a:ln/>
        </p:spPr>
        <p:txBody>
          <a:bodyPr wrap="square" rtlCol="0" anchor="t"/>
          <a:lstStyle/>
          <a:p>
            <a:pPr indent="0" marL="0">
              <a:lnSpc>
                <a:spcPct val="115000"/>
              </a:lnSpc>
              <a:buNone/>
            </a:pPr>
            <a:r>
              <a:rPr lang="en-US" sz="1100" b="1" dirty="0">
                <a:solidFill>
                  <a:srgbClr val="1E7B4D"/>
                </a:solidFill>
                <a:latin typeface="Calibri" pitchFamily="34" charset="0"/>
                <a:ea typeface="Calibri" pitchFamily="34" charset="-122"/>
                <a:cs typeface="Calibri" pitchFamily="34" charset="-120"/>
              </a:rPr>
              <a:t>Mitigation:  </a:t>
            </a:r>
            <a:pPr indent="0" marL="0">
              <a:lnSpc>
                <a:spcPct val="115000"/>
              </a:lnSpc>
              <a:buNone/>
            </a:pPr>
            <a:r>
              <a:rPr lang="en-US" sz="1100" dirty="0">
                <a:solidFill>
                  <a:srgbClr val="46435C"/>
                </a:solidFill>
                <a:latin typeface="Calibri" pitchFamily="34" charset="0"/>
                <a:ea typeface="Calibri" pitchFamily="34" charset="-122"/>
                <a:cs typeface="Calibri" pitchFamily="34" charset="-120"/>
              </a:rPr>
              <a:t>Human-in-the-loop override protocols, Independent Model Validation, and a documented audit trail evidencing the two-line-of-defense model.</a:t>
            </a:r>
            <a:endParaRPr lang="en-US" sz="1100" dirty="0"/>
          </a:p>
        </p:txBody>
      </p:sp>
      <p:sp>
        <p:nvSpPr>
          <p:cNvPr id="31" name="Text 2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DECISIONS RATIFIED</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Decisions We're Starting With</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554480"/>
            <a:ext cx="11057839" cy="320040"/>
          </a:xfrm>
          <a:prstGeom prst="rect">
            <a:avLst/>
          </a:prstGeom>
          <a:noFill/>
          <a:ln/>
        </p:spPr>
        <p:txBody>
          <a:bodyPr wrap="square" rtlCol="0" anchor="ctr"/>
          <a:lstStyle/>
          <a:p>
            <a:pPr indent="0" marL="0">
              <a:buNone/>
            </a:pPr>
            <a:r>
              <a:rPr lang="en-US" sz="1250" dirty="0">
                <a:solidFill>
                  <a:srgbClr val="46435C"/>
                </a:solidFill>
                <a:latin typeface="Calibri" pitchFamily="34" charset="0"/>
                <a:ea typeface="Calibri" pitchFamily="34" charset="-122"/>
                <a:cs typeface="Calibri" pitchFamily="34" charset="-120"/>
              </a:rPr>
              <a:t>Three decisions are already ratified at program authorization — captured here so no one has to reconstruct them later.</a:t>
            </a:r>
            <a:endParaRPr lang="en-US" sz="1250" dirty="0"/>
          </a:p>
        </p:txBody>
      </p:sp>
      <p:sp>
        <p:nvSpPr>
          <p:cNvPr id="6" name="Shape 4"/>
          <p:cNvSpPr/>
          <p:nvPr/>
        </p:nvSpPr>
        <p:spPr>
          <a:xfrm>
            <a:off x="566928" y="2103120"/>
            <a:ext cx="11057839" cy="1051560"/>
          </a:xfrm>
          <a:prstGeom prst="roundRect">
            <a:avLst>
              <a:gd name="adj" fmla="val 6957"/>
            </a:avLst>
          </a:prstGeom>
          <a:solidFill>
            <a:srgbClr val="F5F4FC"/>
          </a:solidFill>
          <a:ln w="12700">
            <a:solidFill>
              <a:srgbClr val="EAE7FA"/>
            </a:solidFill>
            <a:prstDash val="solid"/>
          </a:ln>
        </p:spPr>
      </p:sp>
      <p:sp>
        <p:nvSpPr>
          <p:cNvPr id="7" name="Shape 5"/>
          <p:cNvSpPr/>
          <p:nvPr/>
        </p:nvSpPr>
        <p:spPr>
          <a:xfrm>
            <a:off x="566928" y="2103120"/>
            <a:ext cx="64008" cy="1051560"/>
          </a:xfrm>
          <a:prstGeom prst="rect">
            <a:avLst/>
          </a:prstGeom>
          <a:solidFill>
            <a:srgbClr val="3C3489"/>
          </a:solidFill>
          <a:ln/>
        </p:spPr>
      </p:sp>
      <p:sp>
        <p:nvSpPr>
          <p:cNvPr id="8" name="Text 6"/>
          <p:cNvSpPr/>
          <p:nvPr/>
        </p:nvSpPr>
        <p:spPr>
          <a:xfrm>
            <a:off x="841248" y="2286000"/>
            <a:ext cx="1371600" cy="365760"/>
          </a:xfrm>
          <a:prstGeom prst="rect">
            <a:avLst/>
          </a:prstGeom>
          <a:noFill/>
          <a:ln/>
        </p:spPr>
        <p:txBody>
          <a:bodyPr wrap="square" rtlCol="0" anchor="ctr"/>
          <a:lstStyle/>
          <a:p>
            <a:pPr indent="0" marL="0">
              <a:buNone/>
            </a:pPr>
            <a:r>
              <a:rPr lang="en-US" sz="1500" b="1" dirty="0">
                <a:solidFill>
                  <a:srgbClr val="3C3489"/>
                </a:solidFill>
                <a:latin typeface="Calibri" pitchFamily="34" charset="0"/>
                <a:ea typeface="Calibri" pitchFamily="34" charset="-122"/>
                <a:cs typeface="Calibri" pitchFamily="34" charset="-120"/>
              </a:rPr>
              <a:t>D-01</a:t>
            </a:r>
            <a:endParaRPr lang="en-US" sz="1500" dirty="0"/>
          </a:p>
        </p:txBody>
      </p:sp>
      <p:sp>
        <p:nvSpPr>
          <p:cNvPr id="9" name="Text 7"/>
          <p:cNvSpPr/>
          <p:nvPr/>
        </p:nvSpPr>
        <p:spPr>
          <a:xfrm>
            <a:off x="2304288" y="2249424"/>
            <a:ext cx="6577279" cy="777240"/>
          </a:xfrm>
          <a:prstGeom prst="rect">
            <a:avLst/>
          </a:prstGeom>
          <a:noFill/>
          <a:ln/>
        </p:spPr>
        <p:txBody>
          <a:bodyPr wrap="square" rtlCol="0" anchor="ctr"/>
          <a:lstStyle/>
          <a:p>
            <a:pPr indent="0" marL="0">
              <a:lnSpc>
                <a:spcPct val="110000"/>
              </a:lnSpc>
              <a:buNone/>
            </a:pPr>
            <a:r>
              <a:rPr lang="en-US" sz="1300" b="1" dirty="0">
                <a:solidFill>
                  <a:srgbClr val="1E1B33"/>
                </a:solidFill>
                <a:latin typeface="Calibri" pitchFamily="34" charset="0"/>
                <a:ea typeface="Calibri" pitchFamily="34" charset="-122"/>
                <a:cs typeface="Calibri" pitchFamily="34" charset="-120"/>
              </a:rPr>
              <a:t>Up to $1.2M contingency pre-approved (CN-001) for extended Phase 0 data remediation if profiling identifies scope beyond estimate</a:t>
            </a:r>
            <a:endParaRPr lang="en-US" sz="1300" dirty="0"/>
          </a:p>
        </p:txBody>
      </p:sp>
      <p:sp>
        <p:nvSpPr>
          <p:cNvPr id="10" name="Text 8"/>
          <p:cNvSpPr/>
          <p:nvPr/>
        </p:nvSpPr>
        <p:spPr>
          <a:xfrm>
            <a:off x="8973007" y="2286000"/>
            <a:ext cx="2560320" cy="731520"/>
          </a:xfrm>
          <a:prstGeom prst="rect">
            <a:avLst/>
          </a:prstGeom>
          <a:noFill/>
          <a:ln/>
        </p:spPr>
        <p:txBody>
          <a:bodyPr wrap="square" rtlCol="0" anchor="ctr"/>
          <a:lstStyle/>
          <a:p>
            <a:pPr algn="r" indent="0" marL="0">
              <a:lnSpc>
                <a:spcPct val="110000"/>
              </a:lnSpc>
              <a:buNone/>
            </a:pPr>
            <a:r>
              <a:rPr lang="en-US" sz="1050" b="1" dirty="0">
                <a:solidFill>
                  <a:srgbClr val="46435C"/>
                </a:solidFill>
                <a:latin typeface="Calibri" pitchFamily="34" charset="0"/>
                <a:ea typeface="Calibri" pitchFamily="34" charset="-122"/>
                <a:cs typeface="Calibri" pitchFamily="34" charset="-120"/>
              </a:rPr>
              <a:t>Executive Steering Board
</a:t>
            </a:r>
            <a:pPr algn="r" indent="0" marL="0">
              <a:lnSpc>
                <a:spcPct val="110000"/>
              </a:lnSpc>
              <a:buNone/>
            </a:pPr>
            <a:r>
              <a:rPr lang="en-US" sz="950" i="1" dirty="0">
                <a:solidFill>
                  <a:srgbClr val="77738C"/>
                </a:solidFill>
                <a:latin typeface="Calibri" pitchFamily="34" charset="0"/>
                <a:ea typeface="Calibri" pitchFamily="34" charset="-122"/>
                <a:cs typeface="Calibri" pitchFamily="34" charset="-120"/>
              </a:rPr>
              <a:t>At Charter authorization</a:t>
            </a:r>
            <a:endParaRPr lang="en-US" sz="1050" dirty="0"/>
          </a:p>
        </p:txBody>
      </p:sp>
      <p:sp>
        <p:nvSpPr>
          <p:cNvPr id="11" name="Shape 9"/>
          <p:cNvSpPr/>
          <p:nvPr/>
        </p:nvSpPr>
        <p:spPr>
          <a:xfrm>
            <a:off x="566928" y="3337560"/>
            <a:ext cx="11057839" cy="1051560"/>
          </a:xfrm>
          <a:prstGeom prst="roundRect">
            <a:avLst>
              <a:gd name="adj" fmla="val 6957"/>
            </a:avLst>
          </a:prstGeom>
          <a:solidFill>
            <a:srgbClr val="F5F4FC"/>
          </a:solidFill>
          <a:ln w="12700">
            <a:solidFill>
              <a:srgbClr val="EAE7FA"/>
            </a:solidFill>
            <a:prstDash val="solid"/>
          </a:ln>
        </p:spPr>
      </p:sp>
      <p:sp>
        <p:nvSpPr>
          <p:cNvPr id="12" name="Shape 10"/>
          <p:cNvSpPr/>
          <p:nvPr/>
        </p:nvSpPr>
        <p:spPr>
          <a:xfrm>
            <a:off x="566928" y="3337560"/>
            <a:ext cx="64008" cy="1051560"/>
          </a:xfrm>
          <a:prstGeom prst="rect">
            <a:avLst/>
          </a:prstGeom>
          <a:solidFill>
            <a:srgbClr val="3C3489"/>
          </a:solidFill>
          <a:ln/>
        </p:spPr>
      </p:sp>
      <p:sp>
        <p:nvSpPr>
          <p:cNvPr id="13" name="Text 11"/>
          <p:cNvSpPr/>
          <p:nvPr/>
        </p:nvSpPr>
        <p:spPr>
          <a:xfrm>
            <a:off x="841248" y="3520440"/>
            <a:ext cx="1371600" cy="365760"/>
          </a:xfrm>
          <a:prstGeom prst="rect">
            <a:avLst/>
          </a:prstGeom>
          <a:noFill/>
          <a:ln/>
        </p:spPr>
        <p:txBody>
          <a:bodyPr wrap="square" rtlCol="0" anchor="ctr"/>
          <a:lstStyle/>
          <a:p>
            <a:pPr indent="0" marL="0">
              <a:buNone/>
            </a:pPr>
            <a:r>
              <a:rPr lang="en-US" sz="1500" b="1" dirty="0">
                <a:solidFill>
                  <a:srgbClr val="3C3489"/>
                </a:solidFill>
                <a:latin typeface="Calibri" pitchFamily="34" charset="0"/>
                <a:ea typeface="Calibri" pitchFamily="34" charset="-122"/>
                <a:cs typeface="Calibri" pitchFamily="34" charset="-120"/>
              </a:rPr>
              <a:t>D-03</a:t>
            </a:r>
            <a:endParaRPr lang="en-US" sz="1500" dirty="0"/>
          </a:p>
        </p:txBody>
      </p:sp>
      <p:sp>
        <p:nvSpPr>
          <p:cNvPr id="14" name="Text 12"/>
          <p:cNvSpPr/>
          <p:nvPr/>
        </p:nvSpPr>
        <p:spPr>
          <a:xfrm>
            <a:off x="2304288" y="3483864"/>
            <a:ext cx="6577279" cy="777240"/>
          </a:xfrm>
          <a:prstGeom prst="rect">
            <a:avLst/>
          </a:prstGeom>
          <a:noFill/>
          <a:ln/>
        </p:spPr>
        <p:txBody>
          <a:bodyPr wrap="square" rtlCol="0" anchor="ctr"/>
          <a:lstStyle/>
          <a:p>
            <a:pPr indent="0" marL="0">
              <a:lnSpc>
                <a:spcPct val="110000"/>
              </a:lnSpc>
              <a:buNone/>
            </a:pPr>
            <a:r>
              <a:rPr lang="en-US" sz="1300" b="1" dirty="0">
                <a:solidFill>
                  <a:srgbClr val="1E1B33"/>
                </a:solidFill>
                <a:latin typeface="Calibri" pitchFamily="34" charset="0"/>
                <a:ea typeface="Calibri" pitchFamily="34" charset="-122"/>
                <a:cs typeface="Calibri" pitchFamily="34" charset="-120"/>
              </a:rPr>
              <a:t>Multi-cloud platform architecture (CN-003) adopted for workload-placement cost and latency optimization</a:t>
            </a:r>
            <a:endParaRPr lang="en-US" sz="1300" dirty="0"/>
          </a:p>
        </p:txBody>
      </p:sp>
      <p:sp>
        <p:nvSpPr>
          <p:cNvPr id="15" name="Text 13"/>
          <p:cNvSpPr/>
          <p:nvPr/>
        </p:nvSpPr>
        <p:spPr>
          <a:xfrm>
            <a:off x="8973007" y="3520440"/>
            <a:ext cx="2560320" cy="731520"/>
          </a:xfrm>
          <a:prstGeom prst="rect">
            <a:avLst/>
          </a:prstGeom>
          <a:noFill/>
          <a:ln/>
        </p:spPr>
        <p:txBody>
          <a:bodyPr wrap="square" rtlCol="0" anchor="ctr"/>
          <a:lstStyle/>
          <a:p>
            <a:pPr algn="r" indent="0" marL="0">
              <a:lnSpc>
                <a:spcPct val="110000"/>
              </a:lnSpc>
              <a:buNone/>
            </a:pPr>
            <a:r>
              <a:rPr lang="en-US" sz="1050" b="1" dirty="0">
                <a:solidFill>
                  <a:srgbClr val="46435C"/>
                </a:solidFill>
                <a:latin typeface="Calibri" pitchFamily="34" charset="0"/>
                <a:ea typeface="Calibri" pitchFamily="34" charset="-122"/>
                <a:cs typeface="Calibri" pitchFamily="34" charset="-120"/>
              </a:rPr>
              <a:t>Enterprise Architecture Board
</a:t>
            </a:r>
            <a:pPr algn="r" indent="0" marL="0">
              <a:lnSpc>
                <a:spcPct val="110000"/>
              </a:lnSpc>
              <a:buNone/>
            </a:pPr>
            <a:r>
              <a:rPr lang="en-US" sz="950" i="1" dirty="0">
                <a:solidFill>
                  <a:srgbClr val="77738C"/>
                </a:solidFill>
                <a:latin typeface="Calibri" pitchFamily="34" charset="0"/>
                <a:ea typeface="Calibri" pitchFamily="34" charset="-122"/>
                <a:cs typeface="Calibri" pitchFamily="34" charset="-120"/>
              </a:rPr>
              <a:t>At Charter authorization</a:t>
            </a:r>
            <a:endParaRPr lang="en-US" sz="1050" dirty="0"/>
          </a:p>
        </p:txBody>
      </p:sp>
      <p:sp>
        <p:nvSpPr>
          <p:cNvPr id="16" name="Shape 14"/>
          <p:cNvSpPr/>
          <p:nvPr/>
        </p:nvSpPr>
        <p:spPr>
          <a:xfrm>
            <a:off x="566928" y="4572000"/>
            <a:ext cx="11057839" cy="1051560"/>
          </a:xfrm>
          <a:prstGeom prst="roundRect">
            <a:avLst>
              <a:gd name="adj" fmla="val 6957"/>
            </a:avLst>
          </a:prstGeom>
          <a:solidFill>
            <a:srgbClr val="F5F4FC"/>
          </a:solidFill>
          <a:ln w="12700">
            <a:solidFill>
              <a:srgbClr val="EAE7FA"/>
            </a:solidFill>
            <a:prstDash val="solid"/>
          </a:ln>
        </p:spPr>
      </p:sp>
      <p:sp>
        <p:nvSpPr>
          <p:cNvPr id="17" name="Shape 15"/>
          <p:cNvSpPr/>
          <p:nvPr/>
        </p:nvSpPr>
        <p:spPr>
          <a:xfrm>
            <a:off x="566928" y="4572000"/>
            <a:ext cx="64008" cy="1051560"/>
          </a:xfrm>
          <a:prstGeom prst="rect">
            <a:avLst/>
          </a:prstGeom>
          <a:solidFill>
            <a:srgbClr val="3C3489"/>
          </a:solidFill>
          <a:ln/>
        </p:spPr>
      </p:sp>
      <p:sp>
        <p:nvSpPr>
          <p:cNvPr id="18" name="Text 16"/>
          <p:cNvSpPr/>
          <p:nvPr/>
        </p:nvSpPr>
        <p:spPr>
          <a:xfrm>
            <a:off x="841248" y="4754880"/>
            <a:ext cx="1371600" cy="365760"/>
          </a:xfrm>
          <a:prstGeom prst="rect">
            <a:avLst/>
          </a:prstGeom>
          <a:noFill/>
          <a:ln/>
        </p:spPr>
        <p:txBody>
          <a:bodyPr wrap="square" rtlCol="0" anchor="ctr"/>
          <a:lstStyle/>
          <a:p>
            <a:pPr indent="0" marL="0">
              <a:buNone/>
            </a:pPr>
            <a:r>
              <a:rPr lang="en-US" sz="1500" b="1" dirty="0">
                <a:solidFill>
                  <a:srgbClr val="3C3489"/>
                </a:solidFill>
                <a:latin typeface="Calibri" pitchFamily="34" charset="0"/>
                <a:ea typeface="Calibri" pitchFamily="34" charset="-122"/>
                <a:cs typeface="Calibri" pitchFamily="34" charset="-120"/>
              </a:rPr>
              <a:t>Charter</a:t>
            </a:r>
            <a:endParaRPr lang="en-US" sz="1500" dirty="0"/>
          </a:p>
        </p:txBody>
      </p:sp>
      <p:sp>
        <p:nvSpPr>
          <p:cNvPr id="19" name="Text 17"/>
          <p:cNvSpPr/>
          <p:nvPr/>
        </p:nvSpPr>
        <p:spPr>
          <a:xfrm>
            <a:off x="2304288" y="4718304"/>
            <a:ext cx="6577279" cy="777240"/>
          </a:xfrm>
          <a:prstGeom prst="rect">
            <a:avLst/>
          </a:prstGeom>
          <a:noFill/>
          <a:ln/>
        </p:spPr>
        <p:txBody>
          <a:bodyPr wrap="square" rtlCol="0" anchor="ctr"/>
          <a:lstStyle/>
          <a:p>
            <a:pPr indent="0" marL="0">
              <a:lnSpc>
                <a:spcPct val="110000"/>
              </a:lnSpc>
              <a:buNone/>
            </a:pPr>
            <a:r>
              <a:rPr lang="en-US" sz="1300" b="1" dirty="0">
                <a:solidFill>
                  <a:srgbClr val="1E1B33"/>
                </a:solidFill>
                <a:latin typeface="Calibri" pitchFamily="34" charset="0"/>
                <a:ea typeface="Calibri" pitchFamily="34" charset="-122"/>
                <a:cs typeface="Calibri" pitchFamily="34" charset="-120"/>
              </a:rPr>
              <a:t>Governance-first sequencing ratified — AI CoE + Independent Model Validation stand up before any model reaches production</a:t>
            </a:r>
            <a:endParaRPr lang="en-US" sz="1300" dirty="0"/>
          </a:p>
        </p:txBody>
      </p:sp>
      <p:sp>
        <p:nvSpPr>
          <p:cNvPr id="20" name="Text 18"/>
          <p:cNvSpPr/>
          <p:nvPr/>
        </p:nvSpPr>
        <p:spPr>
          <a:xfrm>
            <a:off x="8973007" y="4754880"/>
            <a:ext cx="2560320" cy="731520"/>
          </a:xfrm>
          <a:prstGeom prst="rect">
            <a:avLst/>
          </a:prstGeom>
          <a:noFill/>
          <a:ln/>
        </p:spPr>
        <p:txBody>
          <a:bodyPr wrap="square" rtlCol="0" anchor="ctr"/>
          <a:lstStyle/>
          <a:p>
            <a:pPr algn="r" indent="0" marL="0">
              <a:lnSpc>
                <a:spcPct val="110000"/>
              </a:lnSpc>
              <a:buNone/>
            </a:pPr>
            <a:r>
              <a:rPr lang="en-US" sz="1050" b="1" dirty="0">
                <a:solidFill>
                  <a:srgbClr val="46435C"/>
                </a:solidFill>
                <a:latin typeface="Calibri" pitchFamily="34" charset="0"/>
                <a:ea typeface="Calibri" pitchFamily="34" charset="-122"/>
                <a:cs typeface="Calibri" pitchFamily="34" charset="-120"/>
              </a:rPr>
              <a:t>Exec Steering + AI Governance Boards
</a:t>
            </a:r>
            <a:pPr algn="r" indent="0" marL="0">
              <a:lnSpc>
                <a:spcPct val="110000"/>
              </a:lnSpc>
              <a:buNone/>
            </a:pPr>
            <a:r>
              <a:rPr lang="en-US" sz="950" i="1" dirty="0">
                <a:solidFill>
                  <a:srgbClr val="77738C"/>
                </a:solidFill>
                <a:latin typeface="Calibri" pitchFamily="34" charset="0"/>
                <a:ea typeface="Calibri" pitchFamily="34" charset="-122"/>
                <a:cs typeface="Calibri" pitchFamily="34" charset="-120"/>
              </a:rPr>
              <a:t>Charter §, at authorization</a:t>
            </a:r>
            <a:endParaRPr lang="en-US" sz="1050" dirty="0"/>
          </a:p>
        </p:txBody>
      </p:sp>
      <p:sp>
        <p:nvSpPr>
          <p:cNvPr id="21" name="Text 1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NEXT STEPS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What Happens Next</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Shape 3"/>
          <p:cNvSpPr/>
          <p:nvPr/>
        </p:nvSpPr>
        <p:spPr>
          <a:xfrm>
            <a:off x="566928" y="1920240"/>
            <a:ext cx="777240" cy="777240"/>
          </a:xfrm>
          <a:prstGeom prst="ellipse">
            <a:avLst/>
          </a:prstGeom>
          <a:solidFill>
            <a:srgbClr val="3C3489"/>
          </a:solidFill>
          <a:ln/>
        </p:spPr>
      </p:sp>
      <p:sp>
        <p:nvSpPr>
          <p:cNvPr id="6" name="Text 4"/>
          <p:cNvSpPr/>
          <p:nvPr/>
        </p:nvSpPr>
        <p:spPr>
          <a:xfrm>
            <a:off x="566928" y="192024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1</a:t>
            </a:r>
            <a:endParaRPr lang="en-US" sz="3000" dirty="0"/>
          </a:p>
        </p:txBody>
      </p:sp>
      <p:sp>
        <p:nvSpPr>
          <p:cNvPr id="7" name="Shape 5"/>
          <p:cNvSpPr/>
          <p:nvPr/>
        </p:nvSpPr>
        <p:spPr>
          <a:xfrm>
            <a:off x="1618488" y="1874520"/>
            <a:ext cx="1874520" cy="457200"/>
          </a:xfrm>
          <a:prstGeom prst="roundRect">
            <a:avLst>
              <a:gd name="adj" fmla="val 12000"/>
            </a:avLst>
          </a:prstGeom>
          <a:solidFill>
            <a:srgbClr val="EAE7FA"/>
          </a:solidFill>
          <a:ln/>
        </p:spPr>
      </p:sp>
      <p:sp>
        <p:nvSpPr>
          <p:cNvPr id="8" name="Text 6"/>
          <p:cNvSpPr/>
          <p:nvPr/>
        </p:nvSpPr>
        <p:spPr>
          <a:xfrm>
            <a:off x="1618488" y="1874520"/>
            <a:ext cx="1874520" cy="457200"/>
          </a:xfrm>
          <a:prstGeom prst="rect">
            <a:avLst/>
          </a:prstGeom>
          <a:noFill/>
          <a:ln/>
        </p:spPr>
        <p:txBody>
          <a:bodyPr wrap="square" rtlCol="0" anchor="ctr"/>
          <a:lstStyle/>
          <a:p>
            <a:pPr algn="ctr" indent="0" marL="0">
              <a:buNone/>
            </a:pPr>
            <a:r>
              <a:rPr lang="en-US" sz="1300" b="1" dirty="0">
                <a:solidFill>
                  <a:srgbClr val="3C3489"/>
                </a:solidFill>
                <a:latin typeface="Calibri" pitchFamily="34" charset="0"/>
                <a:ea typeface="Calibri" pitchFamily="34" charset="-122"/>
                <a:cs typeface="Calibri" pitchFamily="34" charset="-120"/>
              </a:rPr>
              <a:t>Aug 21–22</a:t>
            </a:r>
            <a:endParaRPr lang="en-US" sz="1300" dirty="0"/>
          </a:p>
        </p:txBody>
      </p:sp>
      <p:sp>
        <p:nvSpPr>
          <p:cNvPr id="9" name="Text 7"/>
          <p:cNvSpPr/>
          <p:nvPr/>
        </p:nvSpPr>
        <p:spPr>
          <a:xfrm>
            <a:off x="3721608" y="1828800"/>
            <a:ext cx="7903159" cy="914400"/>
          </a:xfrm>
          <a:prstGeom prst="rect">
            <a:avLst/>
          </a:prstGeom>
          <a:noFill/>
          <a:ln/>
        </p:spPr>
        <p:txBody>
          <a:bodyPr wrap="square" rtlCol="0" anchor="ctr"/>
          <a:lstStyle/>
          <a:p>
            <a:pPr indent="0" marL="0">
              <a:lnSpc>
                <a:spcPct val="115000"/>
              </a:lnSpc>
              <a:buNone/>
            </a:pPr>
            <a:r>
              <a:rPr lang="en-US" sz="1450" dirty="0">
                <a:solidFill>
                  <a:srgbClr val="1E1B33"/>
                </a:solidFill>
                <a:latin typeface="Calibri" pitchFamily="34" charset="0"/>
                <a:ea typeface="Calibri" pitchFamily="34" charset="-122"/>
                <a:cs typeface="Calibri" pitchFamily="34" charset="-120"/>
              </a:rPr>
              <a:t>Mandatory compliance &amp; data-handling briefing for all teams; offshore access controls established by Aug 26</a:t>
            </a:r>
            <a:endParaRPr lang="en-US" sz="1450" dirty="0"/>
          </a:p>
        </p:txBody>
      </p:sp>
      <p:sp>
        <p:nvSpPr>
          <p:cNvPr id="10" name="Shape 8"/>
          <p:cNvSpPr/>
          <p:nvPr/>
        </p:nvSpPr>
        <p:spPr>
          <a:xfrm>
            <a:off x="566928" y="3246120"/>
            <a:ext cx="777240" cy="777240"/>
          </a:xfrm>
          <a:prstGeom prst="ellipse">
            <a:avLst/>
          </a:prstGeom>
          <a:solidFill>
            <a:srgbClr val="C6851A"/>
          </a:solidFill>
          <a:ln/>
        </p:spPr>
      </p:sp>
      <p:sp>
        <p:nvSpPr>
          <p:cNvPr id="11" name="Text 9"/>
          <p:cNvSpPr/>
          <p:nvPr/>
        </p:nvSpPr>
        <p:spPr>
          <a:xfrm>
            <a:off x="566928" y="324612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2</a:t>
            </a:r>
            <a:endParaRPr lang="en-US" sz="3000" dirty="0"/>
          </a:p>
        </p:txBody>
      </p:sp>
      <p:sp>
        <p:nvSpPr>
          <p:cNvPr id="12" name="Shape 10"/>
          <p:cNvSpPr/>
          <p:nvPr/>
        </p:nvSpPr>
        <p:spPr>
          <a:xfrm>
            <a:off x="1618488" y="3200400"/>
            <a:ext cx="1874520" cy="457200"/>
          </a:xfrm>
          <a:prstGeom prst="roundRect">
            <a:avLst>
              <a:gd name="adj" fmla="val 12000"/>
            </a:avLst>
          </a:prstGeom>
          <a:solidFill>
            <a:srgbClr val="EAE7FA"/>
          </a:solidFill>
          <a:ln/>
        </p:spPr>
      </p:sp>
      <p:sp>
        <p:nvSpPr>
          <p:cNvPr id="13" name="Text 11"/>
          <p:cNvSpPr/>
          <p:nvPr/>
        </p:nvSpPr>
        <p:spPr>
          <a:xfrm>
            <a:off x="1618488" y="3200400"/>
            <a:ext cx="1874520" cy="457200"/>
          </a:xfrm>
          <a:prstGeom prst="rect">
            <a:avLst/>
          </a:prstGeom>
          <a:noFill/>
          <a:ln/>
        </p:spPr>
        <p:txBody>
          <a:bodyPr wrap="square" rtlCol="0" anchor="ctr"/>
          <a:lstStyle/>
          <a:p>
            <a:pPr algn="ctr" indent="0" marL="0">
              <a:buNone/>
            </a:pPr>
            <a:r>
              <a:rPr lang="en-US" sz="1300" b="1" dirty="0">
                <a:solidFill>
                  <a:srgbClr val="3C3489"/>
                </a:solidFill>
                <a:latin typeface="Calibri" pitchFamily="34" charset="0"/>
                <a:ea typeface="Calibri" pitchFamily="34" charset="-122"/>
                <a:cs typeface="Calibri" pitchFamily="34" charset="-120"/>
              </a:rPr>
              <a:t>Aug 28</a:t>
            </a:r>
            <a:endParaRPr lang="en-US" sz="1300" dirty="0"/>
          </a:p>
        </p:txBody>
      </p:sp>
      <p:sp>
        <p:nvSpPr>
          <p:cNvPr id="14" name="Text 12"/>
          <p:cNvSpPr/>
          <p:nvPr/>
        </p:nvSpPr>
        <p:spPr>
          <a:xfrm>
            <a:off x="3721608" y="3154680"/>
            <a:ext cx="7903159" cy="914400"/>
          </a:xfrm>
          <a:prstGeom prst="rect">
            <a:avLst/>
          </a:prstGeom>
          <a:noFill/>
          <a:ln/>
        </p:spPr>
        <p:txBody>
          <a:bodyPr wrap="square" rtlCol="0" anchor="ctr"/>
          <a:lstStyle/>
          <a:p>
            <a:pPr indent="0" marL="0">
              <a:lnSpc>
                <a:spcPct val="115000"/>
              </a:lnSpc>
              <a:buNone/>
            </a:pPr>
            <a:r>
              <a:rPr lang="en-US" sz="1450" dirty="0">
                <a:solidFill>
                  <a:srgbClr val="1E1B33"/>
                </a:solidFill>
                <a:latin typeface="Calibri" pitchFamily="34" charset="0"/>
                <a:ea typeface="Calibri" pitchFamily="34" charset="-122"/>
                <a:cs typeface="Calibri" pitchFamily="34" charset="-120"/>
              </a:rPr>
              <a:t>BRD-01 JAD series opens — scope, regulatory anchors, data mapping (Legal, Compliance, EA, Cyber, clinical SMEs seated)</a:t>
            </a:r>
            <a:endParaRPr lang="en-US" sz="1450" dirty="0"/>
          </a:p>
        </p:txBody>
      </p:sp>
      <p:sp>
        <p:nvSpPr>
          <p:cNvPr id="15" name="Shape 13"/>
          <p:cNvSpPr/>
          <p:nvPr/>
        </p:nvSpPr>
        <p:spPr>
          <a:xfrm>
            <a:off x="566928" y="4572000"/>
            <a:ext cx="777240" cy="777240"/>
          </a:xfrm>
          <a:prstGeom prst="ellipse">
            <a:avLst/>
          </a:prstGeom>
          <a:solidFill>
            <a:srgbClr val="3C3489"/>
          </a:solidFill>
          <a:ln/>
        </p:spPr>
      </p:sp>
      <p:sp>
        <p:nvSpPr>
          <p:cNvPr id="16" name="Text 14"/>
          <p:cNvSpPr/>
          <p:nvPr/>
        </p:nvSpPr>
        <p:spPr>
          <a:xfrm>
            <a:off x="566928" y="4572000"/>
            <a:ext cx="777240" cy="77724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3</a:t>
            </a:r>
            <a:endParaRPr lang="en-US" sz="3000" dirty="0"/>
          </a:p>
        </p:txBody>
      </p:sp>
      <p:sp>
        <p:nvSpPr>
          <p:cNvPr id="17" name="Shape 15"/>
          <p:cNvSpPr/>
          <p:nvPr/>
        </p:nvSpPr>
        <p:spPr>
          <a:xfrm>
            <a:off x="1618488" y="4526280"/>
            <a:ext cx="1874520" cy="457200"/>
          </a:xfrm>
          <a:prstGeom prst="roundRect">
            <a:avLst>
              <a:gd name="adj" fmla="val 12000"/>
            </a:avLst>
          </a:prstGeom>
          <a:solidFill>
            <a:srgbClr val="EAE7FA"/>
          </a:solidFill>
          <a:ln/>
        </p:spPr>
      </p:sp>
      <p:sp>
        <p:nvSpPr>
          <p:cNvPr id="18" name="Text 16"/>
          <p:cNvSpPr/>
          <p:nvPr/>
        </p:nvSpPr>
        <p:spPr>
          <a:xfrm>
            <a:off x="1618488" y="4526280"/>
            <a:ext cx="1874520" cy="457200"/>
          </a:xfrm>
          <a:prstGeom prst="rect">
            <a:avLst/>
          </a:prstGeom>
          <a:noFill/>
          <a:ln/>
        </p:spPr>
        <p:txBody>
          <a:bodyPr wrap="square" rtlCol="0" anchor="ctr"/>
          <a:lstStyle/>
          <a:p>
            <a:pPr algn="ctr" indent="0" marL="0">
              <a:buNone/>
            </a:pPr>
            <a:r>
              <a:rPr lang="en-US" sz="1300" b="1" dirty="0">
                <a:solidFill>
                  <a:srgbClr val="3C3489"/>
                </a:solidFill>
                <a:latin typeface="Calibri" pitchFamily="34" charset="0"/>
                <a:ea typeface="Calibri" pitchFamily="34" charset="-122"/>
                <a:cs typeface="Calibri" pitchFamily="34" charset="-120"/>
              </a:rPr>
              <a:t>Aug 31</a:t>
            </a:r>
            <a:endParaRPr lang="en-US" sz="1300" dirty="0"/>
          </a:p>
        </p:txBody>
      </p:sp>
      <p:sp>
        <p:nvSpPr>
          <p:cNvPr id="19" name="Text 17"/>
          <p:cNvSpPr/>
          <p:nvPr/>
        </p:nvSpPr>
        <p:spPr>
          <a:xfrm>
            <a:off x="3721608" y="4480560"/>
            <a:ext cx="7903159" cy="914400"/>
          </a:xfrm>
          <a:prstGeom prst="rect">
            <a:avLst/>
          </a:prstGeom>
          <a:noFill/>
          <a:ln/>
        </p:spPr>
        <p:txBody>
          <a:bodyPr wrap="square" rtlCol="0" anchor="ctr"/>
          <a:lstStyle/>
          <a:p>
            <a:pPr indent="0" marL="0">
              <a:lnSpc>
                <a:spcPct val="115000"/>
              </a:lnSpc>
              <a:buNone/>
            </a:pPr>
            <a:r>
              <a:rPr lang="en-US" sz="1450" dirty="0">
                <a:solidFill>
                  <a:srgbClr val="1E1B33"/>
                </a:solidFill>
                <a:latin typeface="Calibri" pitchFamily="34" charset="0"/>
                <a:ea typeface="Calibri" pitchFamily="34" charset="-122"/>
                <a:cs typeface="Calibri" pitchFamily="34" charset="-120"/>
              </a:rPr>
              <a:t>Executive Steering Board reviews Charter + RAIDD; Phase 0 gate readiness tracked toward Nov 6</a:t>
            </a:r>
            <a:endParaRPr lang="en-US" sz="1450" dirty="0"/>
          </a:p>
        </p:txBody>
      </p:sp>
      <p:sp>
        <p:nvSpPr>
          <p:cNvPr id="20" name="Text 1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3C3489"/>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3C3489"/>
          </a:solidFill>
          <a:ln/>
        </p:spPr>
      </p:sp>
      <p:sp>
        <p:nvSpPr>
          <p:cNvPr id="3" name="Shape 1"/>
          <p:cNvSpPr/>
          <p:nvPr/>
        </p:nvSpPr>
        <p:spPr>
          <a:xfrm>
            <a:off x="-2011680" y="4572000"/>
            <a:ext cx="5029200" cy="5029200"/>
          </a:xfrm>
          <a:prstGeom prst="ellipse">
            <a:avLst/>
          </a:prstGeom>
          <a:solidFill>
            <a:srgbClr val="241E56"/>
          </a:solidFill>
          <a:ln/>
        </p:spPr>
      </p:sp>
      <p:sp>
        <p:nvSpPr>
          <p:cNvPr id="4" name="Text 2"/>
          <p:cNvSpPr/>
          <p:nvPr/>
        </p:nvSpPr>
        <p:spPr>
          <a:xfrm>
            <a:off x="0" y="2148840"/>
            <a:ext cx="12191695" cy="1005840"/>
          </a:xfrm>
          <a:prstGeom prst="rect">
            <a:avLst/>
          </a:prstGeom>
          <a:noFill/>
          <a:ln/>
        </p:spPr>
        <p:txBody>
          <a:bodyPr wrap="square" rtlCol="0" anchor="ctr"/>
          <a:lstStyle/>
          <a:p>
            <a:pPr algn="ctr" indent="0" marL="0">
              <a:buNone/>
            </a:pPr>
            <a:r>
              <a:rPr lang="en-US" sz="5800" b="1" dirty="0">
                <a:solidFill>
                  <a:srgbClr val="FFFFFF"/>
                </a:solidFill>
                <a:latin typeface="Calibri" pitchFamily="34" charset="0"/>
                <a:ea typeface="Calibri" pitchFamily="34" charset="-122"/>
                <a:cs typeface="Calibri" pitchFamily="34" charset="-120"/>
              </a:rPr>
              <a:t>QUESTIONS?</a:t>
            </a:r>
            <a:endParaRPr lang="en-US" sz="5800" dirty="0"/>
          </a:p>
        </p:txBody>
      </p:sp>
      <p:sp>
        <p:nvSpPr>
          <p:cNvPr id="5" name="Text 3"/>
          <p:cNvSpPr/>
          <p:nvPr/>
        </p:nvSpPr>
        <p:spPr>
          <a:xfrm>
            <a:off x="0" y="3246120"/>
            <a:ext cx="12191695" cy="457200"/>
          </a:xfrm>
          <a:prstGeom prst="rect">
            <a:avLst/>
          </a:prstGeom>
          <a:noFill/>
          <a:ln/>
        </p:spPr>
        <p:txBody>
          <a:bodyPr wrap="square" rtlCol="0" anchor="ctr"/>
          <a:lstStyle/>
          <a:p>
            <a:pPr algn="ctr" indent="0" marL="0">
              <a:buNone/>
            </a:pPr>
            <a:r>
              <a:rPr lang="en-US" sz="2000" i="1" dirty="0">
                <a:solidFill>
                  <a:srgbClr val="CFCBF0"/>
                </a:solidFill>
                <a:latin typeface="Calibri" pitchFamily="34" charset="0"/>
                <a:ea typeface="Calibri" pitchFamily="34" charset="-122"/>
                <a:cs typeface="Calibri" pitchFamily="34" charset="-120"/>
              </a:rPr>
              <a:t>Let's build something that sets the gold standard.</a:t>
            </a:r>
            <a:endParaRPr lang="en-US" sz="2000" dirty="0"/>
          </a:p>
        </p:txBody>
      </p:sp>
      <p:sp>
        <p:nvSpPr>
          <p:cNvPr id="6" name="Text 4"/>
          <p:cNvSpPr/>
          <p:nvPr/>
        </p:nvSpPr>
        <p:spPr>
          <a:xfrm>
            <a:off x="0" y="4434840"/>
            <a:ext cx="12191695" cy="32004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C. Tyrrell  </a:t>
            </a:r>
            <a:pPr algn="ctr" indent="0" marL="0">
              <a:buNone/>
            </a:pPr>
            <a:r>
              <a:rPr lang="en-US" sz="1500" dirty="0">
                <a:solidFill>
                  <a:srgbClr val="A79FE0"/>
                </a:solidFill>
                <a:latin typeface="Calibri" pitchFamily="34" charset="0"/>
                <a:ea typeface="Calibri" pitchFamily="34" charset="-122"/>
                <a:cs typeface="Calibri" pitchFamily="34" charset="-120"/>
              </a:rPr>
              <a:t>·  Program Director</a:t>
            </a:r>
            <a:endParaRPr lang="en-US" sz="1500" dirty="0"/>
          </a:p>
        </p:txBody>
      </p:sp>
      <p:sp>
        <p:nvSpPr>
          <p:cNvPr id="7" name="Text 5"/>
          <p:cNvSpPr/>
          <p:nvPr/>
        </p:nvSpPr>
        <p:spPr>
          <a:xfrm>
            <a:off x="0" y="4754880"/>
            <a:ext cx="12191695" cy="274320"/>
          </a:xfrm>
          <a:prstGeom prst="rect">
            <a:avLst/>
          </a:prstGeom>
          <a:noFill/>
          <a:ln/>
        </p:spPr>
        <p:txBody>
          <a:bodyPr wrap="square" rtlCol="0" anchor="ctr"/>
          <a:lstStyle/>
          <a:p>
            <a:pPr algn="ctr" indent="0" marL="0">
              <a:buNone/>
            </a:pPr>
            <a:r>
              <a:rPr lang="en-US" sz="1300" dirty="0">
                <a:solidFill>
                  <a:srgbClr val="A79FE0"/>
                </a:solidFill>
                <a:latin typeface="Calibri" pitchFamily="34" charset="0"/>
                <a:ea typeface="Calibri" pitchFamily="34" charset="-122"/>
                <a:cs typeface="Calibri" pitchFamily="34" charset="-120"/>
              </a:rPr>
              <a:t>Project Catalyst</a:t>
            </a:r>
            <a:endParaRPr lang="en-US" sz="1300" dirty="0"/>
          </a:p>
        </p:txBody>
      </p:sp>
      <p:sp>
        <p:nvSpPr>
          <p:cNvPr id="8" name="Text 6"/>
          <p:cNvSpPr/>
          <p:nvPr/>
        </p:nvSpPr>
        <p:spPr>
          <a:xfrm>
            <a:off x="0" y="5852160"/>
            <a:ext cx="12191695" cy="274320"/>
          </a:xfrm>
          <a:prstGeom prst="rect">
            <a:avLst/>
          </a:prstGeom>
          <a:noFill/>
          <a:ln/>
        </p:spPr>
        <p:txBody>
          <a:bodyPr wrap="square" rtlCol="0" anchor="ctr"/>
          <a:lstStyle/>
          <a:p>
            <a:pPr algn="ctr" indent="0" marL="0">
              <a:buNone/>
            </a:pPr>
            <a:r>
              <a:rPr lang="en-US" sz="1100" dirty="0">
                <a:solidFill>
                  <a:srgbClr val="9089C0"/>
                </a:solidFill>
                <a:latin typeface="Calibri" pitchFamily="34" charset="0"/>
                <a:ea typeface="Calibri" pitchFamily="34" charset="-122"/>
                <a:cs typeface="Calibri" pitchFamily="34" charset="-120"/>
              </a:rPr>
              <a:t>All program artifacts available at ct-pm.pages.dev/ai-transformation/</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AGENDA</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What We'll Cover Today</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Shape 3"/>
          <p:cNvSpPr/>
          <p:nvPr/>
        </p:nvSpPr>
        <p:spPr>
          <a:xfrm>
            <a:off x="566928" y="1783080"/>
            <a:ext cx="384048" cy="384048"/>
          </a:xfrm>
          <a:prstGeom prst="roundRect">
            <a:avLst>
              <a:gd name="adj" fmla="val 19048"/>
            </a:avLst>
          </a:prstGeom>
          <a:solidFill>
            <a:srgbClr val="3C3489"/>
          </a:solidFill>
          <a:ln/>
        </p:spPr>
      </p:sp>
      <p:sp>
        <p:nvSpPr>
          <p:cNvPr id="6" name="Text 4"/>
          <p:cNvSpPr/>
          <p:nvPr/>
        </p:nvSpPr>
        <p:spPr>
          <a:xfrm>
            <a:off x="566928" y="178308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115568" y="1783080"/>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Welcome &amp; Program Context</a:t>
            </a:r>
            <a:endParaRPr lang="en-US" sz="1400" dirty="0"/>
          </a:p>
        </p:txBody>
      </p:sp>
      <p:sp>
        <p:nvSpPr>
          <p:cNvPr id="8" name="Shape 6"/>
          <p:cNvSpPr/>
          <p:nvPr/>
        </p:nvSpPr>
        <p:spPr>
          <a:xfrm>
            <a:off x="566928" y="2496312"/>
            <a:ext cx="384048" cy="384048"/>
          </a:xfrm>
          <a:prstGeom prst="roundRect">
            <a:avLst>
              <a:gd name="adj" fmla="val 19048"/>
            </a:avLst>
          </a:prstGeom>
          <a:solidFill>
            <a:srgbClr val="C6851A"/>
          </a:solidFill>
          <a:ln/>
        </p:spPr>
      </p:sp>
      <p:sp>
        <p:nvSpPr>
          <p:cNvPr id="9" name="Text 7"/>
          <p:cNvSpPr/>
          <p:nvPr/>
        </p:nvSpPr>
        <p:spPr>
          <a:xfrm>
            <a:off x="566928" y="249631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0" name="Text 8"/>
          <p:cNvSpPr/>
          <p:nvPr/>
        </p:nvSpPr>
        <p:spPr>
          <a:xfrm>
            <a:off x="1115568" y="2496312"/>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Why Now — Regulatory &amp; Competitive</a:t>
            </a:r>
            <a:endParaRPr lang="en-US" sz="1400" dirty="0"/>
          </a:p>
        </p:txBody>
      </p:sp>
      <p:sp>
        <p:nvSpPr>
          <p:cNvPr id="11" name="Shape 9"/>
          <p:cNvSpPr/>
          <p:nvPr/>
        </p:nvSpPr>
        <p:spPr>
          <a:xfrm>
            <a:off x="566928" y="3209544"/>
            <a:ext cx="384048" cy="384048"/>
          </a:xfrm>
          <a:prstGeom prst="roundRect">
            <a:avLst>
              <a:gd name="adj" fmla="val 19048"/>
            </a:avLst>
          </a:prstGeom>
          <a:solidFill>
            <a:srgbClr val="3C3489"/>
          </a:solidFill>
          <a:ln/>
        </p:spPr>
      </p:sp>
      <p:sp>
        <p:nvSpPr>
          <p:cNvPr id="12" name="Text 10"/>
          <p:cNvSpPr/>
          <p:nvPr/>
        </p:nvSpPr>
        <p:spPr>
          <a:xfrm>
            <a:off x="566928" y="3209544"/>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3" name="Text 11"/>
          <p:cNvSpPr/>
          <p:nvPr/>
        </p:nvSpPr>
        <p:spPr>
          <a:xfrm>
            <a:off x="1115568" y="3209544"/>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Success — How We Define It</a:t>
            </a:r>
            <a:endParaRPr lang="en-US" sz="1400" dirty="0"/>
          </a:p>
        </p:txBody>
      </p:sp>
      <p:sp>
        <p:nvSpPr>
          <p:cNvPr id="14" name="Shape 12"/>
          <p:cNvSpPr/>
          <p:nvPr/>
        </p:nvSpPr>
        <p:spPr>
          <a:xfrm>
            <a:off x="566928" y="3922776"/>
            <a:ext cx="384048" cy="384048"/>
          </a:xfrm>
          <a:prstGeom prst="roundRect">
            <a:avLst>
              <a:gd name="adj" fmla="val 19048"/>
            </a:avLst>
          </a:prstGeom>
          <a:solidFill>
            <a:srgbClr val="C6851A"/>
          </a:solidFill>
          <a:ln/>
        </p:spPr>
      </p:sp>
      <p:sp>
        <p:nvSpPr>
          <p:cNvPr id="15" name="Text 13"/>
          <p:cNvSpPr/>
          <p:nvPr/>
        </p:nvSpPr>
        <p:spPr>
          <a:xfrm>
            <a:off x="566928" y="3922776"/>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16" name="Text 14"/>
          <p:cNvSpPr/>
          <p:nvPr/>
        </p:nvSpPr>
        <p:spPr>
          <a:xfrm>
            <a:off x="1115568" y="3922776"/>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Scope — Workstreams &amp; BRDs</a:t>
            </a:r>
            <a:endParaRPr lang="en-US" sz="1400" dirty="0"/>
          </a:p>
        </p:txBody>
      </p:sp>
      <p:sp>
        <p:nvSpPr>
          <p:cNvPr id="17" name="Shape 15"/>
          <p:cNvSpPr/>
          <p:nvPr/>
        </p:nvSpPr>
        <p:spPr>
          <a:xfrm>
            <a:off x="566928" y="4636008"/>
            <a:ext cx="384048" cy="384048"/>
          </a:xfrm>
          <a:prstGeom prst="roundRect">
            <a:avLst>
              <a:gd name="adj" fmla="val 19048"/>
            </a:avLst>
          </a:prstGeom>
          <a:solidFill>
            <a:srgbClr val="3C3489"/>
          </a:solidFill>
          <a:ln/>
        </p:spPr>
      </p:sp>
      <p:sp>
        <p:nvSpPr>
          <p:cNvPr id="18" name="Text 16"/>
          <p:cNvSpPr/>
          <p:nvPr/>
        </p:nvSpPr>
        <p:spPr>
          <a:xfrm>
            <a:off x="566928" y="4636008"/>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19" name="Text 17"/>
          <p:cNvSpPr/>
          <p:nvPr/>
        </p:nvSpPr>
        <p:spPr>
          <a:xfrm>
            <a:off x="1115568" y="4636008"/>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Teams &amp; Delivery Model</a:t>
            </a:r>
            <a:endParaRPr lang="en-US" sz="1400" dirty="0"/>
          </a:p>
        </p:txBody>
      </p:sp>
      <p:sp>
        <p:nvSpPr>
          <p:cNvPr id="20" name="Shape 18"/>
          <p:cNvSpPr/>
          <p:nvPr/>
        </p:nvSpPr>
        <p:spPr>
          <a:xfrm>
            <a:off x="566928" y="5349240"/>
            <a:ext cx="384048" cy="384048"/>
          </a:xfrm>
          <a:prstGeom prst="roundRect">
            <a:avLst>
              <a:gd name="adj" fmla="val 19048"/>
            </a:avLst>
          </a:prstGeom>
          <a:solidFill>
            <a:srgbClr val="C6851A"/>
          </a:solidFill>
          <a:ln/>
        </p:spPr>
      </p:sp>
      <p:sp>
        <p:nvSpPr>
          <p:cNvPr id="21" name="Text 19"/>
          <p:cNvSpPr/>
          <p:nvPr/>
        </p:nvSpPr>
        <p:spPr>
          <a:xfrm>
            <a:off x="566928" y="534924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6</a:t>
            </a:r>
            <a:endParaRPr lang="en-US" sz="1500" dirty="0"/>
          </a:p>
        </p:txBody>
      </p:sp>
      <p:sp>
        <p:nvSpPr>
          <p:cNvPr id="22" name="Text 20"/>
          <p:cNvSpPr/>
          <p:nvPr/>
        </p:nvSpPr>
        <p:spPr>
          <a:xfrm>
            <a:off x="1115568" y="5349240"/>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Governance — Three Boards, One Framework</a:t>
            </a:r>
            <a:endParaRPr lang="en-US" sz="1400" dirty="0"/>
          </a:p>
        </p:txBody>
      </p:sp>
      <p:sp>
        <p:nvSpPr>
          <p:cNvPr id="23" name="Shape 21"/>
          <p:cNvSpPr/>
          <p:nvPr/>
        </p:nvSpPr>
        <p:spPr>
          <a:xfrm>
            <a:off x="566928" y="6062472"/>
            <a:ext cx="384048" cy="384048"/>
          </a:xfrm>
          <a:prstGeom prst="roundRect">
            <a:avLst>
              <a:gd name="adj" fmla="val 19048"/>
            </a:avLst>
          </a:prstGeom>
          <a:solidFill>
            <a:srgbClr val="3C3489"/>
          </a:solidFill>
          <a:ln/>
        </p:spPr>
      </p:sp>
      <p:sp>
        <p:nvSpPr>
          <p:cNvPr id="24" name="Text 22"/>
          <p:cNvSpPr/>
          <p:nvPr/>
        </p:nvSpPr>
        <p:spPr>
          <a:xfrm>
            <a:off x="566928" y="606247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7</a:t>
            </a:r>
            <a:endParaRPr lang="en-US" sz="1500" dirty="0"/>
          </a:p>
        </p:txBody>
      </p:sp>
      <p:sp>
        <p:nvSpPr>
          <p:cNvPr id="25" name="Text 23"/>
          <p:cNvSpPr/>
          <p:nvPr/>
        </p:nvSpPr>
        <p:spPr>
          <a:xfrm>
            <a:off x="1115568" y="6062472"/>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Timeline &amp; Phase Gates</a:t>
            </a:r>
            <a:endParaRPr lang="en-US" sz="1400" dirty="0"/>
          </a:p>
        </p:txBody>
      </p:sp>
      <p:sp>
        <p:nvSpPr>
          <p:cNvPr id="26" name="Shape 24"/>
          <p:cNvSpPr/>
          <p:nvPr/>
        </p:nvSpPr>
        <p:spPr>
          <a:xfrm>
            <a:off x="6053328" y="1783080"/>
            <a:ext cx="384048" cy="384048"/>
          </a:xfrm>
          <a:prstGeom prst="roundRect">
            <a:avLst>
              <a:gd name="adj" fmla="val 19048"/>
            </a:avLst>
          </a:prstGeom>
          <a:solidFill>
            <a:srgbClr val="C6851A"/>
          </a:solidFill>
          <a:ln/>
        </p:spPr>
      </p:sp>
      <p:sp>
        <p:nvSpPr>
          <p:cNvPr id="27" name="Text 25"/>
          <p:cNvSpPr/>
          <p:nvPr/>
        </p:nvSpPr>
        <p:spPr>
          <a:xfrm>
            <a:off x="6053328" y="178308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8</a:t>
            </a:r>
            <a:endParaRPr lang="en-US" sz="1500" dirty="0"/>
          </a:p>
        </p:txBody>
      </p:sp>
      <p:sp>
        <p:nvSpPr>
          <p:cNvPr id="28" name="Text 26"/>
          <p:cNvSpPr/>
          <p:nvPr/>
        </p:nvSpPr>
        <p:spPr>
          <a:xfrm>
            <a:off x="6601968" y="1783080"/>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Budget Overview</a:t>
            </a:r>
            <a:endParaRPr lang="en-US" sz="1400" dirty="0"/>
          </a:p>
        </p:txBody>
      </p:sp>
      <p:sp>
        <p:nvSpPr>
          <p:cNvPr id="29" name="Shape 27"/>
          <p:cNvSpPr/>
          <p:nvPr/>
        </p:nvSpPr>
        <p:spPr>
          <a:xfrm>
            <a:off x="6053328" y="2496312"/>
            <a:ext cx="384048" cy="384048"/>
          </a:xfrm>
          <a:prstGeom prst="roundRect">
            <a:avLst>
              <a:gd name="adj" fmla="val 19048"/>
            </a:avLst>
          </a:prstGeom>
          <a:solidFill>
            <a:srgbClr val="3C3489"/>
          </a:solidFill>
          <a:ln/>
        </p:spPr>
      </p:sp>
      <p:sp>
        <p:nvSpPr>
          <p:cNvPr id="30" name="Text 28"/>
          <p:cNvSpPr/>
          <p:nvPr/>
        </p:nvSpPr>
        <p:spPr>
          <a:xfrm>
            <a:off x="6053328" y="2496312"/>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9</a:t>
            </a:r>
            <a:endParaRPr lang="en-US" sz="1500" dirty="0"/>
          </a:p>
        </p:txBody>
      </p:sp>
      <p:sp>
        <p:nvSpPr>
          <p:cNvPr id="31" name="Text 29"/>
          <p:cNvSpPr/>
          <p:nvPr/>
        </p:nvSpPr>
        <p:spPr>
          <a:xfrm>
            <a:off x="6601968" y="2496312"/>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Forecast &amp; Earned Value</a:t>
            </a:r>
            <a:endParaRPr lang="en-US" sz="1400" dirty="0"/>
          </a:p>
        </p:txBody>
      </p:sp>
      <p:sp>
        <p:nvSpPr>
          <p:cNvPr id="32" name="Shape 30"/>
          <p:cNvSpPr/>
          <p:nvPr/>
        </p:nvSpPr>
        <p:spPr>
          <a:xfrm>
            <a:off x="6053328" y="3209544"/>
            <a:ext cx="384048" cy="384048"/>
          </a:xfrm>
          <a:prstGeom prst="roundRect">
            <a:avLst>
              <a:gd name="adj" fmla="val 19048"/>
            </a:avLst>
          </a:prstGeom>
          <a:solidFill>
            <a:srgbClr val="C6851A"/>
          </a:solidFill>
          <a:ln/>
        </p:spPr>
      </p:sp>
      <p:sp>
        <p:nvSpPr>
          <p:cNvPr id="33" name="Text 31"/>
          <p:cNvSpPr/>
          <p:nvPr/>
        </p:nvSpPr>
        <p:spPr>
          <a:xfrm>
            <a:off x="6053328" y="3209544"/>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10</a:t>
            </a:r>
            <a:endParaRPr lang="en-US" sz="1500" dirty="0"/>
          </a:p>
        </p:txBody>
      </p:sp>
      <p:sp>
        <p:nvSpPr>
          <p:cNvPr id="34" name="Text 32"/>
          <p:cNvSpPr/>
          <p:nvPr/>
        </p:nvSpPr>
        <p:spPr>
          <a:xfrm>
            <a:off x="6601968" y="3209544"/>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How We'll Work Together</a:t>
            </a:r>
            <a:endParaRPr lang="en-US" sz="1400" dirty="0"/>
          </a:p>
        </p:txBody>
      </p:sp>
      <p:sp>
        <p:nvSpPr>
          <p:cNvPr id="35" name="Shape 33"/>
          <p:cNvSpPr/>
          <p:nvPr/>
        </p:nvSpPr>
        <p:spPr>
          <a:xfrm>
            <a:off x="6053328" y="3922776"/>
            <a:ext cx="384048" cy="384048"/>
          </a:xfrm>
          <a:prstGeom prst="roundRect">
            <a:avLst>
              <a:gd name="adj" fmla="val 19048"/>
            </a:avLst>
          </a:prstGeom>
          <a:solidFill>
            <a:srgbClr val="3C3489"/>
          </a:solidFill>
          <a:ln/>
        </p:spPr>
      </p:sp>
      <p:sp>
        <p:nvSpPr>
          <p:cNvPr id="36" name="Text 34"/>
          <p:cNvSpPr/>
          <p:nvPr/>
        </p:nvSpPr>
        <p:spPr>
          <a:xfrm>
            <a:off x="6053328" y="3922776"/>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11</a:t>
            </a:r>
            <a:endParaRPr lang="en-US" sz="1500" dirty="0"/>
          </a:p>
        </p:txBody>
      </p:sp>
      <p:sp>
        <p:nvSpPr>
          <p:cNvPr id="37" name="Text 35"/>
          <p:cNvSpPr/>
          <p:nvPr/>
        </p:nvSpPr>
        <p:spPr>
          <a:xfrm>
            <a:off x="6601968" y="3922776"/>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Risks We're Watching</a:t>
            </a:r>
            <a:endParaRPr lang="en-US" sz="1400" dirty="0"/>
          </a:p>
        </p:txBody>
      </p:sp>
      <p:sp>
        <p:nvSpPr>
          <p:cNvPr id="38" name="Shape 36"/>
          <p:cNvSpPr/>
          <p:nvPr/>
        </p:nvSpPr>
        <p:spPr>
          <a:xfrm>
            <a:off x="6053328" y="4636008"/>
            <a:ext cx="384048" cy="384048"/>
          </a:xfrm>
          <a:prstGeom prst="roundRect">
            <a:avLst>
              <a:gd name="adj" fmla="val 19048"/>
            </a:avLst>
          </a:prstGeom>
          <a:solidFill>
            <a:srgbClr val="C6851A"/>
          </a:solidFill>
          <a:ln/>
        </p:spPr>
      </p:sp>
      <p:sp>
        <p:nvSpPr>
          <p:cNvPr id="39" name="Text 37"/>
          <p:cNvSpPr/>
          <p:nvPr/>
        </p:nvSpPr>
        <p:spPr>
          <a:xfrm>
            <a:off x="6053328" y="4636008"/>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12</a:t>
            </a:r>
            <a:endParaRPr lang="en-US" sz="1500" dirty="0"/>
          </a:p>
        </p:txBody>
      </p:sp>
      <p:sp>
        <p:nvSpPr>
          <p:cNvPr id="40" name="Text 38"/>
          <p:cNvSpPr/>
          <p:nvPr/>
        </p:nvSpPr>
        <p:spPr>
          <a:xfrm>
            <a:off x="6601968" y="4636008"/>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Decisions Ratified</a:t>
            </a:r>
            <a:endParaRPr lang="en-US" sz="1400" dirty="0"/>
          </a:p>
        </p:txBody>
      </p:sp>
      <p:sp>
        <p:nvSpPr>
          <p:cNvPr id="41" name="Shape 39"/>
          <p:cNvSpPr/>
          <p:nvPr/>
        </p:nvSpPr>
        <p:spPr>
          <a:xfrm>
            <a:off x="6053328" y="5349240"/>
            <a:ext cx="384048" cy="384048"/>
          </a:xfrm>
          <a:prstGeom prst="roundRect">
            <a:avLst>
              <a:gd name="adj" fmla="val 19048"/>
            </a:avLst>
          </a:prstGeom>
          <a:solidFill>
            <a:srgbClr val="3C3489"/>
          </a:solidFill>
          <a:ln/>
        </p:spPr>
      </p:sp>
      <p:sp>
        <p:nvSpPr>
          <p:cNvPr id="42" name="Text 40"/>
          <p:cNvSpPr/>
          <p:nvPr/>
        </p:nvSpPr>
        <p:spPr>
          <a:xfrm>
            <a:off x="6053328" y="5349240"/>
            <a:ext cx="384048" cy="384048"/>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13</a:t>
            </a:r>
            <a:endParaRPr lang="en-US" sz="1500" dirty="0"/>
          </a:p>
        </p:txBody>
      </p:sp>
      <p:sp>
        <p:nvSpPr>
          <p:cNvPr id="43" name="Text 41"/>
          <p:cNvSpPr/>
          <p:nvPr/>
        </p:nvSpPr>
        <p:spPr>
          <a:xfrm>
            <a:off x="6601968" y="5349240"/>
            <a:ext cx="4572000" cy="384048"/>
          </a:xfrm>
          <a:prstGeom prst="rect">
            <a:avLst/>
          </a:prstGeom>
          <a:noFill/>
          <a:ln/>
        </p:spPr>
        <p:txBody>
          <a:bodyPr wrap="square" rtlCol="0" anchor="ctr"/>
          <a:lstStyle/>
          <a:p>
            <a:pPr indent="0" marL="0">
              <a:buNone/>
            </a:pPr>
            <a:r>
              <a:rPr lang="en-US" sz="1400" b="1" dirty="0">
                <a:solidFill>
                  <a:srgbClr val="1E1B33"/>
                </a:solidFill>
                <a:latin typeface="Calibri" pitchFamily="34" charset="0"/>
                <a:ea typeface="Calibri" pitchFamily="34" charset="-122"/>
                <a:cs typeface="Calibri" pitchFamily="34" charset="-120"/>
              </a:rPr>
              <a:t>Next Steps &amp; Q&amp;A</a:t>
            </a:r>
            <a:endParaRPr lang="en-US" sz="1400" dirty="0"/>
          </a:p>
        </p:txBody>
      </p:sp>
      <p:sp>
        <p:nvSpPr>
          <p:cNvPr id="44" name="Text 42"/>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WELCOME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Glad You're Here</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691640"/>
            <a:ext cx="11057839" cy="640080"/>
          </a:xfrm>
          <a:prstGeom prst="rect">
            <a:avLst/>
          </a:prstGeom>
          <a:noFill/>
          <a:ln/>
        </p:spPr>
        <p:txBody>
          <a:bodyPr wrap="square" rtlCol="0" anchor="ctr"/>
          <a:lstStyle/>
          <a:p>
            <a:pPr indent="0" marL="0">
              <a:lnSpc>
                <a:spcPct val="105000"/>
              </a:lnSpc>
              <a:buNone/>
            </a:pPr>
            <a:r>
              <a:rPr lang="en-US" sz="1900" b="1" dirty="0">
                <a:solidFill>
                  <a:srgbClr val="3C3489"/>
                </a:solidFill>
                <a:latin typeface="Calibri" pitchFamily="34" charset="0"/>
                <a:ea typeface="Calibri" pitchFamily="34" charset="-122"/>
                <a:cs typeface="Calibri" pitchFamily="34" charset="-120"/>
              </a:rPr>
              <a:t>262 people across 25 teams start a 36.5-month program today — and everything begins with governance, not code.</a:t>
            </a:r>
            <a:endParaRPr lang="en-US" sz="1900" dirty="0"/>
          </a:p>
        </p:txBody>
      </p:sp>
      <p:sp>
        <p:nvSpPr>
          <p:cNvPr id="6" name="Text 4"/>
          <p:cNvSpPr/>
          <p:nvPr/>
        </p:nvSpPr>
        <p:spPr>
          <a:xfrm>
            <a:off x="566928" y="2514600"/>
            <a:ext cx="11057839" cy="1554480"/>
          </a:xfrm>
          <a:prstGeom prst="rect">
            <a:avLst/>
          </a:prstGeom>
          <a:noFill/>
          <a:ln/>
        </p:spPr>
        <p:txBody>
          <a:bodyPr wrap="square" rtlCol="0" anchor="t"/>
          <a:lstStyle/>
          <a:p>
            <a:pPr indent="0" marL="0">
              <a:lnSpc>
                <a:spcPct val="125000"/>
              </a:lnSpc>
              <a:buNone/>
            </a:pPr>
            <a:r>
              <a:rPr lang="en-US" sz="1450" dirty="0">
                <a:solidFill>
                  <a:srgbClr val="46435C"/>
                </a:solidFill>
                <a:latin typeface="Calibri" pitchFamily="34" charset="0"/>
                <a:ea typeface="Calibri" pitchFamily="34" charset="-122"/>
                <a:cs typeface="Calibri" pitchFamily="34" charset="-120"/>
              </a:rPr>
              <a:t>Project Catalyst stands up governed, production AI across claims, prior authorization, member experience, and underwriting for ACME Highland Health. Over three years and three BRDs, we prove that speed and governance aren't in tension — the AI Center of Excellence and Independent Model Validation come first, before any model reaches production. Today is Day 1 of Phase 0: readiness assessment, the governance charter, and platform selection.</a:t>
            </a:r>
            <a:endParaRPr lang="en-US" sz="1450" dirty="0"/>
          </a:p>
        </p:txBody>
      </p:sp>
      <p:sp>
        <p:nvSpPr>
          <p:cNvPr id="7" name="Shape 5"/>
          <p:cNvSpPr/>
          <p:nvPr/>
        </p:nvSpPr>
        <p:spPr>
          <a:xfrm>
            <a:off x="566928" y="4572000"/>
            <a:ext cx="3503066" cy="1371600"/>
          </a:xfrm>
          <a:prstGeom prst="roundRect">
            <a:avLst>
              <a:gd name="adj" fmla="val 5333"/>
            </a:avLst>
          </a:prstGeom>
          <a:solidFill>
            <a:srgbClr val="F5F4FC"/>
          </a:solidFill>
          <a:ln w="12700">
            <a:solidFill>
              <a:srgbClr val="EAE7FA"/>
            </a:solidFill>
            <a:prstDash val="solid"/>
          </a:ln>
        </p:spPr>
      </p:sp>
      <p:sp>
        <p:nvSpPr>
          <p:cNvPr id="8" name="Shape 6"/>
          <p:cNvSpPr/>
          <p:nvPr/>
        </p:nvSpPr>
        <p:spPr>
          <a:xfrm>
            <a:off x="566928" y="4572000"/>
            <a:ext cx="64008" cy="1371600"/>
          </a:xfrm>
          <a:prstGeom prst="rect">
            <a:avLst/>
          </a:prstGeom>
          <a:solidFill>
            <a:srgbClr val="3C3489"/>
          </a:solidFill>
          <a:ln/>
        </p:spPr>
      </p:sp>
      <p:sp>
        <p:nvSpPr>
          <p:cNvPr id="9" name="Text 7"/>
          <p:cNvSpPr/>
          <p:nvPr/>
        </p:nvSpPr>
        <p:spPr>
          <a:xfrm>
            <a:off x="822960" y="4828032"/>
            <a:ext cx="3045866" cy="640080"/>
          </a:xfrm>
          <a:prstGeom prst="rect">
            <a:avLst/>
          </a:prstGeom>
          <a:noFill/>
          <a:ln/>
        </p:spPr>
        <p:txBody>
          <a:bodyPr wrap="square" rtlCol="0" anchor="ctr"/>
          <a:lstStyle/>
          <a:p>
            <a:pPr indent="0" marL="0">
              <a:buNone/>
            </a:pPr>
            <a:r>
              <a:rPr lang="en-US" sz="3800" b="1" dirty="0">
                <a:solidFill>
                  <a:srgbClr val="3C3489"/>
                </a:solidFill>
                <a:latin typeface="Calibri" pitchFamily="34" charset="0"/>
                <a:ea typeface="Calibri" pitchFamily="34" charset="-122"/>
                <a:cs typeface="Calibri" pitchFamily="34" charset="-120"/>
              </a:rPr>
              <a:t>262</a:t>
            </a:r>
            <a:endParaRPr lang="en-US" sz="3800" dirty="0"/>
          </a:p>
        </p:txBody>
      </p:sp>
      <p:sp>
        <p:nvSpPr>
          <p:cNvPr id="10" name="Text 8"/>
          <p:cNvSpPr/>
          <p:nvPr/>
        </p:nvSpPr>
        <p:spPr>
          <a:xfrm>
            <a:off x="822960" y="5504688"/>
            <a:ext cx="3045866" cy="320040"/>
          </a:xfrm>
          <a:prstGeom prst="rect">
            <a:avLst/>
          </a:prstGeom>
          <a:noFill/>
          <a:ln/>
        </p:spPr>
        <p:txBody>
          <a:bodyPr wrap="square" rtlCol="0" anchor="ctr"/>
          <a:lstStyle/>
          <a:p>
            <a:pPr indent="0" marL="0">
              <a:buNone/>
            </a:pPr>
            <a:r>
              <a:rPr lang="en-US" sz="1200" b="1" dirty="0">
                <a:solidFill>
                  <a:srgbClr val="77738C"/>
                </a:solidFill>
                <a:latin typeface="Calibri" pitchFamily="34" charset="0"/>
                <a:ea typeface="Calibri" pitchFamily="34" charset="-122"/>
                <a:cs typeface="Calibri" pitchFamily="34" charset="-120"/>
              </a:rPr>
              <a:t>People across 25 teams</a:t>
            </a:r>
            <a:endParaRPr lang="en-US" sz="1200" dirty="0"/>
          </a:p>
        </p:txBody>
      </p:sp>
      <p:sp>
        <p:nvSpPr>
          <p:cNvPr id="11" name="Shape 9"/>
          <p:cNvSpPr/>
          <p:nvPr/>
        </p:nvSpPr>
        <p:spPr>
          <a:xfrm>
            <a:off x="4344314" y="4572000"/>
            <a:ext cx="3503066" cy="1371600"/>
          </a:xfrm>
          <a:prstGeom prst="roundRect">
            <a:avLst>
              <a:gd name="adj" fmla="val 5333"/>
            </a:avLst>
          </a:prstGeom>
          <a:solidFill>
            <a:srgbClr val="F5F4FC"/>
          </a:solidFill>
          <a:ln w="12700">
            <a:solidFill>
              <a:srgbClr val="EAE7FA"/>
            </a:solidFill>
            <a:prstDash val="solid"/>
          </a:ln>
        </p:spPr>
      </p:sp>
      <p:sp>
        <p:nvSpPr>
          <p:cNvPr id="12" name="Shape 10"/>
          <p:cNvSpPr/>
          <p:nvPr/>
        </p:nvSpPr>
        <p:spPr>
          <a:xfrm>
            <a:off x="4344314" y="4572000"/>
            <a:ext cx="64008" cy="1371600"/>
          </a:xfrm>
          <a:prstGeom prst="rect">
            <a:avLst/>
          </a:prstGeom>
          <a:solidFill>
            <a:srgbClr val="3C3489"/>
          </a:solidFill>
          <a:ln/>
        </p:spPr>
      </p:sp>
      <p:sp>
        <p:nvSpPr>
          <p:cNvPr id="13" name="Text 11"/>
          <p:cNvSpPr/>
          <p:nvPr/>
        </p:nvSpPr>
        <p:spPr>
          <a:xfrm>
            <a:off x="4600346" y="4828032"/>
            <a:ext cx="3045866" cy="640080"/>
          </a:xfrm>
          <a:prstGeom prst="rect">
            <a:avLst/>
          </a:prstGeom>
          <a:noFill/>
          <a:ln/>
        </p:spPr>
        <p:txBody>
          <a:bodyPr wrap="square" rtlCol="0" anchor="ctr"/>
          <a:lstStyle/>
          <a:p>
            <a:pPr indent="0" marL="0">
              <a:buNone/>
            </a:pPr>
            <a:r>
              <a:rPr lang="en-US" sz="3800" b="1" dirty="0">
                <a:solidFill>
                  <a:srgbClr val="3C3489"/>
                </a:solidFill>
                <a:latin typeface="Calibri" pitchFamily="34" charset="0"/>
                <a:ea typeface="Calibri" pitchFamily="34" charset="-122"/>
                <a:cs typeface="Calibri" pitchFamily="34" charset="-120"/>
              </a:rPr>
              <a:t>$99M</a:t>
            </a:r>
            <a:endParaRPr lang="en-US" sz="3800" dirty="0"/>
          </a:p>
        </p:txBody>
      </p:sp>
      <p:sp>
        <p:nvSpPr>
          <p:cNvPr id="14" name="Text 12"/>
          <p:cNvSpPr/>
          <p:nvPr/>
        </p:nvSpPr>
        <p:spPr>
          <a:xfrm>
            <a:off x="4600346" y="5504688"/>
            <a:ext cx="3045866" cy="320040"/>
          </a:xfrm>
          <a:prstGeom prst="rect">
            <a:avLst/>
          </a:prstGeom>
          <a:noFill/>
          <a:ln/>
        </p:spPr>
        <p:txBody>
          <a:bodyPr wrap="square" rtlCol="0" anchor="ctr"/>
          <a:lstStyle/>
          <a:p>
            <a:pPr indent="0" marL="0">
              <a:buNone/>
            </a:pPr>
            <a:r>
              <a:rPr lang="en-US" sz="1200" b="1" dirty="0">
                <a:solidFill>
                  <a:srgbClr val="77738C"/>
                </a:solidFill>
                <a:latin typeface="Calibri" pitchFamily="34" charset="0"/>
                <a:ea typeface="Calibri" pitchFamily="34" charset="-122"/>
                <a:cs typeface="Calibri" pitchFamily="34" charset="-120"/>
              </a:rPr>
              <a:t>Authorized investment</a:t>
            </a:r>
            <a:endParaRPr lang="en-US" sz="1200" dirty="0"/>
          </a:p>
        </p:txBody>
      </p:sp>
      <p:sp>
        <p:nvSpPr>
          <p:cNvPr id="15" name="Shape 13"/>
          <p:cNvSpPr/>
          <p:nvPr/>
        </p:nvSpPr>
        <p:spPr>
          <a:xfrm>
            <a:off x="8121701" y="4572000"/>
            <a:ext cx="3503066" cy="1371600"/>
          </a:xfrm>
          <a:prstGeom prst="roundRect">
            <a:avLst>
              <a:gd name="adj" fmla="val 5333"/>
            </a:avLst>
          </a:prstGeom>
          <a:solidFill>
            <a:srgbClr val="F5F4FC"/>
          </a:solidFill>
          <a:ln w="12700">
            <a:solidFill>
              <a:srgbClr val="EAE7FA"/>
            </a:solidFill>
            <a:prstDash val="solid"/>
          </a:ln>
        </p:spPr>
      </p:sp>
      <p:sp>
        <p:nvSpPr>
          <p:cNvPr id="16" name="Shape 14"/>
          <p:cNvSpPr/>
          <p:nvPr/>
        </p:nvSpPr>
        <p:spPr>
          <a:xfrm>
            <a:off x="8121701" y="4572000"/>
            <a:ext cx="64008" cy="1371600"/>
          </a:xfrm>
          <a:prstGeom prst="rect">
            <a:avLst/>
          </a:prstGeom>
          <a:solidFill>
            <a:srgbClr val="3C3489"/>
          </a:solidFill>
          <a:ln/>
        </p:spPr>
      </p:sp>
      <p:sp>
        <p:nvSpPr>
          <p:cNvPr id="17" name="Text 15"/>
          <p:cNvSpPr/>
          <p:nvPr/>
        </p:nvSpPr>
        <p:spPr>
          <a:xfrm>
            <a:off x="8377733" y="4828032"/>
            <a:ext cx="3045866" cy="640080"/>
          </a:xfrm>
          <a:prstGeom prst="rect">
            <a:avLst/>
          </a:prstGeom>
          <a:noFill/>
          <a:ln/>
        </p:spPr>
        <p:txBody>
          <a:bodyPr wrap="square" rtlCol="0" anchor="ctr"/>
          <a:lstStyle/>
          <a:p>
            <a:pPr indent="0" marL="0">
              <a:buNone/>
            </a:pPr>
            <a:r>
              <a:rPr lang="en-US" sz="3800" b="1" dirty="0">
                <a:solidFill>
                  <a:srgbClr val="3C3489"/>
                </a:solidFill>
                <a:latin typeface="Calibri" pitchFamily="34" charset="0"/>
                <a:ea typeface="Calibri" pitchFamily="34" charset="-122"/>
                <a:cs typeface="Calibri" pitchFamily="34" charset="-120"/>
              </a:rPr>
              <a:t>36.5 mo</a:t>
            </a:r>
            <a:endParaRPr lang="en-US" sz="3800" dirty="0"/>
          </a:p>
        </p:txBody>
      </p:sp>
      <p:sp>
        <p:nvSpPr>
          <p:cNvPr id="18" name="Text 16"/>
          <p:cNvSpPr/>
          <p:nvPr/>
        </p:nvSpPr>
        <p:spPr>
          <a:xfrm>
            <a:off x="8377733" y="5504688"/>
            <a:ext cx="3045866" cy="320040"/>
          </a:xfrm>
          <a:prstGeom prst="rect">
            <a:avLst/>
          </a:prstGeom>
          <a:noFill/>
          <a:ln/>
        </p:spPr>
        <p:txBody>
          <a:bodyPr wrap="square" rtlCol="0" anchor="ctr"/>
          <a:lstStyle/>
          <a:p>
            <a:pPr indent="0" marL="0">
              <a:buNone/>
            </a:pPr>
            <a:r>
              <a:rPr lang="en-US" sz="1200" b="1" dirty="0">
                <a:solidFill>
                  <a:srgbClr val="77738C"/>
                </a:solidFill>
                <a:latin typeface="Calibri" pitchFamily="34" charset="0"/>
                <a:ea typeface="Calibri" pitchFamily="34" charset="-122"/>
                <a:cs typeface="Calibri" pitchFamily="34" charset="-120"/>
              </a:rPr>
              <a:t>Aug 2026 – Aug 2029</a:t>
            </a:r>
            <a:endParaRPr lang="en-US" sz="1200" dirty="0"/>
          </a:p>
        </p:txBody>
      </p:sp>
      <p:sp>
        <p:nvSpPr>
          <p:cNvPr id="19" name="Text 17"/>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3C3489"/>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3C3489"/>
          </a:solidFill>
          <a:ln/>
        </p:spPr>
      </p:sp>
      <p:sp>
        <p:nvSpPr>
          <p:cNvPr id="3" name="Text 1"/>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C6851A"/>
                </a:solidFill>
                <a:latin typeface="Calibri" pitchFamily="34" charset="0"/>
                <a:ea typeface="Calibri" pitchFamily="34" charset="-122"/>
                <a:cs typeface="Calibri" pitchFamily="34" charset="-120"/>
              </a:rPr>
              <a:t>THE BUSINESS CASE</a:t>
            </a:r>
            <a:endParaRPr lang="en-US" sz="1100" dirty="0"/>
          </a:p>
        </p:txBody>
      </p:sp>
      <p:sp>
        <p:nvSpPr>
          <p:cNvPr id="4" name="Text 2"/>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FFFFFF"/>
                </a:solidFill>
                <a:latin typeface="Calibri" pitchFamily="34" charset="0"/>
                <a:ea typeface="Calibri" pitchFamily="34" charset="-122"/>
                <a:cs typeface="Calibri" pitchFamily="34" charset="-120"/>
              </a:rPr>
              <a:t>Why We're Doing This</a:t>
            </a:r>
            <a:endParaRPr lang="en-US" sz="3000" dirty="0"/>
          </a:p>
        </p:txBody>
      </p:sp>
      <p:sp>
        <p:nvSpPr>
          <p:cNvPr id="5" name="Shape 3"/>
          <p:cNvSpPr/>
          <p:nvPr/>
        </p:nvSpPr>
        <p:spPr>
          <a:xfrm>
            <a:off x="566928" y="1417320"/>
            <a:ext cx="11057839" cy="18288"/>
          </a:xfrm>
          <a:prstGeom prst="rect">
            <a:avLst/>
          </a:prstGeom>
          <a:solidFill>
            <a:srgbClr val="5B52A8"/>
          </a:solidFill>
          <a:ln/>
        </p:spPr>
      </p:sp>
      <p:sp>
        <p:nvSpPr>
          <p:cNvPr id="6" name="Text 4"/>
          <p:cNvSpPr/>
          <p:nvPr/>
        </p:nvSpPr>
        <p:spPr>
          <a:xfrm>
            <a:off x="566928" y="1691640"/>
            <a:ext cx="6126480" cy="914400"/>
          </a:xfrm>
          <a:prstGeom prst="rect">
            <a:avLst/>
          </a:prstGeom>
          <a:noFill/>
          <a:ln/>
        </p:spPr>
        <p:txBody>
          <a:bodyPr wrap="square" rtlCol="0" anchor="ctr"/>
          <a:lstStyle/>
          <a:p>
            <a:pPr indent="0" marL="0">
              <a:lnSpc>
                <a:spcPct val="110000"/>
              </a:lnSpc>
              <a:buNone/>
            </a:pPr>
            <a:r>
              <a:rPr lang="en-US" sz="1800" b="1" dirty="0">
                <a:solidFill>
                  <a:srgbClr val="CFCBF0"/>
                </a:solidFill>
                <a:latin typeface="Calibri" pitchFamily="34" charset="0"/>
                <a:ea typeface="Calibri" pitchFamily="34" charset="-122"/>
                <a:cs typeface="Calibri" pitchFamily="34" charset="-120"/>
              </a:rPr>
              <a:t>Two pressures, one solution: a regulatory mandate with a hard date, and competitors already in production.</a:t>
            </a:r>
            <a:endParaRPr lang="en-US" sz="1800" dirty="0"/>
          </a:p>
        </p:txBody>
      </p:sp>
      <p:sp>
        <p:nvSpPr>
          <p:cNvPr id="7" name="Text 5"/>
          <p:cNvSpPr/>
          <p:nvPr/>
        </p:nvSpPr>
        <p:spPr>
          <a:xfrm>
            <a:off x="566928" y="2743200"/>
            <a:ext cx="6126480" cy="2377440"/>
          </a:xfrm>
          <a:prstGeom prst="rect">
            <a:avLst/>
          </a:prstGeom>
          <a:noFill/>
          <a:ln/>
        </p:spPr>
        <p:txBody>
          <a:bodyPr wrap="square" rtlCol="0" anchor="t"/>
          <a:lstStyle/>
          <a:p>
            <a:pPr indent="0" marL="0">
              <a:lnSpc>
                <a:spcPct val="130000"/>
              </a:lnSpc>
              <a:buNone/>
            </a:pPr>
            <a:r>
              <a:rPr lang="en-US" sz="1400" dirty="0">
                <a:solidFill>
                  <a:srgbClr val="D6D2F2"/>
                </a:solidFill>
                <a:latin typeface="Calibri" pitchFamily="34" charset="0"/>
                <a:ea typeface="Calibri" pitchFamily="34" charset="-122"/>
                <a:cs typeface="Calibri" pitchFamily="34" charset="-120"/>
              </a:rPr>
              <a:t>CMS-0057-F's prior-authorization mandate takes effect January 2027 — this program authorizes production AI at scale, governed and defensible, beyond the separate baseline-compliance project. Meanwhile UnitedHealth, Humana, and Oscar Health already run production AI across claims, PA, and member engagement. Moving slowly while they deploy is unviable; moving fast without governance is a liability. Catalyst proves the two aren't in tension when governance is built in from Day 1.</a:t>
            </a:r>
            <a:endParaRPr lang="en-US" sz="1400" dirty="0"/>
          </a:p>
        </p:txBody>
      </p:sp>
      <p:sp>
        <p:nvSpPr>
          <p:cNvPr id="8" name="Shape 6"/>
          <p:cNvSpPr/>
          <p:nvPr/>
        </p:nvSpPr>
        <p:spPr>
          <a:xfrm>
            <a:off x="7040880" y="1691640"/>
            <a:ext cx="4583887" cy="4023360"/>
          </a:xfrm>
          <a:prstGeom prst="roundRect">
            <a:avLst>
              <a:gd name="adj" fmla="val 2273"/>
            </a:avLst>
          </a:prstGeom>
          <a:solidFill>
            <a:srgbClr val="241E56"/>
          </a:solidFill>
          <a:ln w="12700">
            <a:solidFill>
              <a:srgbClr val="5B52A8"/>
            </a:solidFill>
            <a:prstDash val="solid"/>
          </a:ln>
        </p:spPr>
      </p:sp>
      <p:sp>
        <p:nvSpPr>
          <p:cNvPr id="9" name="Text 7"/>
          <p:cNvSpPr/>
          <p:nvPr/>
        </p:nvSpPr>
        <p:spPr>
          <a:xfrm>
            <a:off x="7315200" y="1920240"/>
            <a:ext cx="4035247" cy="274320"/>
          </a:xfrm>
          <a:prstGeom prst="rect">
            <a:avLst/>
          </a:prstGeom>
          <a:noFill/>
          <a:ln/>
        </p:spPr>
        <p:txBody>
          <a:bodyPr wrap="square" rtlCol="0" anchor="ctr"/>
          <a:lstStyle/>
          <a:p>
            <a:pPr indent="0" marL="0">
              <a:buNone/>
            </a:pPr>
            <a:r>
              <a:rPr lang="en-US" sz="1100" b="1" spc="200" kern="0" dirty="0">
                <a:solidFill>
                  <a:srgbClr val="C6851A"/>
                </a:solidFill>
                <a:latin typeface="Calibri" pitchFamily="34" charset="0"/>
                <a:ea typeface="Calibri" pitchFamily="34" charset="-122"/>
                <a:cs typeface="Calibri" pitchFamily="34" charset="-120"/>
              </a:rPr>
              <a:t>KEY FACTS</a:t>
            </a:r>
            <a:endParaRPr lang="en-US" sz="1100" dirty="0"/>
          </a:p>
        </p:txBody>
      </p:sp>
      <p:sp>
        <p:nvSpPr>
          <p:cNvPr id="10" name="Text 8"/>
          <p:cNvSpPr/>
          <p:nvPr/>
        </p:nvSpPr>
        <p:spPr>
          <a:xfrm>
            <a:off x="7315200" y="2377440"/>
            <a:ext cx="4035247" cy="274320"/>
          </a:xfrm>
          <a:prstGeom prst="rect">
            <a:avLst/>
          </a:prstGeom>
          <a:noFill/>
          <a:ln/>
        </p:spPr>
        <p:txBody>
          <a:bodyPr wrap="square" rtlCol="0" anchor="ctr"/>
          <a:lstStyle/>
          <a:p>
            <a:pPr indent="0" marL="0">
              <a:buNone/>
            </a:pPr>
            <a:r>
              <a:rPr lang="en-US" sz="1100" b="1" dirty="0">
                <a:solidFill>
                  <a:srgbClr val="A79FE0"/>
                </a:solidFill>
                <a:latin typeface="Calibri" pitchFamily="34" charset="0"/>
                <a:ea typeface="Calibri" pitchFamily="34" charset="-122"/>
                <a:cs typeface="Calibri" pitchFamily="34" charset="-120"/>
              </a:rPr>
              <a:t>Regulatory</a:t>
            </a:r>
            <a:endParaRPr lang="en-US" sz="1100" dirty="0"/>
          </a:p>
        </p:txBody>
      </p:sp>
      <p:sp>
        <p:nvSpPr>
          <p:cNvPr id="11" name="Text 9"/>
          <p:cNvSpPr/>
          <p:nvPr/>
        </p:nvSpPr>
        <p:spPr>
          <a:xfrm>
            <a:off x="7315200" y="2633472"/>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CMS-0057-F — effective Jan 2027</a:t>
            </a:r>
            <a:endParaRPr lang="en-US" sz="1450" dirty="0"/>
          </a:p>
        </p:txBody>
      </p:sp>
      <p:sp>
        <p:nvSpPr>
          <p:cNvPr id="12" name="Text 10"/>
          <p:cNvSpPr/>
          <p:nvPr/>
        </p:nvSpPr>
        <p:spPr>
          <a:xfrm>
            <a:off x="7315200" y="3163824"/>
            <a:ext cx="4035247" cy="274320"/>
          </a:xfrm>
          <a:prstGeom prst="rect">
            <a:avLst/>
          </a:prstGeom>
          <a:noFill/>
          <a:ln/>
        </p:spPr>
        <p:txBody>
          <a:bodyPr wrap="square" rtlCol="0" anchor="ctr"/>
          <a:lstStyle/>
          <a:p>
            <a:pPr indent="0" marL="0">
              <a:buNone/>
            </a:pPr>
            <a:r>
              <a:rPr lang="en-US" sz="1100" b="1" dirty="0">
                <a:solidFill>
                  <a:srgbClr val="A79FE0"/>
                </a:solidFill>
                <a:latin typeface="Calibri" pitchFamily="34" charset="0"/>
                <a:ea typeface="Calibri" pitchFamily="34" charset="-122"/>
                <a:cs typeface="Calibri" pitchFamily="34" charset="-120"/>
              </a:rPr>
              <a:t>Competitive</a:t>
            </a:r>
            <a:endParaRPr lang="en-US" sz="1100" dirty="0"/>
          </a:p>
        </p:txBody>
      </p:sp>
      <p:sp>
        <p:nvSpPr>
          <p:cNvPr id="13" name="Text 11"/>
          <p:cNvSpPr/>
          <p:nvPr/>
        </p:nvSpPr>
        <p:spPr>
          <a:xfrm>
            <a:off x="7315200" y="3419856"/>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UHG, Humana, Oscar in production</a:t>
            </a:r>
            <a:endParaRPr lang="en-US" sz="1450" dirty="0"/>
          </a:p>
        </p:txBody>
      </p:sp>
      <p:sp>
        <p:nvSpPr>
          <p:cNvPr id="14" name="Text 12"/>
          <p:cNvSpPr/>
          <p:nvPr/>
        </p:nvSpPr>
        <p:spPr>
          <a:xfrm>
            <a:off x="7315200" y="3950208"/>
            <a:ext cx="4035247" cy="274320"/>
          </a:xfrm>
          <a:prstGeom prst="rect">
            <a:avLst/>
          </a:prstGeom>
          <a:noFill/>
          <a:ln/>
        </p:spPr>
        <p:txBody>
          <a:bodyPr wrap="square" rtlCol="0" anchor="ctr"/>
          <a:lstStyle/>
          <a:p>
            <a:pPr indent="0" marL="0">
              <a:buNone/>
            </a:pPr>
            <a:r>
              <a:rPr lang="en-US" sz="1100" b="1" dirty="0">
                <a:solidFill>
                  <a:srgbClr val="A79FE0"/>
                </a:solidFill>
                <a:latin typeface="Calibri" pitchFamily="34" charset="0"/>
                <a:ea typeface="Calibri" pitchFamily="34" charset="-122"/>
                <a:cs typeface="Calibri" pitchFamily="34" charset="-120"/>
              </a:rPr>
              <a:t>Approach</a:t>
            </a:r>
            <a:endParaRPr lang="en-US" sz="1100" dirty="0"/>
          </a:p>
        </p:txBody>
      </p:sp>
      <p:sp>
        <p:nvSpPr>
          <p:cNvPr id="15" name="Text 13"/>
          <p:cNvSpPr/>
          <p:nvPr/>
        </p:nvSpPr>
        <p:spPr>
          <a:xfrm>
            <a:off x="7315200" y="4206240"/>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Governance-first, not retrofit</a:t>
            </a:r>
            <a:endParaRPr lang="en-US" sz="1450" dirty="0"/>
          </a:p>
        </p:txBody>
      </p:sp>
      <p:sp>
        <p:nvSpPr>
          <p:cNvPr id="16" name="Text 14"/>
          <p:cNvSpPr/>
          <p:nvPr/>
        </p:nvSpPr>
        <p:spPr>
          <a:xfrm>
            <a:off x="7315200" y="4736592"/>
            <a:ext cx="4035247" cy="274320"/>
          </a:xfrm>
          <a:prstGeom prst="rect">
            <a:avLst/>
          </a:prstGeom>
          <a:noFill/>
          <a:ln/>
        </p:spPr>
        <p:txBody>
          <a:bodyPr wrap="square" rtlCol="0" anchor="ctr"/>
          <a:lstStyle/>
          <a:p>
            <a:pPr indent="0" marL="0">
              <a:buNone/>
            </a:pPr>
            <a:r>
              <a:rPr lang="en-US" sz="1100" b="1" dirty="0">
                <a:solidFill>
                  <a:srgbClr val="A79FE0"/>
                </a:solidFill>
                <a:latin typeface="Calibri" pitchFamily="34" charset="0"/>
                <a:ea typeface="Calibri" pitchFamily="34" charset="-122"/>
                <a:cs typeface="Calibri" pitchFamily="34" charset="-120"/>
              </a:rPr>
              <a:t>Payoff</a:t>
            </a:r>
            <a:endParaRPr lang="en-US" sz="1100" dirty="0"/>
          </a:p>
        </p:txBody>
      </p:sp>
      <p:sp>
        <p:nvSpPr>
          <p:cNvPr id="17" name="Text 15"/>
          <p:cNvSpPr/>
          <p:nvPr/>
        </p:nvSpPr>
        <p:spPr>
          <a:xfrm>
            <a:off x="7315200" y="4992624"/>
            <a:ext cx="4035247" cy="365760"/>
          </a:xfrm>
          <a:prstGeom prst="rect">
            <a:avLst/>
          </a:prstGeom>
          <a:noFill/>
          <a:ln/>
        </p:spPr>
        <p:txBody>
          <a:bodyPr wrap="square" rtlCol="0" anchor="ctr"/>
          <a:lstStyle/>
          <a:p>
            <a:pPr indent="0" marL="0">
              <a:buNone/>
            </a:pPr>
            <a:r>
              <a:rPr lang="en-US" sz="1450" b="1" dirty="0">
                <a:solidFill>
                  <a:srgbClr val="FFFFFF"/>
                </a:solidFill>
                <a:latin typeface="Calibri" pitchFamily="34" charset="0"/>
                <a:ea typeface="Calibri" pitchFamily="34" charset="-122"/>
                <a:cs typeface="Calibri" pitchFamily="34" charset="-120"/>
              </a:rPr>
              <a:t>Defensible AI at scale</a:t>
            </a:r>
            <a:endParaRPr lang="en-US" sz="1450" dirty="0"/>
          </a:p>
        </p:txBody>
      </p:sp>
      <p:sp>
        <p:nvSpPr>
          <p:cNvPr id="18" name="Text 16"/>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SUCCESS METRICS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What Success Looks Like</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Shape 3"/>
          <p:cNvSpPr/>
          <p:nvPr/>
        </p:nvSpPr>
        <p:spPr>
          <a:xfrm>
            <a:off x="566928" y="1737360"/>
            <a:ext cx="11057839" cy="713232"/>
          </a:xfrm>
          <a:prstGeom prst="roundRect">
            <a:avLst>
              <a:gd name="adj" fmla="val 7692"/>
            </a:avLst>
          </a:prstGeom>
          <a:solidFill>
            <a:srgbClr val="E7F4ED"/>
          </a:solidFill>
          <a:ln/>
        </p:spPr>
      </p:sp>
      <p:sp>
        <p:nvSpPr>
          <p:cNvPr id="6" name="Shape 4"/>
          <p:cNvSpPr/>
          <p:nvPr/>
        </p:nvSpPr>
        <p:spPr>
          <a:xfrm>
            <a:off x="566928" y="1737360"/>
            <a:ext cx="54864" cy="713232"/>
          </a:xfrm>
          <a:prstGeom prst="rect">
            <a:avLst/>
          </a:prstGeom>
          <a:solidFill>
            <a:srgbClr val="1E7B4D"/>
          </a:solidFill>
          <a:ln/>
        </p:spPr>
      </p:sp>
      <p:sp>
        <p:nvSpPr>
          <p:cNvPr id="7" name="Shape 5"/>
          <p:cNvSpPr/>
          <p:nvPr/>
        </p:nvSpPr>
        <p:spPr>
          <a:xfrm>
            <a:off x="822960" y="1911096"/>
            <a:ext cx="365760" cy="365760"/>
          </a:xfrm>
          <a:prstGeom prst="ellipse">
            <a:avLst/>
          </a:prstGeom>
          <a:solidFill>
            <a:srgbClr val="1E7B4D"/>
          </a:solidFill>
          <a:ln/>
        </p:spPr>
      </p:sp>
      <p:sp>
        <p:nvSpPr>
          <p:cNvPr id="8" name="Text 6"/>
          <p:cNvSpPr/>
          <p:nvPr/>
        </p:nvSpPr>
        <p:spPr>
          <a:xfrm>
            <a:off x="822960" y="1911096"/>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1</a:t>
            </a:r>
            <a:endParaRPr lang="en-US" sz="1500" dirty="0"/>
          </a:p>
        </p:txBody>
      </p:sp>
      <p:sp>
        <p:nvSpPr>
          <p:cNvPr id="9" name="Text 7"/>
          <p:cNvSpPr/>
          <p:nvPr/>
        </p:nvSpPr>
        <p:spPr>
          <a:xfrm>
            <a:off x="1435608" y="1737360"/>
            <a:ext cx="9869119" cy="713232"/>
          </a:xfrm>
          <a:prstGeom prst="rect">
            <a:avLst/>
          </a:prstGeom>
          <a:noFill/>
          <a:ln/>
        </p:spPr>
        <p:txBody>
          <a:bodyPr wrap="square" rtlCol="0" anchor="ctr"/>
          <a:lstStyle/>
          <a:p>
            <a:pPr indent="0" marL="0">
              <a:lnSpc>
                <a:spcPct val="100000"/>
              </a:lnSpc>
              <a:buNone/>
            </a:pPr>
            <a:r>
              <a:rPr lang="en-US" sz="1450" b="1" dirty="0">
                <a:solidFill>
                  <a:srgbClr val="1E1B33"/>
                </a:solidFill>
                <a:latin typeface="Calibri" pitchFamily="34" charset="0"/>
                <a:ea typeface="Calibri" pitchFamily="34" charset="-122"/>
                <a:cs typeface="Calibri" pitchFamily="34" charset="-120"/>
              </a:rPr>
              <a:t>Zero Critical/High security findings from the first production release onward</a:t>
            </a:r>
            <a:endParaRPr lang="en-US" sz="1450" dirty="0"/>
          </a:p>
        </p:txBody>
      </p:sp>
      <p:sp>
        <p:nvSpPr>
          <p:cNvPr id="10" name="Shape 8"/>
          <p:cNvSpPr/>
          <p:nvPr/>
        </p:nvSpPr>
        <p:spPr>
          <a:xfrm>
            <a:off x="566928" y="2578608"/>
            <a:ext cx="11057839" cy="713232"/>
          </a:xfrm>
          <a:prstGeom prst="roundRect">
            <a:avLst>
              <a:gd name="adj" fmla="val 7692"/>
            </a:avLst>
          </a:prstGeom>
          <a:solidFill>
            <a:srgbClr val="E7F4ED"/>
          </a:solidFill>
          <a:ln/>
        </p:spPr>
      </p:sp>
      <p:sp>
        <p:nvSpPr>
          <p:cNvPr id="11" name="Shape 9"/>
          <p:cNvSpPr/>
          <p:nvPr/>
        </p:nvSpPr>
        <p:spPr>
          <a:xfrm>
            <a:off x="566928" y="2578608"/>
            <a:ext cx="54864" cy="713232"/>
          </a:xfrm>
          <a:prstGeom prst="rect">
            <a:avLst/>
          </a:prstGeom>
          <a:solidFill>
            <a:srgbClr val="1E7B4D"/>
          </a:solidFill>
          <a:ln/>
        </p:spPr>
      </p:sp>
      <p:sp>
        <p:nvSpPr>
          <p:cNvPr id="12" name="Shape 10"/>
          <p:cNvSpPr/>
          <p:nvPr/>
        </p:nvSpPr>
        <p:spPr>
          <a:xfrm>
            <a:off x="822960" y="2752344"/>
            <a:ext cx="365760" cy="365760"/>
          </a:xfrm>
          <a:prstGeom prst="ellipse">
            <a:avLst/>
          </a:prstGeom>
          <a:solidFill>
            <a:srgbClr val="1E7B4D"/>
          </a:solidFill>
          <a:ln/>
        </p:spPr>
      </p:sp>
      <p:sp>
        <p:nvSpPr>
          <p:cNvPr id="13" name="Text 11"/>
          <p:cNvSpPr/>
          <p:nvPr/>
        </p:nvSpPr>
        <p:spPr>
          <a:xfrm>
            <a:off x="822960" y="2752344"/>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2</a:t>
            </a:r>
            <a:endParaRPr lang="en-US" sz="1500" dirty="0"/>
          </a:p>
        </p:txBody>
      </p:sp>
      <p:sp>
        <p:nvSpPr>
          <p:cNvPr id="14" name="Text 12"/>
          <p:cNvSpPr/>
          <p:nvPr/>
        </p:nvSpPr>
        <p:spPr>
          <a:xfrm>
            <a:off x="1435608" y="2578608"/>
            <a:ext cx="9869119" cy="713232"/>
          </a:xfrm>
          <a:prstGeom prst="rect">
            <a:avLst/>
          </a:prstGeom>
          <a:noFill/>
          <a:ln/>
        </p:spPr>
        <p:txBody>
          <a:bodyPr wrap="square" rtlCol="0" anchor="ctr"/>
          <a:lstStyle/>
          <a:p>
            <a:pPr indent="0" marL="0">
              <a:lnSpc>
                <a:spcPct val="100000"/>
              </a:lnSpc>
              <a:buNone/>
            </a:pPr>
            <a:r>
              <a:rPr lang="en-US" sz="1450" b="1" dirty="0">
                <a:solidFill>
                  <a:srgbClr val="1E1B33"/>
                </a:solidFill>
                <a:latin typeface="Calibri" pitchFamily="34" charset="0"/>
                <a:ea typeface="Calibri" pitchFamily="34" charset="-122"/>
                <a:cs typeface="Calibri" pitchFamily="34" charset="-120"/>
              </a:rPr>
              <a:t>Independent Model Validation sign-off on accuracy, fairness &amp; explainability before every production release</a:t>
            </a:r>
            <a:endParaRPr lang="en-US" sz="1450" dirty="0"/>
          </a:p>
        </p:txBody>
      </p:sp>
      <p:sp>
        <p:nvSpPr>
          <p:cNvPr id="15" name="Shape 13"/>
          <p:cNvSpPr/>
          <p:nvPr/>
        </p:nvSpPr>
        <p:spPr>
          <a:xfrm>
            <a:off x="566928" y="3419856"/>
            <a:ext cx="11057839" cy="713232"/>
          </a:xfrm>
          <a:prstGeom prst="roundRect">
            <a:avLst>
              <a:gd name="adj" fmla="val 7692"/>
            </a:avLst>
          </a:prstGeom>
          <a:solidFill>
            <a:srgbClr val="E7F4ED"/>
          </a:solidFill>
          <a:ln/>
        </p:spPr>
      </p:sp>
      <p:sp>
        <p:nvSpPr>
          <p:cNvPr id="16" name="Shape 14"/>
          <p:cNvSpPr/>
          <p:nvPr/>
        </p:nvSpPr>
        <p:spPr>
          <a:xfrm>
            <a:off x="566928" y="3419856"/>
            <a:ext cx="54864" cy="713232"/>
          </a:xfrm>
          <a:prstGeom prst="rect">
            <a:avLst/>
          </a:prstGeom>
          <a:solidFill>
            <a:srgbClr val="1E7B4D"/>
          </a:solidFill>
          <a:ln/>
        </p:spPr>
      </p:sp>
      <p:sp>
        <p:nvSpPr>
          <p:cNvPr id="17" name="Shape 15"/>
          <p:cNvSpPr/>
          <p:nvPr/>
        </p:nvSpPr>
        <p:spPr>
          <a:xfrm>
            <a:off x="822960" y="3593592"/>
            <a:ext cx="365760" cy="365760"/>
          </a:xfrm>
          <a:prstGeom prst="ellipse">
            <a:avLst/>
          </a:prstGeom>
          <a:solidFill>
            <a:srgbClr val="1E7B4D"/>
          </a:solidFill>
          <a:ln/>
        </p:spPr>
      </p:sp>
      <p:sp>
        <p:nvSpPr>
          <p:cNvPr id="18" name="Text 16"/>
          <p:cNvSpPr/>
          <p:nvPr/>
        </p:nvSpPr>
        <p:spPr>
          <a:xfrm>
            <a:off x="822960" y="3593592"/>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3</a:t>
            </a:r>
            <a:endParaRPr lang="en-US" sz="1500" dirty="0"/>
          </a:p>
        </p:txBody>
      </p:sp>
      <p:sp>
        <p:nvSpPr>
          <p:cNvPr id="19" name="Text 17"/>
          <p:cNvSpPr/>
          <p:nvPr/>
        </p:nvSpPr>
        <p:spPr>
          <a:xfrm>
            <a:off x="1435608" y="3419856"/>
            <a:ext cx="9869119" cy="713232"/>
          </a:xfrm>
          <a:prstGeom prst="rect">
            <a:avLst/>
          </a:prstGeom>
          <a:noFill/>
          <a:ln/>
        </p:spPr>
        <p:txBody>
          <a:bodyPr wrap="square" rtlCol="0" anchor="ctr"/>
          <a:lstStyle/>
          <a:p>
            <a:pPr indent="0" marL="0">
              <a:lnSpc>
                <a:spcPct val="100000"/>
              </a:lnSpc>
              <a:buNone/>
            </a:pPr>
            <a:r>
              <a:rPr lang="en-US" sz="1450" b="1" dirty="0">
                <a:solidFill>
                  <a:srgbClr val="1E1B33"/>
                </a:solidFill>
                <a:latin typeface="Calibri" pitchFamily="34" charset="0"/>
                <a:ea typeface="Calibri" pitchFamily="34" charset="-122"/>
                <a:cs typeface="Calibri" pitchFamily="34" charset="-120"/>
              </a:rPr>
              <a:t>All three BRDs delivered on time by August 2029, within the $99M authorized baseline — contingency only via change control</a:t>
            </a:r>
            <a:endParaRPr lang="en-US" sz="1450" dirty="0"/>
          </a:p>
        </p:txBody>
      </p:sp>
      <p:sp>
        <p:nvSpPr>
          <p:cNvPr id="20" name="Shape 18"/>
          <p:cNvSpPr/>
          <p:nvPr/>
        </p:nvSpPr>
        <p:spPr>
          <a:xfrm>
            <a:off x="566928" y="4261104"/>
            <a:ext cx="11057839" cy="713232"/>
          </a:xfrm>
          <a:prstGeom prst="roundRect">
            <a:avLst>
              <a:gd name="adj" fmla="val 7692"/>
            </a:avLst>
          </a:prstGeom>
          <a:solidFill>
            <a:srgbClr val="E7F4ED"/>
          </a:solidFill>
          <a:ln/>
        </p:spPr>
      </p:sp>
      <p:sp>
        <p:nvSpPr>
          <p:cNvPr id="21" name="Shape 19"/>
          <p:cNvSpPr/>
          <p:nvPr/>
        </p:nvSpPr>
        <p:spPr>
          <a:xfrm>
            <a:off x="566928" y="4261104"/>
            <a:ext cx="54864" cy="713232"/>
          </a:xfrm>
          <a:prstGeom prst="rect">
            <a:avLst/>
          </a:prstGeom>
          <a:solidFill>
            <a:srgbClr val="1E7B4D"/>
          </a:solidFill>
          <a:ln/>
        </p:spPr>
      </p:sp>
      <p:sp>
        <p:nvSpPr>
          <p:cNvPr id="22" name="Shape 20"/>
          <p:cNvSpPr/>
          <p:nvPr/>
        </p:nvSpPr>
        <p:spPr>
          <a:xfrm>
            <a:off x="822960" y="4434840"/>
            <a:ext cx="365760" cy="365760"/>
          </a:xfrm>
          <a:prstGeom prst="ellipse">
            <a:avLst/>
          </a:prstGeom>
          <a:solidFill>
            <a:srgbClr val="1E7B4D"/>
          </a:solidFill>
          <a:ln/>
        </p:spPr>
      </p:sp>
      <p:sp>
        <p:nvSpPr>
          <p:cNvPr id="23" name="Text 21"/>
          <p:cNvSpPr/>
          <p:nvPr/>
        </p:nvSpPr>
        <p:spPr>
          <a:xfrm>
            <a:off x="822960" y="4434840"/>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4</a:t>
            </a:r>
            <a:endParaRPr lang="en-US" sz="1500" dirty="0"/>
          </a:p>
        </p:txBody>
      </p:sp>
      <p:sp>
        <p:nvSpPr>
          <p:cNvPr id="24" name="Text 22"/>
          <p:cNvSpPr/>
          <p:nvPr/>
        </p:nvSpPr>
        <p:spPr>
          <a:xfrm>
            <a:off x="1435608" y="4261104"/>
            <a:ext cx="9869119" cy="713232"/>
          </a:xfrm>
          <a:prstGeom prst="rect">
            <a:avLst/>
          </a:prstGeom>
          <a:noFill/>
          <a:ln/>
        </p:spPr>
        <p:txBody>
          <a:bodyPr wrap="square" rtlCol="0" anchor="ctr"/>
          <a:lstStyle/>
          <a:p>
            <a:pPr indent="0" marL="0">
              <a:lnSpc>
                <a:spcPct val="100000"/>
              </a:lnSpc>
              <a:buNone/>
            </a:pPr>
            <a:r>
              <a:rPr lang="en-US" sz="1450" b="1" dirty="0">
                <a:solidFill>
                  <a:srgbClr val="1E1B33"/>
                </a:solidFill>
                <a:latin typeface="Calibri" pitchFamily="34" charset="0"/>
                <a:ea typeface="Calibri" pitchFamily="34" charset="-122"/>
                <a:cs typeface="Calibri" pitchFamily="34" charset="-120"/>
              </a:rPr>
              <a:t>Measurable operational gains — PA cycle time, call-center handle time, underwriting consistency — benchmarked and tracked</a:t>
            </a:r>
            <a:endParaRPr lang="en-US" sz="1450" dirty="0"/>
          </a:p>
        </p:txBody>
      </p:sp>
      <p:sp>
        <p:nvSpPr>
          <p:cNvPr id="25" name="Shape 23"/>
          <p:cNvSpPr/>
          <p:nvPr/>
        </p:nvSpPr>
        <p:spPr>
          <a:xfrm>
            <a:off x="566928" y="5102352"/>
            <a:ext cx="11057839" cy="713232"/>
          </a:xfrm>
          <a:prstGeom prst="roundRect">
            <a:avLst>
              <a:gd name="adj" fmla="val 7692"/>
            </a:avLst>
          </a:prstGeom>
          <a:solidFill>
            <a:srgbClr val="E7F4ED"/>
          </a:solidFill>
          <a:ln/>
        </p:spPr>
      </p:sp>
      <p:sp>
        <p:nvSpPr>
          <p:cNvPr id="26" name="Shape 24"/>
          <p:cNvSpPr/>
          <p:nvPr/>
        </p:nvSpPr>
        <p:spPr>
          <a:xfrm>
            <a:off x="566928" y="5102352"/>
            <a:ext cx="54864" cy="713232"/>
          </a:xfrm>
          <a:prstGeom prst="rect">
            <a:avLst/>
          </a:prstGeom>
          <a:solidFill>
            <a:srgbClr val="1E7B4D"/>
          </a:solidFill>
          <a:ln/>
        </p:spPr>
      </p:sp>
      <p:sp>
        <p:nvSpPr>
          <p:cNvPr id="27" name="Shape 25"/>
          <p:cNvSpPr/>
          <p:nvPr/>
        </p:nvSpPr>
        <p:spPr>
          <a:xfrm>
            <a:off x="822960" y="5276088"/>
            <a:ext cx="365760" cy="365760"/>
          </a:xfrm>
          <a:prstGeom prst="ellipse">
            <a:avLst/>
          </a:prstGeom>
          <a:solidFill>
            <a:srgbClr val="1E7B4D"/>
          </a:solidFill>
          <a:ln/>
        </p:spPr>
      </p:sp>
      <p:sp>
        <p:nvSpPr>
          <p:cNvPr id="28" name="Text 26"/>
          <p:cNvSpPr/>
          <p:nvPr/>
        </p:nvSpPr>
        <p:spPr>
          <a:xfrm>
            <a:off x="822960" y="5276088"/>
            <a:ext cx="365760" cy="36576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5</a:t>
            </a:r>
            <a:endParaRPr lang="en-US" sz="1500" dirty="0"/>
          </a:p>
        </p:txBody>
      </p:sp>
      <p:sp>
        <p:nvSpPr>
          <p:cNvPr id="29" name="Text 27"/>
          <p:cNvSpPr/>
          <p:nvPr/>
        </p:nvSpPr>
        <p:spPr>
          <a:xfrm>
            <a:off x="1435608" y="5102352"/>
            <a:ext cx="9869119" cy="713232"/>
          </a:xfrm>
          <a:prstGeom prst="rect">
            <a:avLst/>
          </a:prstGeom>
          <a:noFill/>
          <a:ln/>
        </p:spPr>
        <p:txBody>
          <a:bodyPr wrap="square" rtlCol="0" anchor="ctr"/>
          <a:lstStyle/>
          <a:p>
            <a:pPr indent="0" marL="0">
              <a:lnSpc>
                <a:spcPct val="100000"/>
              </a:lnSpc>
              <a:buNone/>
            </a:pPr>
            <a:r>
              <a:rPr lang="en-US" sz="1450" b="1" dirty="0">
                <a:solidFill>
                  <a:srgbClr val="1E1B33"/>
                </a:solidFill>
                <a:latin typeface="Calibri" pitchFamily="34" charset="0"/>
                <a:ea typeface="Calibri" pitchFamily="34" charset="-122"/>
                <a:cs typeface="Calibri" pitchFamily="34" charset="-120"/>
              </a:rPr>
              <a:t>AI CoE and governance transitioned to permanent ACME operations at closeout</a:t>
            </a:r>
            <a:endParaRPr lang="en-US" sz="1450" dirty="0"/>
          </a:p>
        </p:txBody>
      </p:sp>
      <p:sp>
        <p:nvSpPr>
          <p:cNvPr id="30" name="Text 2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SCOPE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Where the Lines Are</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783080"/>
            <a:ext cx="5300320" cy="320040"/>
          </a:xfrm>
          <a:prstGeom prst="rect">
            <a:avLst/>
          </a:prstGeom>
          <a:noFill/>
          <a:ln/>
        </p:spPr>
        <p:txBody>
          <a:bodyPr wrap="square" rtlCol="0" anchor="ctr"/>
          <a:lstStyle/>
          <a:p>
            <a:pPr indent="0" marL="0">
              <a:buNone/>
            </a:pPr>
            <a:r>
              <a:rPr lang="en-US" sz="1300" b="1" spc="100" kern="0" dirty="0">
                <a:solidFill>
                  <a:srgbClr val="1E7B4D"/>
                </a:solidFill>
                <a:latin typeface="Calibri" pitchFamily="34" charset="0"/>
                <a:ea typeface="Calibri" pitchFamily="34" charset="-122"/>
                <a:cs typeface="Calibri" pitchFamily="34" charset="-120"/>
              </a:rPr>
              <a:t>IN SCOPE</a:t>
            </a:r>
            <a:endParaRPr lang="en-US" sz="1300" dirty="0"/>
          </a:p>
        </p:txBody>
      </p:sp>
      <p:sp>
        <p:nvSpPr>
          <p:cNvPr id="6" name="Shape 4"/>
          <p:cNvSpPr/>
          <p:nvPr/>
        </p:nvSpPr>
        <p:spPr>
          <a:xfrm>
            <a:off x="566928" y="2167128"/>
            <a:ext cx="5300320" cy="18288"/>
          </a:xfrm>
          <a:prstGeom prst="rect">
            <a:avLst/>
          </a:prstGeom>
          <a:solidFill>
            <a:srgbClr val="E6E4F0"/>
          </a:solidFill>
          <a:ln/>
        </p:spPr>
      </p:sp>
      <p:sp>
        <p:nvSpPr>
          <p:cNvPr id="7" name="Shape 5"/>
          <p:cNvSpPr/>
          <p:nvPr/>
        </p:nvSpPr>
        <p:spPr>
          <a:xfrm>
            <a:off x="566928" y="2377440"/>
            <a:ext cx="5300320" cy="804672"/>
          </a:xfrm>
          <a:prstGeom prst="roundRect">
            <a:avLst>
              <a:gd name="adj" fmla="val 6818"/>
            </a:avLst>
          </a:prstGeom>
          <a:solidFill>
            <a:srgbClr val="E7F4ED"/>
          </a:solidFill>
          <a:ln/>
        </p:spPr>
      </p:sp>
      <p:sp>
        <p:nvSpPr>
          <p:cNvPr id="8" name="Text 6"/>
          <p:cNvSpPr/>
          <p:nvPr/>
        </p:nvSpPr>
        <p:spPr>
          <a:xfrm>
            <a:off x="713232" y="2487168"/>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9" name="Text 7"/>
          <p:cNvSpPr/>
          <p:nvPr/>
        </p:nvSpPr>
        <p:spPr>
          <a:xfrm>
            <a:off x="1115568" y="2468880"/>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BRD-01 — Claims &amp; Prior-Auth AI</a:t>
            </a:r>
            <a:endParaRPr lang="en-US" sz="1350" dirty="0"/>
          </a:p>
        </p:txBody>
      </p:sp>
      <p:sp>
        <p:nvSpPr>
          <p:cNvPr id="10" name="Text 8"/>
          <p:cNvSpPr/>
          <p:nvPr/>
        </p:nvSpPr>
        <p:spPr>
          <a:xfrm>
            <a:off x="1115568" y="2761488"/>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The flagship; Year 1 through to production</a:t>
            </a:r>
            <a:endParaRPr lang="en-US" sz="1100" dirty="0"/>
          </a:p>
        </p:txBody>
      </p:sp>
      <p:sp>
        <p:nvSpPr>
          <p:cNvPr id="11" name="Shape 9"/>
          <p:cNvSpPr/>
          <p:nvPr/>
        </p:nvSpPr>
        <p:spPr>
          <a:xfrm>
            <a:off x="566928" y="3310128"/>
            <a:ext cx="5300320" cy="804672"/>
          </a:xfrm>
          <a:prstGeom prst="roundRect">
            <a:avLst>
              <a:gd name="adj" fmla="val 6818"/>
            </a:avLst>
          </a:prstGeom>
          <a:solidFill>
            <a:srgbClr val="E7F4ED"/>
          </a:solidFill>
          <a:ln/>
        </p:spPr>
      </p:sp>
      <p:sp>
        <p:nvSpPr>
          <p:cNvPr id="12" name="Text 10"/>
          <p:cNvSpPr/>
          <p:nvPr/>
        </p:nvSpPr>
        <p:spPr>
          <a:xfrm>
            <a:off x="713232" y="3419856"/>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13" name="Text 11"/>
          <p:cNvSpPr/>
          <p:nvPr/>
        </p:nvSpPr>
        <p:spPr>
          <a:xfrm>
            <a:off x="1115568" y="3401568"/>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BRD-02 &amp; BRD-03 — Experience &amp; Underwriting AI</a:t>
            </a:r>
            <a:endParaRPr lang="en-US" sz="1350" dirty="0"/>
          </a:p>
        </p:txBody>
      </p:sp>
      <p:sp>
        <p:nvSpPr>
          <p:cNvPr id="14" name="Text 12"/>
          <p:cNvSpPr/>
          <p:nvPr/>
        </p:nvSpPr>
        <p:spPr>
          <a:xfrm>
            <a:off x="1115568" y="3694176"/>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Member/provider experience + underwriting, Year 2</a:t>
            </a:r>
            <a:endParaRPr lang="en-US" sz="1100" dirty="0"/>
          </a:p>
        </p:txBody>
      </p:sp>
      <p:sp>
        <p:nvSpPr>
          <p:cNvPr id="15" name="Shape 13"/>
          <p:cNvSpPr/>
          <p:nvPr/>
        </p:nvSpPr>
        <p:spPr>
          <a:xfrm>
            <a:off x="566928" y="4242816"/>
            <a:ext cx="5300320" cy="804672"/>
          </a:xfrm>
          <a:prstGeom prst="roundRect">
            <a:avLst>
              <a:gd name="adj" fmla="val 6818"/>
            </a:avLst>
          </a:prstGeom>
          <a:solidFill>
            <a:srgbClr val="E7F4ED"/>
          </a:solidFill>
          <a:ln/>
        </p:spPr>
      </p:sp>
      <p:sp>
        <p:nvSpPr>
          <p:cNvPr id="16" name="Text 14"/>
          <p:cNvSpPr/>
          <p:nvPr/>
        </p:nvSpPr>
        <p:spPr>
          <a:xfrm>
            <a:off x="713232" y="4352544"/>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17" name="Text 15"/>
          <p:cNvSpPr/>
          <p:nvPr/>
        </p:nvSpPr>
        <p:spPr>
          <a:xfrm>
            <a:off x="1115568" y="4334256"/>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AI Governance &amp; Center of Excellence</a:t>
            </a:r>
            <a:endParaRPr lang="en-US" sz="1350" dirty="0"/>
          </a:p>
        </p:txBody>
      </p:sp>
      <p:sp>
        <p:nvSpPr>
          <p:cNvPr id="18" name="Text 16"/>
          <p:cNvSpPr/>
          <p:nvPr/>
        </p:nvSpPr>
        <p:spPr>
          <a:xfrm>
            <a:off x="1115568" y="4626864"/>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Stood up before any model reaches production</a:t>
            </a:r>
            <a:endParaRPr lang="en-US" sz="1100" dirty="0"/>
          </a:p>
        </p:txBody>
      </p:sp>
      <p:sp>
        <p:nvSpPr>
          <p:cNvPr id="19" name="Shape 17"/>
          <p:cNvSpPr/>
          <p:nvPr/>
        </p:nvSpPr>
        <p:spPr>
          <a:xfrm>
            <a:off x="566928" y="5175504"/>
            <a:ext cx="5300320" cy="804672"/>
          </a:xfrm>
          <a:prstGeom prst="roundRect">
            <a:avLst>
              <a:gd name="adj" fmla="val 6818"/>
            </a:avLst>
          </a:prstGeom>
          <a:solidFill>
            <a:srgbClr val="E7F4ED"/>
          </a:solidFill>
          <a:ln/>
        </p:spPr>
      </p:sp>
      <p:sp>
        <p:nvSpPr>
          <p:cNvPr id="20" name="Text 18"/>
          <p:cNvSpPr/>
          <p:nvPr/>
        </p:nvSpPr>
        <p:spPr>
          <a:xfrm>
            <a:off x="713232" y="5285232"/>
            <a:ext cx="365760" cy="365760"/>
          </a:xfrm>
          <a:prstGeom prst="rect">
            <a:avLst/>
          </a:prstGeom>
          <a:noFill/>
          <a:ln/>
        </p:spPr>
        <p:txBody>
          <a:bodyPr wrap="square" rtlCol="0" anchor="ctr"/>
          <a:lstStyle/>
          <a:p>
            <a:pPr algn="ctr" indent="0" marL="0">
              <a:buNone/>
            </a:pPr>
            <a:r>
              <a:rPr lang="en-US" sz="1600" b="1" dirty="0">
                <a:solidFill>
                  <a:srgbClr val="1E7B4D"/>
                </a:solidFill>
                <a:latin typeface="Calibri" pitchFamily="34" charset="0"/>
                <a:ea typeface="Calibri" pitchFamily="34" charset="-122"/>
                <a:cs typeface="Calibri" pitchFamily="34" charset="-120"/>
              </a:rPr>
              <a:t>✓</a:t>
            </a:r>
            <a:endParaRPr lang="en-US" sz="1600" dirty="0"/>
          </a:p>
        </p:txBody>
      </p:sp>
      <p:sp>
        <p:nvSpPr>
          <p:cNvPr id="21" name="Text 19"/>
          <p:cNvSpPr/>
          <p:nvPr/>
        </p:nvSpPr>
        <p:spPr>
          <a:xfrm>
            <a:off x="1115568" y="5266944"/>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Data &amp; Cloud AI Platform Foundation</a:t>
            </a:r>
            <a:endParaRPr lang="en-US" sz="1350" dirty="0"/>
          </a:p>
        </p:txBody>
      </p:sp>
      <p:sp>
        <p:nvSpPr>
          <p:cNvPr id="22" name="Text 20"/>
          <p:cNvSpPr/>
          <p:nvPr/>
        </p:nvSpPr>
        <p:spPr>
          <a:xfrm>
            <a:off x="1115568" y="5559552"/>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The production AI platform all BRDs build on</a:t>
            </a:r>
            <a:endParaRPr lang="en-US" sz="1100" dirty="0"/>
          </a:p>
        </p:txBody>
      </p:sp>
      <p:sp>
        <p:nvSpPr>
          <p:cNvPr id="23" name="Text 21"/>
          <p:cNvSpPr/>
          <p:nvPr/>
        </p:nvSpPr>
        <p:spPr>
          <a:xfrm>
            <a:off x="6324448" y="1783080"/>
            <a:ext cx="5300320" cy="320040"/>
          </a:xfrm>
          <a:prstGeom prst="rect">
            <a:avLst/>
          </a:prstGeom>
          <a:noFill/>
          <a:ln/>
        </p:spPr>
        <p:txBody>
          <a:bodyPr wrap="square" rtlCol="0" anchor="ctr"/>
          <a:lstStyle/>
          <a:p>
            <a:pPr indent="0" marL="0">
              <a:buNone/>
            </a:pPr>
            <a:r>
              <a:rPr lang="en-US" sz="1300" b="1" spc="100" kern="0" dirty="0">
                <a:solidFill>
                  <a:srgbClr val="77738C"/>
                </a:solidFill>
                <a:latin typeface="Calibri" pitchFamily="34" charset="0"/>
                <a:ea typeface="Calibri" pitchFamily="34" charset="-122"/>
                <a:cs typeface="Calibri" pitchFamily="34" charset="-120"/>
              </a:rPr>
              <a:t>OUT OF SCOPE (CANDIDATE BACKLOG)</a:t>
            </a:r>
            <a:endParaRPr lang="en-US" sz="1300" dirty="0"/>
          </a:p>
        </p:txBody>
      </p:sp>
      <p:sp>
        <p:nvSpPr>
          <p:cNvPr id="24" name="Shape 22"/>
          <p:cNvSpPr/>
          <p:nvPr/>
        </p:nvSpPr>
        <p:spPr>
          <a:xfrm>
            <a:off x="6324448" y="2167128"/>
            <a:ext cx="5300320" cy="18288"/>
          </a:xfrm>
          <a:prstGeom prst="rect">
            <a:avLst/>
          </a:prstGeom>
          <a:solidFill>
            <a:srgbClr val="E6E4F0"/>
          </a:solidFill>
          <a:ln/>
        </p:spPr>
      </p:sp>
      <p:sp>
        <p:nvSpPr>
          <p:cNvPr id="25" name="Shape 23"/>
          <p:cNvSpPr/>
          <p:nvPr/>
        </p:nvSpPr>
        <p:spPr>
          <a:xfrm>
            <a:off x="6324448" y="2377440"/>
            <a:ext cx="5300320" cy="804672"/>
          </a:xfrm>
          <a:prstGeom prst="roundRect">
            <a:avLst>
              <a:gd name="adj" fmla="val 6818"/>
            </a:avLst>
          </a:prstGeom>
          <a:solidFill>
            <a:srgbClr val="F5F4FC"/>
          </a:solidFill>
          <a:ln/>
        </p:spPr>
      </p:sp>
      <p:sp>
        <p:nvSpPr>
          <p:cNvPr id="26" name="Text 24"/>
          <p:cNvSpPr/>
          <p:nvPr/>
        </p:nvSpPr>
        <p:spPr>
          <a:xfrm>
            <a:off x="6470752" y="2487168"/>
            <a:ext cx="365760" cy="365760"/>
          </a:xfrm>
          <a:prstGeom prst="rect">
            <a:avLst/>
          </a:prstGeom>
          <a:noFill/>
          <a:ln/>
        </p:spPr>
        <p:txBody>
          <a:bodyPr wrap="square" rtlCol="0" anchor="ctr"/>
          <a:lstStyle/>
          <a:p>
            <a:pPr algn="ctr" indent="0" marL="0">
              <a:buNone/>
            </a:pPr>
            <a:r>
              <a:rPr lang="en-US" sz="1600" b="1" dirty="0">
                <a:solidFill>
                  <a:srgbClr val="77738C"/>
                </a:solidFill>
                <a:latin typeface="Calibri" pitchFamily="34" charset="0"/>
                <a:ea typeface="Calibri" pitchFamily="34" charset="-122"/>
                <a:cs typeface="Calibri" pitchFamily="34" charset="-120"/>
              </a:rPr>
              <a:t>✕</a:t>
            </a:r>
            <a:endParaRPr lang="en-US" sz="1600" dirty="0"/>
          </a:p>
        </p:txBody>
      </p:sp>
      <p:sp>
        <p:nvSpPr>
          <p:cNvPr id="27" name="Text 25"/>
          <p:cNvSpPr/>
          <p:nvPr/>
        </p:nvSpPr>
        <p:spPr>
          <a:xfrm>
            <a:off x="6873088" y="2468880"/>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Baseline CMS-0057-F compliance</a:t>
            </a:r>
            <a:endParaRPr lang="en-US" sz="1350" dirty="0"/>
          </a:p>
        </p:txBody>
      </p:sp>
      <p:sp>
        <p:nvSpPr>
          <p:cNvPr id="28" name="Text 26"/>
          <p:cNvSpPr/>
          <p:nvPr/>
        </p:nvSpPr>
        <p:spPr>
          <a:xfrm>
            <a:off x="6873088" y="2761488"/>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A separate, smaller project — not this program</a:t>
            </a:r>
            <a:endParaRPr lang="en-US" sz="1100" dirty="0"/>
          </a:p>
        </p:txBody>
      </p:sp>
      <p:sp>
        <p:nvSpPr>
          <p:cNvPr id="29" name="Shape 27"/>
          <p:cNvSpPr/>
          <p:nvPr/>
        </p:nvSpPr>
        <p:spPr>
          <a:xfrm>
            <a:off x="6324448" y="3310128"/>
            <a:ext cx="5300320" cy="804672"/>
          </a:xfrm>
          <a:prstGeom prst="roundRect">
            <a:avLst>
              <a:gd name="adj" fmla="val 6818"/>
            </a:avLst>
          </a:prstGeom>
          <a:solidFill>
            <a:srgbClr val="F5F4FC"/>
          </a:solidFill>
          <a:ln/>
        </p:spPr>
      </p:sp>
      <p:sp>
        <p:nvSpPr>
          <p:cNvPr id="30" name="Text 28"/>
          <p:cNvSpPr/>
          <p:nvPr/>
        </p:nvSpPr>
        <p:spPr>
          <a:xfrm>
            <a:off x="6470752" y="3419856"/>
            <a:ext cx="365760" cy="365760"/>
          </a:xfrm>
          <a:prstGeom prst="rect">
            <a:avLst/>
          </a:prstGeom>
          <a:noFill/>
          <a:ln/>
        </p:spPr>
        <p:txBody>
          <a:bodyPr wrap="square" rtlCol="0" anchor="ctr"/>
          <a:lstStyle/>
          <a:p>
            <a:pPr algn="ctr" indent="0" marL="0">
              <a:buNone/>
            </a:pPr>
            <a:r>
              <a:rPr lang="en-US" sz="1600" b="1" dirty="0">
                <a:solidFill>
                  <a:srgbClr val="77738C"/>
                </a:solidFill>
                <a:latin typeface="Calibri" pitchFamily="34" charset="0"/>
                <a:ea typeface="Calibri" pitchFamily="34" charset="-122"/>
                <a:cs typeface="Calibri" pitchFamily="34" charset="-120"/>
              </a:rPr>
              <a:t>✕</a:t>
            </a:r>
            <a:endParaRPr lang="en-US" sz="1600" dirty="0"/>
          </a:p>
        </p:txBody>
      </p:sp>
      <p:sp>
        <p:nvSpPr>
          <p:cNvPr id="31" name="Text 29"/>
          <p:cNvSpPr/>
          <p:nvPr/>
        </p:nvSpPr>
        <p:spPr>
          <a:xfrm>
            <a:off x="6873088" y="3401568"/>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Shadow / ad-hoc AI</a:t>
            </a:r>
            <a:endParaRPr lang="en-US" sz="1350" dirty="0"/>
          </a:p>
        </p:txBody>
      </p:sp>
      <p:sp>
        <p:nvSpPr>
          <p:cNvPr id="32" name="Text 30"/>
          <p:cNvSpPr/>
          <p:nvPr/>
        </p:nvSpPr>
        <p:spPr>
          <a:xfrm>
            <a:off x="6873088" y="3694176"/>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Any AI outside the governance framework</a:t>
            </a:r>
            <a:endParaRPr lang="en-US" sz="1100" dirty="0"/>
          </a:p>
        </p:txBody>
      </p:sp>
      <p:sp>
        <p:nvSpPr>
          <p:cNvPr id="33" name="Shape 31"/>
          <p:cNvSpPr/>
          <p:nvPr/>
        </p:nvSpPr>
        <p:spPr>
          <a:xfrm>
            <a:off x="6324448" y="4242816"/>
            <a:ext cx="5300320" cy="804672"/>
          </a:xfrm>
          <a:prstGeom prst="roundRect">
            <a:avLst>
              <a:gd name="adj" fmla="val 6818"/>
            </a:avLst>
          </a:prstGeom>
          <a:solidFill>
            <a:srgbClr val="F5F4FC"/>
          </a:solidFill>
          <a:ln/>
        </p:spPr>
      </p:sp>
      <p:sp>
        <p:nvSpPr>
          <p:cNvPr id="34" name="Text 32"/>
          <p:cNvSpPr/>
          <p:nvPr/>
        </p:nvSpPr>
        <p:spPr>
          <a:xfrm>
            <a:off x="6470752" y="4352544"/>
            <a:ext cx="365760" cy="365760"/>
          </a:xfrm>
          <a:prstGeom prst="rect">
            <a:avLst/>
          </a:prstGeom>
          <a:noFill/>
          <a:ln/>
        </p:spPr>
        <p:txBody>
          <a:bodyPr wrap="square" rtlCol="0" anchor="ctr"/>
          <a:lstStyle/>
          <a:p>
            <a:pPr algn="ctr" indent="0" marL="0">
              <a:buNone/>
            </a:pPr>
            <a:r>
              <a:rPr lang="en-US" sz="1600" b="1" dirty="0">
                <a:solidFill>
                  <a:srgbClr val="77738C"/>
                </a:solidFill>
                <a:latin typeface="Calibri" pitchFamily="34" charset="0"/>
                <a:ea typeface="Calibri" pitchFamily="34" charset="-122"/>
                <a:cs typeface="Calibri" pitchFamily="34" charset="-120"/>
              </a:rPr>
              <a:t>✕</a:t>
            </a:r>
            <a:endParaRPr lang="en-US" sz="1600" dirty="0"/>
          </a:p>
        </p:txBody>
      </p:sp>
      <p:sp>
        <p:nvSpPr>
          <p:cNvPr id="35" name="Text 33"/>
          <p:cNvSpPr/>
          <p:nvPr/>
        </p:nvSpPr>
        <p:spPr>
          <a:xfrm>
            <a:off x="6873088" y="4334256"/>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Use cases beyond the three BRDs</a:t>
            </a:r>
            <a:endParaRPr lang="en-US" sz="1350" dirty="0"/>
          </a:p>
        </p:txBody>
      </p:sp>
      <p:sp>
        <p:nvSpPr>
          <p:cNvPr id="36" name="Text 34"/>
          <p:cNvSpPr/>
          <p:nvPr/>
        </p:nvSpPr>
        <p:spPr>
          <a:xfrm>
            <a:off x="6873088" y="4626864"/>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Future portfolio, not authorized here</a:t>
            </a:r>
            <a:endParaRPr lang="en-US" sz="1100" dirty="0"/>
          </a:p>
        </p:txBody>
      </p:sp>
      <p:sp>
        <p:nvSpPr>
          <p:cNvPr id="37" name="Shape 35"/>
          <p:cNvSpPr/>
          <p:nvPr/>
        </p:nvSpPr>
        <p:spPr>
          <a:xfrm>
            <a:off x="6324448" y="5175504"/>
            <a:ext cx="5300320" cy="804672"/>
          </a:xfrm>
          <a:prstGeom prst="roundRect">
            <a:avLst>
              <a:gd name="adj" fmla="val 6818"/>
            </a:avLst>
          </a:prstGeom>
          <a:solidFill>
            <a:srgbClr val="F5F4FC"/>
          </a:solidFill>
          <a:ln/>
        </p:spPr>
      </p:sp>
      <p:sp>
        <p:nvSpPr>
          <p:cNvPr id="38" name="Text 36"/>
          <p:cNvSpPr/>
          <p:nvPr/>
        </p:nvSpPr>
        <p:spPr>
          <a:xfrm>
            <a:off x="6470752" y="5285232"/>
            <a:ext cx="365760" cy="365760"/>
          </a:xfrm>
          <a:prstGeom prst="rect">
            <a:avLst/>
          </a:prstGeom>
          <a:noFill/>
          <a:ln/>
        </p:spPr>
        <p:txBody>
          <a:bodyPr wrap="square" rtlCol="0" anchor="ctr"/>
          <a:lstStyle/>
          <a:p>
            <a:pPr algn="ctr" indent="0" marL="0">
              <a:buNone/>
            </a:pPr>
            <a:r>
              <a:rPr lang="en-US" sz="1600" b="1" dirty="0">
                <a:solidFill>
                  <a:srgbClr val="77738C"/>
                </a:solidFill>
                <a:latin typeface="Calibri" pitchFamily="34" charset="0"/>
                <a:ea typeface="Calibri" pitchFamily="34" charset="-122"/>
                <a:cs typeface="Calibri" pitchFamily="34" charset="-120"/>
              </a:rPr>
              <a:t>✕</a:t>
            </a:r>
            <a:endParaRPr lang="en-US" sz="1600" dirty="0"/>
          </a:p>
        </p:txBody>
      </p:sp>
      <p:sp>
        <p:nvSpPr>
          <p:cNvPr id="39" name="Text 37"/>
          <p:cNvSpPr/>
          <p:nvPr/>
        </p:nvSpPr>
        <p:spPr>
          <a:xfrm>
            <a:off x="6873088" y="5266944"/>
            <a:ext cx="4614520" cy="292608"/>
          </a:xfrm>
          <a:prstGeom prst="rect">
            <a:avLst/>
          </a:prstGeom>
          <a:noFill/>
          <a:ln/>
        </p:spPr>
        <p:txBody>
          <a:bodyPr wrap="square" rtlCol="0" anchor="ctr"/>
          <a:lstStyle/>
          <a:p>
            <a:pPr indent="0" marL="0">
              <a:buNone/>
            </a:pPr>
            <a:r>
              <a:rPr lang="en-US" sz="1350" b="1" dirty="0">
                <a:solidFill>
                  <a:srgbClr val="1E1B33"/>
                </a:solidFill>
                <a:latin typeface="Calibri" pitchFamily="34" charset="0"/>
                <a:ea typeface="Calibri" pitchFamily="34" charset="-122"/>
                <a:cs typeface="Calibri" pitchFamily="34" charset="-120"/>
              </a:rPr>
              <a:t>Autonomous member-facing decisions</a:t>
            </a:r>
            <a:endParaRPr lang="en-US" sz="1350" dirty="0"/>
          </a:p>
        </p:txBody>
      </p:sp>
      <p:sp>
        <p:nvSpPr>
          <p:cNvPr id="40" name="Text 38"/>
          <p:cNvSpPr/>
          <p:nvPr/>
        </p:nvSpPr>
        <p:spPr>
          <a:xfrm>
            <a:off x="6873088" y="5559552"/>
            <a:ext cx="4614520" cy="365760"/>
          </a:xfrm>
          <a:prstGeom prst="rect">
            <a:avLst/>
          </a:prstGeom>
          <a:noFill/>
          <a:ln/>
        </p:spPr>
        <p:txBody>
          <a:bodyPr wrap="square" rtlCol="0" anchor="ctr"/>
          <a:lstStyle/>
          <a:p>
            <a:pPr indent="0" marL="0">
              <a:lnSpc>
                <a:spcPct val="100000"/>
              </a:lnSpc>
              <a:buNone/>
            </a:pPr>
            <a:r>
              <a:rPr lang="en-US" sz="1100" dirty="0">
                <a:solidFill>
                  <a:srgbClr val="77738C"/>
                </a:solidFill>
                <a:latin typeface="Calibri" pitchFamily="34" charset="0"/>
                <a:ea typeface="Calibri" pitchFamily="34" charset="-122"/>
                <a:cs typeface="Calibri" pitchFamily="34" charset="-120"/>
              </a:rPr>
              <a:t>Human override required at launch</a:t>
            </a:r>
            <a:endParaRPr lang="en-US" sz="1100" dirty="0"/>
          </a:p>
        </p:txBody>
      </p:sp>
      <p:sp>
        <p:nvSpPr>
          <p:cNvPr id="41" name="Text 39"/>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TEAMS</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Everyone Who's Building This</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481328"/>
            <a:ext cx="11057839" cy="457200"/>
          </a:xfrm>
          <a:prstGeom prst="rect">
            <a:avLst/>
          </a:prstGeom>
          <a:noFill/>
          <a:ln/>
        </p:spPr>
        <p:txBody>
          <a:bodyPr wrap="square" rtlCol="0" anchor="ctr"/>
          <a:lstStyle/>
          <a:p>
            <a:pPr indent="0" marL="0">
              <a:lnSpc>
                <a:spcPct val="110000"/>
              </a:lnSpc>
              <a:buNone/>
            </a:pPr>
            <a:r>
              <a:rPr lang="en-US" sz="1050" i="1" dirty="0">
                <a:solidFill>
                  <a:srgbClr val="77738C"/>
                </a:solidFill>
                <a:latin typeface="Calibri" pitchFamily="34" charset="0"/>
                <a:ea typeface="Calibri" pitchFamily="34" charset="-122"/>
                <a:cs typeface="Calibri" pitchFamily="34" charset="-120"/>
              </a:rPr>
              <a:t>262 people across 25 functional teams — the six delivery workstreams below carry the program; Executive Steering &amp; Governance (9), Program Finance, and the remaining specialist teams complete the org. Full named roster in the Resource Plan.</a:t>
            </a:r>
            <a:endParaRPr lang="en-US" sz="1050" dirty="0"/>
          </a:p>
        </p:txBody>
      </p:sp>
      <p:sp>
        <p:nvSpPr>
          <p:cNvPr id="6" name="Shape 4"/>
          <p:cNvSpPr/>
          <p:nvPr/>
        </p:nvSpPr>
        <p:spPr>
          <a:xfrm>
            <a:off x="566928" y="2194560"/>
            <a:ext cx="3472586" cy="1737360"/>
          </a:xfrm>
          <a:prstGeom prst="roundRect">
            <a:avLst>
              <a:gd name="adj" fmla="val 4211"/>
            </a:avLst>
          </a:prstGeom>
          <a:solidFill>
            <a:srgbClr val="F5F4FC"/>
          </a:solidFill>
          <a:ln w="12700">
            <a:solidFill>
              <a:srgbClr val="E6E4F0"/>
            </a:solidFill>
            <a:prstDash val="solid"/>
          </a:ln>
        </p:spPr>
      </p:sp>
      <p:sp>
        <p:nvSpPr>
          <p:cNvPr id="7" name="Shape 5"/>
          <p:cNvSpPr/>
          <p:nvPr/>
        </p:nvSpPr>
        <p:spPr>
          <a:xfrm>
            <a:off x="566928" y="2194560"/>
            <a:ext cx="3472586" cy="91440"/>
          </a:xfrm>
          <a:prstGeom prst="rect">
            <a:avLst/>
          </a:prstGeom>
          <a:solidFill>
            <a:srgbClr val="3C3489"/>
          </a:solidFill>
          <a:ln/>
        </p:spPr>
      </p:sp>
      <p:sp>
        <p:nvSpPr>
          <p:cNvPr id="8" name="Shape 6"/>
          <p:cNvSpPr/>
          <p:nvPr/>
        </p:nvSpPr>
        <p:spPr>
          <a:xfrm>
            <a:off x="3079394" y="2487168"/>
            <a:ext cx="804672" cy="475488"/>
          </a:xfrm>
          <a:prstGeom prst="roundRect">
            <a:avLst>
              <a:gd name="adj" fmla="val 11538"/>
            </a:avLst>
          </a:prstGeom>
          <a:solidFill>
            <a:srgbClr val="3C3489"/>
          </a:solidFill>
          <a:ln/>
        </p:spPr>
      </p:sp>
      <p:sp>
        <p:nvSpPr>
          <p:cNvPr id="9" name="Text 7"/>
          <p:cNvSpPr/>
          <p:nvPr/>
        </p:nvSpPr>
        <p:spPr>
          <a:xfrm>
            <a:off x="3079394"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16</a:t>
            </a:r>
            <a:endParaRPr lang="en-US" sz="1700" dirty="0"/>
          </a:p>
        </p:txBody>
      </p:sp>
      <p:sp>
        <p:nvSpPr>
          <p:cNvPr id="10" name="Text 8"/>
          <p:cNvSpPr/>
          <p:nvPr/>
        </p:nvSpPr>
        <p:spPr>
          <a:xfrm>
            <a:off x="768096" y="2487168"/>
            <a:ext cx="2375306" cy="777240"/>
          </a:xfrm>
          <a:prstGeom prst="rect">
            <a:avLst/>
          </a:prstGeom>
          <a:noFill/>
          <a:ln/>
        </p:spPr>
        <p:txBody>
          <a:bodyPr wrap="square" rtlCol="0" anchor="t"/>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Program Leadership &amp; PMO</a:t>
            </a:r>
            <a:endParaRPr lang="en-US" sz="1300" dirty="0"/>
          </a:p>
        </p:txBody>
      </p:sp>
      <p:sp>
        <p:nvSpPr>
          <p:cNvPr id="11" name="Text 9"/>
          <p:cNvSpPr/>
          <p:nvPr/>
        </p:nvSpPr>
        <p:spPr>
          <a:xfrm>
            <a:off x="768096" y="3310128"/>
            <a:ext cx="3070250" cy="548640"/>
          </a:xfrm>
          <a:prstGeom prst="rect">
            <a:avLst/>
          </a:prstGeom>
          <a:noFill/>
          <a:ln/>
        </p:spPr>
        <p:txBody>
          <a:bodyPr wrap="square" rtlCol="0" anchor="t"/>
          <a:lstStyle/>
          <a:p>
            <a:pPr indent="0" marL="0">
              <a:lnSpc>
                <a:spcPct val="105000"/>
              </a:lnSpc>
              <a:buNone/>
            </a:pPr>
            <a:r>
              <a:rPr lang="en-US" sz="1050" dirty="0">
                <a:solidFill>
                  <a:srgbClr val="77738C"/>
                </a:solidFill>
                <a:latin typeface="Calibri" pitchFamily="34" charset="0"/>
                <a:ea typeface="Calibri" pitchFamily="34" charset="-122"/>
                <a:cs typeface="Calibri" pitchFamily="34" charset="-120"/>
              </a:rPr>
              <a:t>Lead: C. Tyrrell, Program Director</a:t>
            </a:r>
            <a:endParaRPr lang="en-US" sz="1050" dirty="0"/>
          </a:p>
        </p:txBody>
      </p:sp>
      <p:sp>
        <p:nvSpPr>
          <p:cNvPr id="12" name="Shape 10"/>
          <p:cNvSpPr/>
          <p:nvPr/>
        </p:nvSpPr>
        <p:spPr>
          <a:xfrm>
            <a:off x="4359554" y="2194560"/>
            <a:ext cx="3472586" cy="1737360"/>
          </a:xfrm>
          <a:prstGeom prst="roundRect">
            <a:avLst>
              <a:gd name="adj" fmla="val 4211"/>
            </a:avLst>
          </a:prstGeom>
          <a:solidFill>
            <a:srgbClr val="F5F4FC"/>
          </a:solidFill>
          <a:ln w="12700">
            <a:solidFill>
              <a:srgbClr val="E6E4F0"/>
            </a:solidFill>
            <a:prstDash val="solid"/>
          </a:ln>
        </p:spPr>
      </p:sp>
      <p:sp>
        <p:nvSpPr>
          <p:cNvPr id="13" name="Shape 11"/>
          <p:cNvSpPr/>
          <p:nvPr/>
        </p:nvSpPr>
        <p:spPr>
          <a:xfrm>
            <a:off x="4359554" y="2194560"/>
            <a:ext cx="3472586" cy="91440"/>
          </a:xfrm>
          <a:prstGeom prst="rect">
            <a:avLst/>
          </a:prstGeom>
          <a:solidFill>
            <a:srgbClr val="7B5EA7"/>
          </a:solidFill>
          <a:ln/>
        </p:spPr>
      </p:sp>
      <p:sp>
        <p:nvSpPr>
          <p:cNvPr id="14" name="Shape 12"/>
          <p:cNvSpPr/>
          <p:nvPr/>
        </p:nvSpPr>
        <p:spPr>
          <a:xfrm>
            <a:off x="6872021" y="2487168"/>
            <a:ext cx="804672" cy="475488"/>
          </a:xfrm>
          <a:prstGeom prst="roundRect">
            <a:avLst>
              <a:gd name="adj" fmla="val 11538"/>
            </a:avLst>
          </a:prstGeom>
          <a:solidFill>
            <a:srgbClr val="7B5EA7"/>
          </a:solidFill>
          <a:ln/>
        </p:spPr>
      </p:sp>
      <p:sp>
        <p:nvSpPr>
          <p:cNvPr id="15" name="Text 13"/>
          <p:cNvSpPr/>
          <p:nvPr/>
        </p:nvSpPr>
        <p:spPr>
          <a:xfrm>
            <a:off x="6872021"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12</a:t>
            </a:r>
            <a:endParaRPr lang="en-US" sz="1700" dirty="0"/>
          </a:p>
        </p:txBody>
      </p:sp>
      <p:sp>
        <p:nvSpPr>
          <p:cNvPr id="16" name="Text 14"/>
          <p:cNvSpPr/>
          <p:nvPr/>
        </p:nvSpPr>
        <p:spPr>
          <a:xfrm>
            <a:off x="4560722" y="2487168"/>
            <a:ext cx="2375306" cy="777240"/>
          </a:xfrm>
          <a:prstGeom prst="rect">
            <a:avLst/>
          </a:prstGeom>
          <a:noFill/>
          <a:ln/>
        </p:spPr>
        <p:txBody>
          <a:bodyPr wrap="square" rtlCol="0" anchor="t"/>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AI Governance &amp; CoE</a:t>
            </a:r>
            <a:endParaRPr lang="en-US" sz="1300" dirty="0"/>
          </a:p>
        </p:txBody>
      </p:sp>
      <p:sp>
        <p:nvSpPr>
          <p:cNvPr id="17" name="Text 15"/>
          <p:cNvSpPr/>
          <p:nvPr/>
        </p:nvSpPr>
        <p:spPr>
          <a:xfrm>
            <a:off x="4560722" y="3310128"/>
            <a:ext cx="3070250" cy="548640"/>
          </a:xfrm>
          <a:prstGeom prst="rect">
            <a:avLst/>
          </a:prstGeom>
          <a:noFill/>
          <a:ln/>
        </p:spPr>
        <p:txBody>
          <a:bodyPr wrap="square" rtlCol="0" anchor="t"/>
          <a:lstStyle/>
          <a:p>
            <a:pPr indent="0" marL="0">
              <a:lnSpc>
                <a:spcPct val="105000"/>
              </a:lnSpc>
              <a:buNone/>
            </a:pPr>
            <a:r>
              <a:rPr lang="en-US" sz="1050" dirty="0">
                <a:solidFill>
                  <a:srgbClr val="77738C"/>
                </a:solidFill>
                <a:latin typeface="Calibri" pitchFamily="34" charset="0"/>
                <a:ea typeface="Calibri" pitchFamily="34" charset="-122"/>
                <a:cs typeface="Calibri" pitchFamily="34" charset="-120"/>
              </a:rPr>
              <a:t>Lead: S. Khurana, AI Governance Director</a:t>
            </a:r>
            <a:endParaRPr lang="en-US" sz="1050" dirty="0"/>
          </a:p>
        </p:txBody>
      </p:sp>
      <p:sp>
        <p:nvSpPr>
          <p:cNvPr id="18" name="Shape 16"/>
          <p:cNvSpPr/>
          <p:nvPr/>
        </p:nvSpPr>
        <p:spPr>
          <a:xfrm>
            <a:off x="8152181" y="2194560"/>
            <a:ext cx="3472586" cy="1737360"/>
          </a:xfrm>
          <a:prstGeom prst="roundRect">
            <a:avLst>
              <a:gd name="adj" fmla="val 4211"/>
            </a:avLst>
          </a:prstGeom>
          <a:solidFill>
            <a:srgbClr val="F5F4FC"/>
          </a:solidFill>
          <a:ln w="12700">
            <a:solidFill>
              <a:srgbClr val="E6E4F0"/>
            </a:solidFill>
            <a:prstDash val="solid"/>
          </a:ln>
        </p:spPr>
      </p:sp>
      <p:sp>
        <p:nvSpPr>
          <p:cNvPr id="19" name="Shape 17"/>
          <p:cNvSpPr/>
          <p:nvPr/>
        </p:nvSpPr>
        <p:spPr>
          <a:xfrm>
            <a:off x="8152181" y="2194560"/>
            <a:ext cx="3472586" cy="91440"/>
          </a:xfrm>
          <a:prstGeom prst="rect">
            <a:avLst/>
          </a:prstGeom>
          <a:solidFill>
            <a:srgbClr val="2B5C8A"/>
          </a:solidFill>
          <a:ln/>
        </p:spPr>
      </p:sp>
      <p:sp>
        <p:nvSpPr>
          <p:cNvPr id="20" name="Shape 18"/>
          <p:cNvSpPr/>
          <p:nvPr/>
        </p:nvSpPr>
        <p:spPr>
          <a:xfrm>
            <a:off x="10664647" y="2487168"/>
            <a:ext cx="804672" cy="475488"/>
          </a:xfrm>
          <a:prstGeom prst="roundRect">
            <a:avLst>
              <a:gd name="adj" fmla="val 11538"/>
            </a:avLst>
          </a:prstGeom>
          <a:solidFill>
            <a:srgbClr val="2B5C8A"/>
          </a:solidFill>
          <a:ln/>
        </p:spPr>
      </p:sp>
      <p:sp>
        <p:nvSpPr>
          <p:cNvPr id="21" name="Text 19"/>
          <p:cNvSpPr/>
          <p:nvPr/>
        </p:nvSpPr>
        <p:spPr>
          <a:xfrm>
            <a:off x="10664647" y="2487168"/>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20</a:t>
            </a:r>
            <a:endParaRPr lang="en-US" sz="1700" dirty="0"/>
          </a:p>
        </p:txBody>
      </p:sp>
      <p:sp>
        <p:nvSpPr>
          <p:cNvPr id="22" name="Text 20"/>
          <p:cNvSpPr/>
          <p:nvPr/>
        </p:nvSpPr>
        <p:spPr>
          <a:xfrm>
            <a:off x="8353349" y="2487168"/>
            <a:ext cx="2375306" cy="777240"/>
          </a:xfrm>
          <a:prstGeom prst="rect">
            <a:avLst/>
          </a:prstGeom>
          <a:noFill/>
          <a:ln/>
        </p:spPr>
        <p:txBody>
          <a:bodyPr wrap="square" rtlCol="0" anchor="t"/>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Data &amp; Cloud AI Platform</a:t>
            </a:r>
            <a:endParaRPr lang="en-US" sz="1300" dirty="0"/>
          </a:p>
        </p:txBody>
      </p:sp>
      <p:sp>
        <p:nvSpPr>
          <p:cNvPr id="23" name="Text 21"/>
          <p:cNvSpPr/>
          <p:nvPr/>
        </p:nvSpPr>
        <p:spPr>
          <a:xfrm>
            <a:off x="8353349" y="3310128"/>
            <a:ext cx="3070250" cy="548640"/>
          </a:xfrm>
          <a:prstGeom prst="rect">
            <a:avLst/>
          </a:prstGeom>
          <a:noFill/>
          <a:ln/>
        </p:spPr>
        <p:txBody>
          <a:bodyPr wrap="square" rtlCol="0" anchor="t"/>
          <a:lstStyle/>
          <a:p>
            <a:pPr indent="0" marL="0">
              <a:lnSpc>
                <a:spcPct val="105000"/>
              </a:lnSpc>
              <a:buNone/>
            </a:pPr>
            <a:r>
              <a:rPr lang="en-US" sz="1050" dirty="0">
                <a:solidFill>
                  <a:srgbClr val="77738C"/>
                </a:solidFill>
                <a:latin typeface="Calibri" pitchFamily="34" charset="0"/>
                <a:ea typeface="Calibri" pitchFamily="34" charset="-122"/>
                <a:cs typeface="Calibri" pitchFamily="34" charset="-120"/>
              </a:rPr>
              <a:t>Lead: W. Kumar, Platform Lead</a:t>
            </a:r>
            <a:endParaRPr lang="en-US" sz="1050" dirty="0"/>
          </a:p>
        </p:txBody>
      </p:sp>
      <p:sp>
        <p:nvSpPr>
          <p:cNvPr id="24" name="Shape 22"/>
          <p:cNvSpPr/>
          <p:nvPr/>
        </p:nvSpPr>
        <p:spPr>
          <a:xfrm>
            <a:off x="566928" y="4224528"/>
            <a:ext cx="3472586" cy="1737360"/>
          </a:xfrm>
          <a:prstGeom prst="roundRect">
            <a:avLst>
              <a:gd name="adj" fmla="val 4211"/>
            </a:avLst>
          </a:prstGeom>
          <a:solidFill>
            <a:srgbClr val="F5F4FC"/>
          </a:solidFill>
          <a:ln w="12700">
            <a:solidFill>
              <a:srgbClr val="E6E4F0"/>
            </a:solidFill>
            <a:prstDash val="solid"/>
          </a:ln>
        </p:spPr>
      </p:sp>
      <p:sp>
        <p:nvSpPr>
          <p:cNvPr id="25" name="Shape 23"/>
          <p:cNvSpPr/>
          <p:nvPr/>
        </p:nvSpPr>
        <p:spPr>
          <a:xfrm>
            <a:off x="566928" y="4224528"/>
            <a:ext cx="3472586" cy="91440"/>
          </a:xfrm>
          <a:prstGeom prst="rect">
            <a:avLst/>
          </a:prstGeom>
          <a:solidFill>
            <a:srgbClr val="1E7B4D"/>
          </a:solidFill>
          <a:ln/>
        </p:spPr>
      </p:sp>
      <p:sp>
        <p:nvSpPr>
          <p:cNvPr id="26" name="Shape 24"/>
          <p:cNvSpPr/>
          <p:nvPr/>
        </p:nvSpPr>
        <p:spPr>
          <a:xfrm>
            <a:off x="3079394" y="4517136"/>
            <a:ext cx="804672" cy="475488"/>
          </a:xfrm>
          <a:prstGeom prst="roundRect">
            <a:avLst>
              <a:gd name="adj" fmla="val 11538"/>
            </a:avLst>
          </a:prstGeom>
          <a:solidFill>
            <a:srgbClr val="1E7B4D"/>
          </a:solidFill>
          <a:ln/>
        </p:spPr>
      </p:sp>
      <p:sp>
        <p:nvSpPr>
          <p:cNvPr id="27" name="Text 25"/>
          <p:cNvSpPr/>
          <p:nvPr/>
        </p:nvSpPr>
        <p:spPr>
          <a:xfrm>
            <a:off x="3079394"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28</a:t>
            </a:r>
            <a:endParaRPr lang="en-US" sz="1700" dirty="0"/>
          </a:p>
        </p:txBody>
      </p:sp>
      <p:sp>
        <p:nvSpPr>
          <p:cNvPr id="28" name="Text 26"/>
          <p:cNvSpPr/>
          <p:nvPr/>
        </p:nvSpPr>
        <p:spPr>
          <a:xfrm>
            <a:off x="768096" y="4517136"/>
            <a:ext cx="2375306" cy="777240"/>
          </a:xfrm>
          <a:prstGeom prst="rect">
            <a:avLst/>
          </a:prstGeom>
          <a:noFill/>
          <a:ln/>
        </p:spPr>
        <p:txBody>
          <a:bodyPr wrap="square" rtlCol="0" anchor="t"/>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Claims &amp; Prior-Auth AI · BRD-01</a:t>
            </a:r>
            <a:endParaRPr lang="en-US" sz="1300" dirty="0"/>
          </a:p>
        </p:txBody>
      </p:sp>
      <p:sp>
        <p:nvSpPr>
          <p:cNvPr id="29" name="Text 27"/>
          <p:cNvSpPr/>
          <p:nvPr/>
        </p:nvSpPr>
        <p:spPr>
          <a:xfrm>
            <a:off x="768096" y="5340096"/>
            <a:ext cx="3070250" cy="548640"/>
          </a:xfrm>
          <a:prstGeom prst="rect">
            <a:avLst/>
          </a:prstGeom>
          <a:noFill/>
          <a:ln/>
        </p:spPr>
        <p:txBody>
          <a:bodyPr wrap="square" rtlCol="0" anchor="t"/>
          <a:lstStyle/>
          <a:p>
            <a:pPr indent="0" marL="0">
              <a:lnSpc>
                <a:spcPct val="105000"/>
              </a:lnSpc>
              <a:buNone/>
            </a:pPr>
            <a:r>
              <a:rPr lang="en-US" sz="1050" dirty="0">
                <a:solidFill>
                  <a:srgbClr val="77738C"/>
                </a:solidFill>
                <a:latin typeface="Calibri" pitchFamily="34" charset="0"/>
                <a:ea typeface="Calibri" pitchFamily="34" charset="-122"/>
                <a:cs typeface="Calibri" pitchFamily="34" charset="-120"/>
              </a:rPr>
              <a:t>Flagship — Year 1 to production</a:t>
            </a:r>
            <a:endParaRPr lang="en-US" sz="1050" dirty="0"/>
          </a:p>
        </p:txBody>
      </p:sp>
      <p:sp>
        <p:nvSpPr>
          <p:cNvPr id="30" name="Shape 28"/>
          <p:cNvSpPr/>
          <p:nvPr/>
        </p:nvSpPr>
        <p:spPr>
          <a:xfrm>
            <a:off x="4359554" y="4224528"/>
            <a:ext cx="3472586" cy="1737360"/>
          </a:xfrm>
          <a:prstGeom prst="roundRect">
            <a:avLst>
              <a:gd name="adj" fmla="val 4211"/>
            </a:avLst>
          </a:prstGeom>
          <a:solidFill>
            <a:srgbClr val="F5F4FC"/>
          </a:solidFill>
          <a:ln w="12700">
            <a:solidFill>
              <a:srgbClr val="E6E4F0"/>
            </a:solidFill>
            <a:prstDash val="solid"/>
          </a:ln>
        </p:spPr>
      </p:sp>
      <p:sp>
        <p:nvSpPr>
          <p:cNvPr id="31" name="Shape 29"/>
          <p:cNvSpPr/>
          <p:nvPr/>
        </p:nvSpPr>
        <p:spPr>
          <a:xfrm>
            <a:off x="4359554" y="4224528"/>
            <a:ext cx="3472586" cy="91440"/>
          </a:xfrm>
          <a:prstGeom prst="rect">
            <a:avLst/>
          </a:prstGeom>
          <a:solidFill>
            <a:srgbClr val="2C7A5E"/>
          </a:solidFill>
          <a:ln/>
        </p:spPr>
      </p:sp>
      <p:sp>
        <p:nvSpPr>
          <p:cNvPr id="32" name="Shape 30"/>
          <p:cNvSpPr/>
          <p:nvPr/>
        </p:nvSpPr>
        <p:spPr>
          <a:xfrm>
            <a:off x="6872021" y="4517136"/>
            <a:ext cx="804672" cy="475488"/>
          </a:xfrm>
          <a:prstGeom prst="roundRect">
            <a:avLst>
              <a:gd name="adj" fmla="val 11538"/>
            </a:avLst>
          </a:prstGeom>
          <a:solidFill>
            <a:srgbClr val="2C7A5E"/>
          </a:solidFill>
          <a:ln/>
        </p:spPr>
      </p:sp>
      <p:sp>
        <p:nvSpPr>
          <p:cNvPr id="33" name="Text 31"/>
          <p:cNvSpPr/>
          <p:nvPr/>
        </p:nvSpPr>
        <p:spPr>
          <a:xfrm>
            <a:off x="6872021"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22</a:t>
            </a:r>
            <a:endParaRPr lang="en-US" sz="1700" dirty="0"/>
          </a:p>
        </p:txBody>
      </p:sp>
      <p:sp>
        <p:nvSpPr>
          <p:cNvPr id="34" name="Text 32"/>
          <p:cNvSpPr/>
          <p:nvPr/>
        </p:nvSpPr>
        <p:spPr>
          <a:xfrm>
            <a:off x="4560722" y="4517136"/>
            <a:ext cx="2375306" cy="777240"/>
          </a:xfrm>
          <a:prstGeom prst="rect">
            <a:avLst/>
          </a:prstGeom>
          <a:noFill/>
          <a:ln/>
        </p:spPr>
        <p:txBody>
          <a:bodyPr wrap="square" rtlCol="0" anchor="t"/>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Member &amp; Provider Experience · BRD-02</a:t>
            </a:r>
            <a:endParaRPr lang="en-US" sz="1300" dirty="0"/>
          </a:p>
        </p:txBody>
      </p:sp>
      <p:sp>
        <p:nvSpPr>
          <p:cNvPr id="35" name="Text 33"/>
          <p:cNvSpPr/>
          <p:nvPr/>
        </p:nvSpPr>
        <p:spPr>
          <a:xfrm>
            <a:off x="4560722" y="5340096"/>
            <a:ext cx="3070250" cy="548640"/>
          </a:xfrm>
          <a:prstGeom prst="rect">
            <a:avLst/>
          </a:prstGeom>
          <a:noFill/>
          <a:ln/>
        </p:spPr>
        <p:txBody>
          <a:bodyPr wrap="square" rtlCol="0" anchor="t"/>
          <a:lstStyle/>
          <a:p>
            <a:pPr indent="0" marL="0">
              <a:lnSpc>
                <a:spcPct val="105000"/>
              </a:lnSpc>
              <a:buNone/>
            </a:pPr>
            <a:r>
              <a:rPr lang="en-US" sz="1050" dirty="0">
                <a:solidFill>
                  <a:srgbClr val="77738C"/>
                </a:solidFill>
                <a:latin typeface="Calibri" pitchFamily="34" charset="0"/>
                <a:ea typeface="Calibri" pitchFamily="34" charset="-122"/>
                <a:cs typeface="Calibri" pitchFamily="34" charset="-120"/>
              </a:rPr>
              <a:t>Year 2 — parallel delivery</a:t>
            </a:r>
            <a:endParaRPr lang="en-US" sz="1050" dirty="0"/>
          </a:p>
        </p:txBody>
      </p:sp>
      <p:sp>
        <p:nvSpPr>
          <p:cNvPr id="36" name="Shape 34"/>
          <p:cNvSpPr/>
          <p:nvPr/>
        </p:nvSpPr>
        <p:spPr>
          <a:xfrm>
            <a:off x="8152181" y="4224528"/>
            <a:ext cx="3472586" cy="1737360"/>
          </a:xfrm>
          <a:prstGeom prst="roundRect">
            <a:avLst>
              <a:gd name="adj" fmla="val 4211"/>
            </a:avLst>
          </a:prstGeom>
          <a:solidFill>
            <a:srgbClr val="F5F4FC"/>
          </a:solidFill>
          <a:ln w="12700">
            <a:solidFill>
              <a:srgbClr val="E6E4F0"/>
            </a:solidFill>
            <a:prstDash val="solid"/>
          </a:ln>
        </p:spPr>
      </p:sp>
      <p:sp>
        <p:nvSpPr>
          <p:cNvPr id="37" name="Shape 35"/>
          <p:cNvSpPr/>
          <p:nvPr/>
        </p:nvSpPr>
        <p:spPr>
          <a:xfrm>
            <a:off x="8152181" y="4224528"/>
            <a:ext cx="3472586" cy="91440"/>
          </a:xfrm>
          <a:prstGeom prst="rect">
            <a:avLst/>
          </a:prstGeom>
          <a:solidFill>
            <a:srgbClr val="B8790C"/>
          </a:solidFill>
          <a:ln/>
        </p:spPr>
      </p:sp>
      <p:sp>
        <p:nvSpPr>
          <p:cNvPr id="38" name="Shape 36"/>
          <p:cNvSpPr/>
          <p:nvPr/>
        </p:nvSpPr>
        <p:spPr>
          <a:xfrm>
            <a:off x="10664647" y="4517136"/>
            <a:ext cx="804672" cy="475488"/>
          </a:xfrm>
          <a:prstGeom prst="roundRect">
            <a:avLst>
              <a:gd name="adj" fmla="val 11538"/>
            </a:avLst>
          </a:prstGeom>
          <a:solidFill>
            <a:srgbClr val="B8790C"/>
          </a:solidFill>
          <a:ln/>
        </p:spPr>
      </p:sp>
      <p:sp>
        <p:nvSpPr>
          <p:cNvPr id="39" name="Text 37"/>
          <p:cNvSpPr/>
          <p:nvPr/>
        </p:nvSpPr>
        <p:spPr>
          <a:xfrm>
            <a:off x="10664647" y="4517136"/>
            <a:ext cx="804672" cy="475488"/>
          </a:xfrm>
          <a:prstGeom prst="rect">
            <a:avLst/>
          </a:prstGeom>
          <a:noFill/>
          <a:ln/>
        </p:spPr>
        <p:txBody>
          <a:bodyPr wrap="square" rtlCol="0" anchor="ctr"/>
          <a:lstStyle/>
          <a:p>
            <a:pPr algn="ctr" indent="0" marL="0">
              <a:buNone/>
            </a:pPr>
            <a:r>
              <a:rPr lang="en-US" sz="1700" b="1" dirty="0">
                <a:solidFill>
                  <a:srgbClr val="FFFFFF"/>
                </a:solidFill>
                <a:latin typeface="Calibri" pitchFamily="34" charset="0"/>
                <a:ea typeface="Calibri" pitchFamily="34" charset="-122"/>
                <a:cs typeface="Calibri" pitchFamily="34" charset="-120"/>
              </a:rPr>
              <a:t>14</a:t>
            </a:r>
            <a:endParaRPr lang="en-US" sz="1700" dirty="0"/>
          </a:p>
        </p:txBody>
      </p:sp>
      <p:sp>
        <p:nvSpPr>
          <p:cNvPr id="40" name="Text 38"/>
          <p:cNvSpPr/>
          <p:nvPr/>
        </p:nvSpPr>
        <p:spPr>
          <a:xfrm>
            <a:off x="8353349" y="4517136"/>
            <a:ext cx="2375306" cy="777240"/>
          </a:xfrm>
          <a:prstGeom prst="rect">
            <a:avLst/>
          </a:prstGeom>
          <a:noFill/>
          <a:ln/>
        </p:spPr>
        <p:txBody>
          <a:bodyPr wrap="square" rtlCol="0" anchor="t"/>
          <a:lstStyle/>
          <a:p>
            <a:pPr indent="0" marL="0">
              <a:lnSpc>
                <a:spcPct val="100000"/>
              </a:lnSpc>
              <a:buNone/>
            </a:pPr>
            <a:r>
              <a:rPr lang="en-US" sz="1300" b="1" dirty="0">
                <a:solidFill>
                  <a:srgbClr val="1E1B33"/>
                </a:solidFill>
                <a:latin typeface="Calibri" pitchFamily="34" charset="0"/>
                <a:ea typeface="Calibri" pitchFamily="34" charset="-122"/>
                <a:cs typeface="Calibri" pitchFamily="34" charset="-120"/>
              </a:rPr>
              <a:t>Underwriting &amp; Risk AI · BRD-03</a:t>
            </a:r>
            <a:endParaRPr lang="en-US" sz="1300" dirty="0"/>
          </a:p>
        </p:txBody>
      </p:sp>
      <p:sp>
        <p:nvSpPr>
          <p:cNvPr id="41" name="Text 39"/>
          <p:cNvSpPr/>
          <p:nvPr/>
        </p:nvSpPr>
        <p:spPr>
          <a:xfrm>
            <a:off x="8353349" y="5340096"/>
            <a:ext cx="3070250" cy="548640"/>
          </a:xfrm>
          <a:prstGeom prst="rect">
            <a:avLst/>
          </a:prstGeom>
          <a:noFill/>
          <a:ln/>
        </p:spPr>
        <p:txBody>
          <a:bodyPr wrap="square" rtlCol="0" anchor="t"/>
          <a:lstStyle/>
          <a:p>
            <a:pPr indent="0" marL="0">
              <a:lnSpc>
                <a:spcPct val="105000"/>
              </a:lnSpc>
              <a:buNone/>
            </a:pPr>
            <a:r>
              <a:rPr lang="en-US" sz="1050" dirty="0">
                <a:solidFill>
                  <a:srgbClr val="77738C"/>
                </a:solidFill>
                <a:latin typeface="Calibri" pitchFamily="34" charset="0"/>
                <a:ea typeface="Calibri" pitchFamily="34" charset="-122"/>
                <a:cs typeface="Calibri" pitchFamily="34" charset="-120"/>
              </a:rPr>
              <a:t>Year 2 — parallel delivery</a:t>
            </a:r>
            <a:endParaRPr lang="en-US" sz="1050" dirty="0"/>
          </a:p>
        </p:txBody>
      </p:sp>
      <p:sp>
        <p:nvSpPr>
          <p:cNvPr id="42" name="Text 40"/>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GOVERNANCE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Who Decides What</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600200"/>
            <a:ext cx="11057839" cy="731520"/>
          </a:xfrm>
          <a:prstGeom prst="rect">
            <a:avLst/>
          </a:prstGeom>
          <a:noFill/>
          <a:ln/>
        </p:spPr>
        <p:txBody>
          <a:bodyPr wrap="square" rtlCol="0" anchor="ctr"/>
          <a:lstStyle/>
          <a:p>
            <a:pPr indent="0" marL="0">
              <a:lnSpc>
                <a:spcPct val="120000"/>
              </a:lnSpc>
              <a:buNone/>
            </a:pPr>
            <a:r>
              <a:rPr lang="en-US" sz="1300" dirty="0">
                <a:solidFill>
                  <a:srgbClr val="46435C"/>
                </a:solidFill>
                <a:latin typeface="Calibri" pitchFamily="34" charset="0"/>
                <a:ea typeface="Calibri" pitchFamily="34" charset="-122"/>
                <a:cs typeface="Calibri" pitchFamily="34" charset="-120"/>
              </a:rPr>
              <a:t>Three boards, one decision-making framework. Authority is distributed by decision type — business, model risk, and architecture — and no BRD passes a phase gate without sign-off from all three. Governance is stood up before any model reaches production, not retrofitted after.</a:t>
            </a:r>
            <a:endParaRPr lang="en-US" sz="1300" dirty="0"/>
          </a:p>
        </p:txBody>
      </p:sp>
      <p:sp>
        <p:nvSpPr>
          <p:cNvPr id="6" name="Shape 4"/>
          <p:cNvSpPr/>
          <p:nvPr/>
        </p:nvSpPr>
        <p:spPr>
          <a:xfrm>
            <a:off x="566928" y="2514600"/>
            <a:ext cx="11057839" cy="731520"/>
          </a:xfrm>
          <a:prstGeom prst="roundRect">
            <a:avLst>
              <a:gd name="adj" fmla="val 7500"/>
            </a:avLst>
          </a:prstGeom>
          <a:solidFill>
            <a:srgbClr val="FFFFFF"/>
          </a:solidFill>
          <a:ln w="12700">
            <a:solidFill>
              <a:srgbClr val="E6E4F0"/>
            </a:solidFill>
            <a:prstDash val="solid"/>
          </a:ln>
        </p:spPr>
      </p:sp>
      <p:sp>
        <p:nvSpPr>
          <p:cNvPr id="7" name="Shape 5"/>
          <p:cNvSpPr/>
          <p:nvPr/>
        </p:nvSpPr>
        <p:spPr>
          <a:xfrm>
            <a:off x="566928" y="2514600"/>
            <a:ext cx="54864" cy="731520"/>
          </a:xfrm>
          <a:prstGeom prst="rect">
            <a:avLst/>
          </a:prstGeom>
          <a:solidFill>
            <a:srgbClr val="3C3489"/>
          </a:solidFill>
          <a:ln/>
        </p:spPr>
      </p:sp>
      <p:sp>
        <p:nvSpPr>
          <p:cNvPr id="8" name="Text 6"/>
          <p:cNvSpPr/>
          <p:nvPr/>
        </p:nvSpPr>
        <p:spPr>
          <a:xfrm>
            <a:off x="749808" y="2514600"/>
            <a:ext cx="1371600" cy="731520"/>
          </a:xfrm>
          <a:prstGeom prst="rect">
            <a:avLst/>
          </a:prstGeom>
          <a:noFill/>
          <a:ln/>
        </p:spPr>
        <p:txBody>
          <a:bodyPr wrap="square" rtlCol="0" anchor="ctr"/>
          <a:lstStyle/>
          <a:p>
            <a:pPr indent="0" marL="0">
              <a:buNone/>
            </a:pPr>
            <a:r>
              <a:rPr lang="en-US" sz="1500" b="1" dirty="0">
                <a:solidFill>
                  <a:srgbClr val="3C3489"/>
                </a:solidFill>
                <a:latin typeface="Calibri" pitchFamily="34" charset="0"/>
                <a:ea typeface="Calibri" pitchFamily="34" charset="-122"/>
                <a:cs typeface="Calibri" pitchFamily="34" charset="-120"/>
              </a:rPr>
              <a:t>Exec Steering</a:t>
            </a:r>
            <a:endParaRPr lang="en-US" sz="1500" dirty="0"/>
          </a:p>
        </p:txBody>
      </p:sp>
      <p:sp>
        <p:nvSpPr>
          <p:cNvPr id="9" name="Text 7"/>
          <p:cNvSpPr/>
          <p:nvPr/>
        </p:nvSpPr>
        <p:spPr>
          <a:xfrm>
            <a:off x="2167128" y="2514600"/>
            <a:ext cx="5330952" cy="731520"/>
          </a:xfrm>
          <a:prstGeom prst="rect">
            <a:avLst/>
          </a:prstGeom>
          <a:noFill/>
          <a:ln/>
        </p:spPr>
        <p:txBody>
          <a:bodyPr wrap="square" rtlCol="0" anchor="ctr"/>
          <a:lstStyle/>
          <a:p>
            <a:pPr indent="0" marL="0">
              <a:lnSpc>
                <a:spcPct val="100000"/>
              </a:lnSpc>
              <a:buNone/>
            </a:pPr>
            <a:r>
              <a:rPr lang="en-US" sz="1150" dirty="0">
                <a:solidFill>
                  <a:srgbClr val="1E1B33"/>
                </a:solidFill>
                <a:latin typeface="Calibri" pitchFamily="34" charset="0"/>
                <a:ea typeface="Calibri" pitchFamily="34" charset="-122"/>
                <a:cs typeface="Calibri" pitchFamily="34" charset="-120"/>
              </a:rPr>
              <a:t>Business case, budget, program risk, phase-gate readiness, benefits</a:t>
            </a:r>
            <a:endParaRPr lang="en-US" sz="1150" dirty="0"/>
          </a:p>
        </p:txBody>
      </p:sp>
      <p:sp>
        <p:nvSpPr>
          <p:cNvPr id="10" name="Text 8"/>
          <p:cNvSpPr/>
          <p:nvPr/>
        </p:nvSpPr>
        <p:spPr>
          <a:xfrm>
            <a:off x="7680960" y="2514600"/>
            <a:ext cx="3852367" cy="731520"/>
          </a:xfrm>
          <a:prstGeom prst="rect">
            <a:avLst/>
          </a:prstGeom>
          <a:noFill/>
          <a:ln/>
        </p:spPr>
        <p:txBody>
          <a:bodyPr wrap="square" rtlCol="0" anchor="ctr"/>
          <a:lstStyle/>
          <a:p>
            <a:pPr indent="0" marL="0">
              <a:lnSpc>
                <a:spcPct val="100000"/>
              </a:lnSpc>
              <a:buNone/>
            </a:pPr>
            <a:r>
              <a:rPr lang="en-US" sz="1100" b="1" dirty="0">
                <a:solidFill>
                  <a:srgbClr val="46435C"/>
                </a:solidFill>
                <a:latin typeface="Calibri" pitchFamily="34" charset="0"/>
                <a:ea typeface="Calibri" pitchFamily="34" charset="-122"/>
                <a:cs typeface="Calibri" pitchFamily="34" charset="-120"/>
              </a:rPr>
              <a:t>Chair: M. Kavanagh — ACME COO / Sponsor</a:t>
            </a:r>
            <a:endParaRPr lang="en-US" sz="1100" dirty="0"/>
          </a:p>
        </p:txBody>
      </p:sp>
      <p:sp>
        <p:nvSpPr>
          <p:cNvPr id="11" name="Shape 9"/>
          <p:cNvSpPr/>
          <p:nvPr/>
        </p:nvSpPr>
        <p:spPr>
          <a:xfrm>
            <a:off x="566928" y="3355848"/>
            <a:ext cx="11057839" cy="731520"/>
          </a:xfrm>
          <a:prstGeom prst="roundRect">
            <a:avLst>
              <a:gd name="adj" fmla="val 7500"/>
            </a:avLst>
          </a:prstGeom>
          <a:solidFill>
            <a:srgbClr val="F5F4FC"/>
          </a:solidFill>
          <a:ln w="12700">
            <a:solidFill>
              <a:srgbClr val="E6E4F0"/>
            </a:solidFill>
            <a:prstDash val="solid"/>
          </a:ln>
        </p:spPr>
      </p:sp>
      <p:sp>
        <p:nvSpPr>
          <p:cNvPr id="12" name="Shape 10"/>
          <p:cNvSpPr/>
          <p:nvPr/>
        </p:nvSpPr>
        <p:spPr>
          <a:xfrm>
            <a:off x="566928" y="3355848"/>
            <a:ext cx="54864" cy="731520"/>
          </a:xfrm>
          <a:prstGeom prst="rect">
            <a:avLst/>
          </a:prstGeom>
          <a:solidFill>
            <a:srgbClr val="2B5C8A"/>
          </a:solidFill>
          <a:ln/>
        </p:spPr>
      </p:sp>
      <p:sp>
        <p:nvSpPr>
          <p:cNvPr id="13" name="Text 11"/>
          <p:cNvSpPr/>
          <p:nvPr/>
        </p:nvSpPr>
        <p:spPr>
          <a:xfrm>
            <a:off x="749808" y="3355848"/>
            <a:ext cx="1371600" cy="731520"/>
          </a:xfrm>
          <a:prstGeom prst="rect">
            <a:avLst/>
          </a:prstGeom>
          <a:noFill/>
          <a:ln/>
        </p:spPr>
        <p:txBody>
          <a:bodyPr wrap="square" rtlCol="0" anchor="ctr"/>
          <a:lstStyle/>
          <a:p>
            <a:pPr indent="0" marL="0">
              <a:buNone/>
            </a:pPr>
            <a:r>
              <a:rPr lang="en-US" sz="1500" b="1" dirty="0">
                <a:solidFill>
                  <a:srgbClr val="2B5C8A"/>
                </a:solidFill>
                <a:latin typeface="Calibri" pitchFamily="34" charset="0"/>
                <a:ea typeface="Calibri" pitchFamily="34" charset="-122"/>
                <a:cs typeface="Calibri" pitchFamily="34" charset="-120"/>
              </a:rPr>
              <a:t>AI Governance</a:t>
            </a:r>
            <a:endParaRPr lang="en-US" sz="1500" dirty="0"/>
          </a:p>
        </p:txBody>
      </p:sp>
      <p:sp>
        <p:nvSpPr>
          <p:cNvPr id="14" name="Text 12"/>
          <p:cNvSpPr/>
          <p:nvPr/>
        </p:nvSpPr>
        <p:spPr>
          <a:xfrm>
            <a:off x="2167128" y="3355848"/>
            <a:ext cx="5330952" cy="731520"/>
          </a:xfrm>
          <a:prstGeom prst="rect">
            <a:avLst/>
          </a:prstGeom>
          <a:noFill/>
          <a:ln/>
        </p:spPr>
        <p:txBody>
          <a:bodyPr wrap="square" rtlCol="0" anchor="ctr"/>
          <a:lstStyle/>
          <a:p>
            <a:pPr indent="0" marL="0">
              <a:lnSpc>
                <a:spcPct val="100000"/>
              </a:lnSpc>
              <a:buNone/>
            </a:pPr>
            <a:r>
              <a:rPr lang="en-US" sz="1150" dirty="0">
                <a:solidFill>
                  <a:srgbClr val="1E1B33"/>
                </a:solidFill>
                <a:latin typeface="Calibri" pitchFamily="34" charset="0"/>
                <a:ea typeface="Calibri" pitchFamily="34" charset="-122"/>
                <a:cs typeface="Calibri" pitchFamily="34" charset="-120"/>
              </a:rPr>
              <a:t>Model risk, responsible AI, validation &amp; fairness testing</a:t>
            </a:r>
            <a:endParaRPr lang="en-US" sz="1150" dirty="0"/>
          </a:p>
        </p:txBody>
      </p:sp>
      <p:sp>
        <p:nvSpPr>
          <p:cNvPr id="15" name="Text 13"/>
          <p:cNvSpPr/>
          <p:nvPr/>
        </p:nvSpPr>
        <p:spPr>
          <a:xfrm>
            <a:off x="7680960" y="3355848"/>
            <a:ext cx="3852367" cy="731520"/>
          </a:xfrm>
          <a:prstGeom prst="rect">
            <a:avLst/>
          </a:prstGeom>
          <a:noFill/>
          <a:ln/>
        </p:spPr>
        <p:txBody>
          <a:bodyPr wrap="square" rtlCol="0" anchor="ctr"/>
          <a:lstStyle/>
          <a:p>
            <a:pPr indent="0" marL="0">
              <a:lnSpc>
                <a:spcPct val="100000"/>
              </a:lnSpc>
              <a:buNone/>
            </a:pPr>
            <a:r>
              <a:rPr lang="en-US" sz="1100" b="1" dirty="0">
                <a:solidFill>
                  <a:srgbClr val="46435C"/>
                </a:solidFill>
                <a:latin typeface="Calibri" pitchFamily="34" charset="0"/>
                <a:ea typeface="Calibri" pitchFamily="34" charset="-122"/>
                <a:cs typeface="Calibri" pitchFamily="34" charset="-120"/>
              </a:rPr>
              <a:t>Independent Model Validation authority</a:t>
            </a:r>
            <a:endParaRPr lang="en-US" sz="1100" dirty="0"/>
          </a:p>
        </p:txBody>
      </p:sp>
      <p:sp>
        <p:nvSpPr>
          <p:cNvPr id="16" name="Shape 14"/>
          <p:cNvSpPr/>
          <p:nvPr/>
        </p:nvSpPr>
        <p:spPr>
          <a:xfrm>
            <a:off x="566928" y="4197096"/>
            <a:ext cx="11057839" cy="731520"/>
          </a:xfrm>
          <a:prstGeom prst="roundRect">
            <a:avLst>
              <a:gd name="adj" fmla="val 7500"/>
            </a:avLst>
          </a:prstGeom>
          <a:solidFill>
            <a:srgbClr val="FFFFFF"/>
          </a:solidFill>
          <a:ln w="12700">
            <a:solidFill>
              <a:srgbClr val="E6E4F0"/>
            </a:solidFill>
            <a:prstDash val="solid"/>
          </a:ln>
        </p:spPr>
      </p:sp>
      <p:sp>
        <p:nvSpPr>
          <p:cNvPr id="17" name="Shape 15"/>
          <p:cNvSpPr/>
          <p:nvPr/>
        </p:nvSpPr>
        <p:spPr>
          <a:xfrm>
            <a:off x="566928" y="4197096"/>
            <a:ext cx="54864" cy="731520"/>
          </a:xfrm>
          <a:prstGeom prst="rect">
            <a:avLst/>
          </a:prstGeom>
          <a:solidFill>
            <a:srgbClr val="C0392B"/>
          </a:solidFill>
          <a:ln/>
        </p:spPr>
      </p:sp>
      <p:sp>
        <p:nvSpPr>
          <p:cNvPr id="18" name="Text 16"/>
          <p:cNvSpPr/>
          <p:nvPr/>
        </p:nvSpPr>
        <p:spPr>
          <a:xfrm>
            <a:off x="749808" y="4197096"/>
            <a:ext cx="1371600" cy="731520"/>
          </a:xfrm>
          <a:prstGeom prst="rect">
            <a:avLst/>
          </a:prstGeom>
          <a:noFill/>
          <a:ln/>
        </p:spPr>
        <p:txBody>
          <a:bodyPr wrap="square" rtlCol="0" anchor="ctr"/>
          <a:lstStyle/>
          <a:p>
            <a:pPr indent="0" marL="0">
              <a:buNone/>
            </a:pPr>
            <a:r>
              <a:rPr lang="en-US" sz="1500" b="1" dirty="0">
                <a:solidFill>
                  <a:srgbClr val="C0392B"/>
                </a:solidFill>
                <a:latin typeface="Calibri" pitchFamily="34" charset="0"/>
                <a:ea typeface="Calibri" pitchFamily="34" charset="-122"/>
                <a:cs typeface="Calibri" pitchFamily="34" charset="-120"/>
              </a:rPr>
              <a:t>EA Board</a:t>
            </a:r>
            <a:endParaRPr lang="en-US" sz="1500" dirty="0"/>
          </a:p>
        </p:txBody>
      </p:sp>
      <p:sp>
        <p:nvSpPr>
          <p:cNvPr id="19" name="Text 17"/>
          <p:cNvSpPr/>
          <p:nvPr/>
        </p:nvSpPr>
        <p:spPr>
          <a:xfrm>
            <a:off x="2167128" y="4197096"/>
            <a:ext cx="5330952" cy="731520"/>
          </a:xfrm>
          <a:prstGeom prst="rect">
            <a:avLst/>
          </a:prstGeom>
          <a:noFill/>
          <a:ln/>
        </p:spPr>
        <p:txBody>
          <a:bodyPr wrap="square" rtlCol="0" anchor="ctr"/>
          <a:lstStyle/>
          <a:p>
            <a:pPr indent="0" marL="0">
              <a:lnSpc>
                <a:spcPct val="100000"/>
              </a:lnSpc>
              <a:buNone/>
            </a:pPr>
            <a:r>
              <a:rPr lang="en-US" sz="1150" dirty="0">
                <a:solidFill>
                  <a:srgbClr val="1E1B33"/>
                </a:solidFill>
                <a:latin typeface="Calibri" pitchFamily="34" charset="0"/>
                <a:ea typeface="Calibri" pitchFamily="34" charset="-122"/>
                <a:cs typeface="Calibri" pitchFamily="34" charset="-120"/>
              </a:rPr>
              <a:t>Technical architecture, security, integration, data residency</a:t>
            </a:r>
            <a:endParaRPr lang="en-US" sz="1150" dirty="0"/>
          </a:p>
        </p:txBody>
      </p:sp>
      <p:sp>
        <p:nvSpPr>
          <p:cNvPr id="20" name="Text 18"/>
          <p:cNvSpPr/>
          <p:nvPr/>
        </p:nvSpPr>
        <p:spPr>
          <a:xfrm>
            <a:off x="7680960" y="4197096"/>
            <a:ext cx="3852367" cy="731520"/>
          </a:xfrm>
          <a:prstGeom prst="rect">
            <a:avLst/>
          </a:prstGeom>
          <a:noFill/>
          <a:ln/>
        </p:spPr>
        <p:txBody>
          <a:bodyPr wrap="square" rtlCol="0" anchor="ctr"/>
          <a:lstStyle/>
          <a:p>
            <a:pPr indent="0" marL="0">
              <a:lnSpc>
                <a:spcPct val="100000"/>
              </a:lnSpc>
              <a:buNone/>
            </a:pPr>
            <a:r>
              <a:rPr lang="en-US" sz="1100" b="1" dirty="0">
                <a:solidFill>
                  <a:srgbClr val="46435C"/>
                </a:solidFill>
                <a:latin typeface="Calibri" pitchFamily="34" charset="0"/>
                <a:ea typeface="Calibri" pitchFamily="34" charset="-122"/>
                <a:cs typeface="Calibri" pitchFamily="34" charset="-120"/>
              </a:rPr>
              <a:t>Enterprise Architecture leadership</a:t>
            </a:r>
            <a:endParaRPr lang="en-US" sz="1100" dirty="0"/>
          </a:p>
        </p:txBody>
      </p:sp>
      <p:sp>
        <p:nvSpPr>
          <p:cNvPr id="21" name="Shape 19"/>
          <p:cNvSpPr/>
          <p:nvPr/>
        </p:nvSpPr>
        <p:spPr>
          <a:xfrm>
            <a:off x="566928" y="5038344"/>
            <a:ext cx="11057839" cy="731520"/>
          </a:xfrm>
          <a:prstGeom prst="roundRect">
            <a:avLst>
              <a:gd name="adj" fmla="val 7500"/>
            </a:avLst>
          </a:prstGeom>
          <a:solidFill>
            <a:srgbClr val="F5F4FC"/>
          </a:solidFill>
          <a:ln w="12700">
            <a:solidFill>
              <a:srgbClr val="E6E4F0"/>
            </a:solidFill>
            <a:prstDash val="solid"/>
          </a:ln>
        </p:spPr>
      </p:sp>
      <p:sp>
        <p:nvSpPr>
          <p:cNvPr id="22" name="Shape 20"/>
          <p:cNvSpPr/>
          <p:nvPr/>
        </p:nvSpPr>
        <p:spPr>
          <a:xfrm>
            <a:off x="566928" y="5038344"/>
            <a:ext cx="54864" cy="731520"/>
          </a:xfrm>
          <a:prstGeom prst="rect">
            <a:avLst/>
          </a:prstGeom>
          <a:solidFill>
            <a:srgbClr val="7B5EA7"/>
          </a:solidFill>
          <a:ln/>
        </p:spPr>
      </p:sp>
      <p:sp>
        <p:nvSpPr>
          <p:cNvPr id="23" name="Text 21"/>
          <p:cNvSpPr/>
          <p:nvPr/>
        </p:nvSpPr>
        <p:spPr>
          <a:xfrm>
            <a:off x="749808" y="5038344"/>
            <a:ext cx="1371600" cy="731520"/>
          </a:xfrm>
          <a:prstGeom prst="rect">
            <a:avLst/>
          </a:prstGeom>
          <a:noFill/>
          <a:ln/>
        </p:spPr>
        <p:txBody>
          <a:bodyPr wrap="square" rtlCol="0" anchor="ctr"/>
          <a:lstStyle/>
          <a:p>
            <a:pPr indent="0" marL="0">
              <a:buNone/>
            </a:pPr>
            <a:r>
              <a:rPr lang="en-US" sz="1500" b="1" dirty="0">
                <a:solidFill>
                  <a:srgbClr val="7B5EA7"/>
                </a:solidFill>
                <a:latin typeface="Calibri" pitchFamily="34" charset="0"/>
                <a:ea typeface="Calibri" pitchFamily="34" charset="-122"/>
                <a:cs typeface="Calibri" pitchFamily="34" charset="-120"/>
              </a:rPr>
              <a:t>Phase Gates</a:t>
            </a:r>
            <a:endParaRPr lang="en-US" sz="1500" dirty="0"/>
          </a:p>
        </p:txBody>
      </p:sp>
      <p:sp>
        <p:nvSpPr>
          <p:cNvPr id="24" name="Text 22"/>
          <p:cNvSpPr/>
          <p:nvPr/>
        </p:nvSpPr>
        <p:spPr>
          <a:xfrm>
            <a:off x="2167128" y="5038344"/>
            <a:ext cx="5330952" cy="731520"/>
          </a:xfrm>
          <a:prstGeom prst="rect">
            <a:avLst/>
          </a:prstGeom>
          <a:noFill/>
          <a:ln/>
        </p:spPr>
        <p:txBody>
          <a:bodyPr wrap="square" rtlCol="0" anchor="ctr"/>
          <a:lstStyle/>
          <a:p>
            <a:pPr indent="0" marL="0">
              <a:lnSpc>
                <a:spcPct val="100000"/>
              </a:lnSpc>
              <a:buNone/>
            </a:pPr>
            <a:r>
              <a:rPr lang="en-US" sz="1150" dirty="0">
                <a:solidFill>
                  <a:srgbClr val="1E1B33"/>
                </a:solidFill>
                <a:latin typeface="Calibri" pitchFamily="34" charset="0"/>
                <a:ea typeface="Calibri" pitchFamily="34" charset="-122"/>
                <a:cs typeface="Calibri" pitchFamily="34" charset="-120"/>
              </a:rPr>
              <a:t>No BRD proceeds without all three boards; no model ships without IMV</a:t>
            </a:r>
            <a:endParaRPr lang="en-US" sz="1150" dirty="0"/>
          </a:p>
        </p:txBody>
      </p:sp>
      <p:sp>
        <p:nvSpPr>
          <p:cNvPr id="25" name="Text 23"/>
          <p:cNvSpPr/>
          <p:nvPr/>
        </p:nvSpPr>
        <p:spPr>
          <a:xfrm>
            <a:off x="7680960" y="5038344"/>
            <a:ext cx="3852367" cy="731520"/>
          </a:xfrm>
          <a:prstGeom prst="rect">
            <a:avLst/>
          </a:prstGeom>
          <a:noFill/>
          <a:ln/>
        </p:spPr>
        <p:txBody>
          <a:bodyPr wrap="square" rtlCol="0" anchor="ctr"/>
          <a:lstStyle/>
          <a:p>
            <a:pPr indent="0" marL="0">
              <a:lnSpc>
                <a:spcPct val="100000"/>
              </a:lnSpc>
              <a:buNone/>
            </a:pPr>
            <a:r>
              <a:rPr lang="en-US" sz="1100" b="1" dirty="0">
                <a:solidFill>
                  <a:srgbClr val="46435C"/>
                </a:solidFill>
                <a:latin typeface="Calibri" pitchFamily="34" charset="0"/>
                <a:ea typeface="Calibri" pitchFamily="34" charset="-122"/>
                <a:cs typeface="Calibri" pitchFamily="34" charset="-120"/>
              </a:rPr>
              <a:t>All three boards, jointly</a:t>
            </a:r>
            <a:endParaRPr lang="en-US" sz="1100" dirty="0"/>
          </a:p>
        </p:txBody>
      </p:sp>
      <p:sp>
        <p:nvSpPr>
          <p:cNvPr id="26" name="Text 24"/>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66928" y="45720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TIMELINE</a:t>
            </a:r>
            <a:endParaRPr lang="en-US" sz="1100" dirty="0"/>
          </a:p>
        </p:txBody>
      </p:sp>
      <p:sp>
        <p:nvSpPr>
          <p:cNvPr id="3" name="Text 1"/>
          <p:cNvSpPr/>
          <p:nvPr/>
        </p:nvSpPr>
        <p:spPr>
          <a:xfrm>
            <a:off x="566928" y="749808"/>
            <a:ext cx="11057839" cy="640080"/>
          </a:xfrm>
          <a:prstGeom prst="rect">
            <a:avLst/>
          </a:prstGeom>
          <a:noFill/>
          <a:ln/>
        </p:spPr>
        <p:txBody>
          <a:bodyPr wrap="square" rtlCol="0" anchor="ctr"/>
          <a:lstStyle/>
          <a:p>
            <a:pPr indent="0" marL="0">
              <a:buNone/>
            </a:pPr>
            <a:r>
              <a:rPr lang="en-US" sz="3000" b="1" dirty="0">
                <a:solidFill>
                  <a:srgbClr val="1E1B33"/>
                </a:solidFill>
                <a:latin typeface="Calibri" pitchFamily="34" charset="0"/>
                <a:ea typeface="Calibri" pitchFamily="34" charset="-122"/>
                <a:cs typeface="Calibri" pitchFamily="34" charset="-120"/>
              </a:rPr>
              <a:t>Three Years, Phase-Gated to Production</a:t>
            </a:r>
            <a:endParaRPr lang="en-US" sz="3000" dirty="0"/>
          </a:p>
        </p:txBody>
      </p:sp>
      <p:sp>
        <p:nvSpPr>
          <p:cNvPr id="4" name="Shape 2"/>
          <p:cNvSpPr/>
          <p:nvPr/>
        </p:nvSpPr>
        <p:spPr>
          <a:xfrm>
            <a:off x="566928" y="1417320"/>
            <a:ext cx="11057839" cy="18288"/>
          </a:xfrm>
          <a:prstGeom prst="rect">
            <a:avLst/>
          </a:prstGeom>
          <a:solidFill>
            <a:srgbClr val="E6E4F0"/>
          </a:solidFill>
          <a:ln/>
        </p:spPr>
      </p:sp>
      <p:sp>
        <p:nvSpPr>
          <p:cNvPr id="5" name="Text 3"/>
          <p:cNvSpPr/>
          <p:nvPr/>
        </p:nvSpPr>
        <p:spPr>
          <a:xfrm>
            <a:off x="566928" y="1508760"/>
            <a:ext cx="11057839" cy="320040"/>
          </a:xfrm>
          <a:prstGeom prst="rect">
            <a:avLst/>
          </a:prstGeom>
          <a:noFill/>
          <a:ln/>
        </p:spPr>
        <p:txBody>
          <a:bodyPr wrap="square" rtlCol="0" anchor="ctr"/>
          <a:lstStyle/>
          <a:p>
            <a:pPr indent="0" marL="0">
              <a:buNone/>
            </a:pPr>
            <a:r>
              <a:rPr lang="en-US" sz="1250" dirty="0">
                <a:solidFill>
                  <a:srgbClr val="46435C"/>
                </a:solidFill>
                <a:latin typeface="Calibri" pitchFamily="34" charset="0"/>
                <a:ea typeface="Calibri" pitchFamily="34" charset="-122"/>
                <a:cs typeface="Calibri" pitchFamily="34" charset="-120"/>
              </a:rPr>
              <a:t>Sequenced across three years — governance and the platform stand up first, then each BRD is gated to production.</a:t>
            </a:r>
            <a:endParaRPr lang="en-US" sz="1250" dirty="0"/>
          </a:p>
        </p:txBody>
      </p:sp>
      <p:sp>
        <p:nvSpPr>
          <p:cNvPr id="6" name="Shape 4"/>
          <p:cNvSpPr/>
          <p:nvPr/>
        </p:nvSpPr>
        <p:spPr>
          <a:xfrm>
            <a:off x="566928" y="2148840"/>
            <a:ext cx="2514600" cy="1051560"/>
          </a:xfrm>
          <a:prstGeom prst="chevron">
            <a:avLst/>
          </a:prstGeom>
          <a:solidFill>
            <a:srgbClr val="3C3489"/>
          </a:solidFill>
          <a:ln/>
        </p:spPr>
      </p:sp>
      <p:sp>
        <p:nvSpPr>
          <p:cNvPr id="7" name="Text 5"/>
          <p:cNvSpPr/>
          <p:nvPr/>
        </p:nvSpPr>
        <p:spPr>
          <a:xfrm>
            <a:off x="102412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Phase 0 · Foundation</a:t>
            </a:r>
            <a:endParaRPr lang="en-US" sz="1250" dirty="0"/>
          </a:p>
        </p:txBody>
      </p:sp>
      <p:sp>
        <p:nvSpPr>
          <p:cNvPr id="8" name="Text 6"/>
          <p:cNvSpPr/>
          <p:nvPr/>
        </p:nvSpPr>
        <p:spPr>
          <a:xfrm>
            <a:off x="1024128" y="2752344"/>
            <a:ext cx="1874520" cy="274320"/>
          </a:xfrm>
          <a:prstGeom prst="rect">
            <a:avLst/>
          </a:prstGeom>
          <a:noFill/>
          <a:ln/>
        </p:spPr>
        <p:txBody>
          <a:bodyPr wrap="square" rtlCol="0" anchor="ctr"/>
          <a:lstStyle/>
          <a:p>
            <a:pPr algn="ctr" indent="0" marL="0">
              <a:buNone/>
            </a:pPr>
            <a:r>
              <a:rPr lang="en-US" sz="950" dirty="0">
                <a:solidFill>
                  <a:srgbClr val="ECEAF8"/>
                </a:solidFill>
                <a:latin typeface="Calibri" pitchFamily="34" charset="0"/>
                <a:ea typeface="Calibri" pitchFamily="34" charset="-122"/>
                <a:cs typeface="Calibri" pitchFamily="34" charset="-120"/>
              </a:rPr>
              <a:t>Readiness &amp; governance  ·  Aug–Nov '26</a:t>
            </a:r>
            <a:endParaRPr lang="en-US" sz="950" dirty="0"/>
          </a:p>
        </p:txBody>
      </p:sp>
      <p:sp>
        <p:nvSpPr>
          <p:cNvPr id="9" name="Shape 7"/>
          <p:cNvSpPr/>
          <p:nvPr/>
        </p:nvSpPr>
        <p:spPr>
          <a:xfrm>
            <a:off x="2670048" y="2148840"/>
            <a:ext cx="2514600" cy="1051560"/>
          </a:xfrm>
          <a:prstGeom prst="chevron">
            <a:avLst/>
          </a:prstGeom>
          <a:solidFill>
            <a:srgbClr val="2B5C8A"/>
          </a:solidFill>
          <a:ln/>
        </p:spPr>
      </p:sp>
      <p:sp>
        <p:nvSpPr>
          <p:cNvPr id="10" name="Text 8"/>
          <p:cNvSpPr/>
          <p:nvPr/>
        </p:nvSpPr>
        <p:spPr>
          <a:xfrm>
            <a:off x="312724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Year 1 · Flagship</a:t>
            </a:r>
            <a:endParaRPr lang="en-US" sz="1250" dirty="0"/>
          </a:p>
        </p:txBody>
      </p:sp>
      <p:sp>
        <p:nvSpPr>
          <p:cNvPr id="11" name="Text 9"/>
          <p:cNvSpPr/>
          <p:nvPr/>
        </p:nvSpPr>
        <p:spPr>
          <a:xfrm>
            <a:off x="3127248" y="2752344"/>
            <a:ext cx="1874520" cy="274320"/>
          </a:xfrm>
          <a:prstGeom prst="rect">
            <a:avLst/>
          </a:prstGeom>
          <a:noFill/>
          <a:ln/>
        </p:spPr>
        <p:txBody>
          <a:bodyPr wrap="square" rtlCol="0" anchor="ctr"/>
          <a:lstStyle/>
          <a:p>
            <a:pPr algn="ctr" indent="0" marL="0">
              <a:buNone/>
            </a:pPr>
            <a:r>
              <a:rPr lang="en-US" sz="950" dirty="0">
                <a:solidFill>
                  <a:srgbClr val="ECEAF8"/>
                </a:solidFill>
                <a:latin typeface="Calibri" pitchFamily="34" charset="0"/>
                <a:ea typeface="Calibri" pitchFamily="34" charset="-122"/>
                <a:cs typeface="Calibri" pitchFamily="34" charset="-120"/>
              </a:rPr>
              <a:t>BRD-01 to production  ·  to Sep '27</a:t>
            </a:r>
            <a:endParaRPr lang="en-US" sz="950" dirty="0"/>
          </a:p>
        </p:txBody>
      </p:sp>
      <p:sp>
        <p:nvSpPr>
          <p:cNvPr id="12" name="Shape 10"/>
          <p:cNvSpPr/>
          <p:nvPr/>
        </p:nvSpPr>
        <p:spPr>
          <a:xfrm>
            <a:off x="4773168" y="2148840"/>
            <a:ext cx="2514600" cy="1051560"/>
          </a:xfrm>
          <a:prstGeom prst="chevron">
            <a:avLst/>
          </a:prstGeom>
          <a:solidFill>
            <a:srgbClr val="C6851A"/>
          </a:solidFill>
          <a:ln/>
        </p:spPr>
      </p:sp>
      <p:sp>
        <p:nvSpPr>
          <p:cNvPr id="13" name="Text 11"/>
          <p:cNvSpPr/>
          <p:nvPr/>
        </p:nvSpPr>
        <p:spPr>
          <a:xfrm>
            <a:off x="523036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Year 2 · Expansion</a:t>
            </a:r>
            <a:endParaRPr lang="en-US" sz="1250" dirty="0"/>
          </a:p>
        </p:txBody>
      </p:sp>
      <p:sp>
        <p:nvSpPr>
          <p:cNvPr id="14" name="Text 12"/>
          <p:cNvSpPr/>
          <p:nvPr/>
        </p:nvSpPr>
        <p:spPr>
          <a:xfrm>
            <a:off x="5230368" y="2752344"/>
            <a:ext cx="1874520" cy="274320"/>
          </a:xfrm>
          <a:prstGeom prst="rect">
            <a:avLst/>
          </a:prstGeom>
          <a:noFill/>
          <a:ln/>
        </p:spPr>
        <p:txBody>
          <a:bodyPr wrap="square" rtlCol="0" anchor="ctr"/>
          <a:lstStyle/>
          <a:p>
            <a:pPr algn="ctr" indent="0" marL="0">
              <a:buNone/>
            </a:pPr>
            <a:r>
              <a:rPr lang="en-US" sz="950" dirty="0">
                <a:solidFill>
                  <a:srgbClr val="ECEAF8"/>
                </a:solidFill>
                <a:latin typeface="Calibri" pitchFamily="34" charset="0"/>
                <a:ea typeface="Calibri" pitchFamily="34" charset="-122"/>
                <a:cs typeface="Calibri" pitchFamily="34" charset="-120"/>
              </a:rPr>
              <a:t>BRD-02 + BRD-03  ·  to Aug '28</a:t>
            </a:r>
            <a:endParaRPr lang="en-US" sz="950" dirty="0"/>
          </a:p>
        </p:txBody>
      </p:sp>
      <p:sp>
        <p:nvSpPr>
          <p:cNvPr id="15" name="Shape 13"/>
          <p:cNvSpPr/>
          <p:nvPr/>
        </p:nvSpPr>
        <p:spPr>
          <a:xfrm>
            <a:off x="6876288" y="2148840"/>
            <a:ext cx="2514600" cy="1051560"/>
          </a:xfrm>
          <a:prstGeom prst="chevron">
            <a:avLst/>
          </a:prstGeom>
          <a:solidFill>
            <a:srgbClr val="7B5EA7"/>
          </a:solidFill>
          <a:ln/>
        </p:spPr>
      </p:sp>
      <p:sp>
        <p:nvSpPr>
          <p:cNvPr id="16" name="Text 14"/>
          <p:cNvSpPr/>
          <p:nvPr/>
        </p:nvSpPr>
        <p:spPr>
          <a:xfrm>
            <a:off x="733348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Year 3 · Optimize</a:t>
            </a:r>
            <a:endParaRPr lang="en-US" sz="1250" dirty="0"/>
          </a:p>
        </p:txBody>
      </p:sp>
      <p:sp>
        <p:nvSpPr>
          <p:cNvPr id="17" name="Text 15"/>
          <p:cNvSpPr/>
          <p:nvPr/>
        </p:nvSpPr>
        <p:spPr>
          <a:xfrm>
            <a:off x="7333488" y="2752344"/>
            <a:ext cx="1874520" cy="274320"/>
          </a:xfrm>
          <a:prstGeom prst="rect">
            <a:avLst/>
          </a:prstGeom>
          <a:noFill/>
          <a:ln/>
        </p:spPr>
        <p:txBody>
          <a:bodyPr wrap="square" rtlCol="0" anchor="ctr"/>
          <a:lstStyle/>
          <a:p>
            <a:pPr algn="ctr" indent="0" marL="0">
              <a:buNone/>
            </a:pPr>
            <a:r>
              <a:rPr lang="en-US" sz="950" dirty="0">
                <a:solidFill>
                  <a:srgbClr val="ECEAF8"/>
                </a:solidFill>
                <a:latin typeface="Calibri" pitchFamily="34" charset="0"/>
                <a:ea typeface="Calibri" pitchFamily="34" charset="-122"/>
                <a:cs typeface="Calibri" pitchFamily="34" charset="-120"/>
              </a:rPr>
              <a:t>Benefits &amp; sustain  ·  to Aug '29</a:t>
            </a:r>
            <a:endParaRPr lang="en-US" sz="950" dirty="0"/>
          </a:p>
        </p:txBody>
      </p:sp>
      <p:sp>
        <p:nvSpPr>
          <p:cNvPr id="18" name="Shape 16"/>
          <p:cNvSpPr/>
          <p:nvPr/>
        </p:nvSpPr>
        <p:spPr>
          <a:xfrm>
            <a:off x="8979408" y="2148840"/>
            <a:ext cx="2514600" cy="1051560"/>
          </a:xfrm>
          <a:prstGeom prst="chevron">
            <a:avLst/>
          </a:prstGeom>
          <a:solidFill>
            <a:srgbClr val="1E7B4D"/>
          </a:solidFill>
          <a:ln/>
        </p:spPr>
      </p:sp>
      <p:sp>
        <p:nvSpPr>
          <p:cNvPr id="19" name="Text 17"/>
          <p:cNvSpPr/>
          <p:nvPr/>
        </p:nvSpPr>
        <p:spPr>
          <a:xfrm>
            <a:off x="9436608" y="2368296"/>
            <a:ext cx="1874520" cy="365760"/>
          </a:xfrm>
          <a:prstGeom prst="rect">
            <a:avLst/>
          </a:prstGeom>
          <a:noFill/>
          <a:ln/>
        </p:spPr>
        <p:txBody>
          <a:bodyPr wrap="square" rtlCol="0" anchor="ctr"/>
          <a:lstStyle/>
          <a:p>
            <a:pPr algn="ctr" indent="0" marL="0">
              <a:lnSpc>
                <a:spcPct val="90000"/>
              </a:lnSpc>
              <a:buNone/>
            </a:pPr>
            <a:r>
              <a:rPr lang="en-US" sz="1250" b="1" dirty="0">
                <a:solidFill>
                  <a:srgbClr val="FFFFFF"/>
                </a:solidFill>
                <a:latin typeface="Calibri" pitchFamily="34" charset="0"/>
                <a:ea typeface="Calibri" pitchFamily="34" charset="-122"/>
                <a:cs typeface="Calibri" pitchFamily="34" charset="-120"/>
              </a:rPr>
              <a:t>Transition &amp; Close</a:t>
            </a:r>
            <a:endParaRPr lang="en-US" sz="1250" dirty="0"/>
          </a:p>
        </p:txBody>
      </p:sp>
      <p:sp>
        <p:nvSpPr>
          <p:cNvPr id="20" name="Text 18"/>
          <p:cNvSpPr/>
          <p:nvPr/>
        </p:nvSpPr>
        <p:spPr>
          <a:xfrm>
            <a:off x="9436608" y="2752344"/>
            <a:ext cx="1874520" cy="274320"/>
          </a:xfrm>
          <a:prstGeom prst="rect">
            <a:avLst/>
          </a:prstGeom>
          <a:noFill/>
          <a:ln/>
        </p:spPr>
        <p:txBody>
          <a:bodyPr wrap="square" rtlCol="0" anchor="ctr"/>
          <a:lstStyle/>
          <a:p>
            <a:pPr algn="ctr" indent="0" marL="0">
              <a:buNone/>
            </a:pPr>
            <a:r>
              <a:rPr lang="en-US" sz="950" dirty="0">
                <a:solidFill>
                  <a:srgbClr val="ECEAF8"/>
                </a:solidFill>
                <a:latin typeface="Calibri" pitchFamily="34" charset="0"/>
                <a:ea typeface="Calibri" pitchFamily="34" charset="-122"/>
                <a:cs typeface="Calibri" pitchFamily="34" charset="-120"/>
              </a:rPr>
              <a:t>CoE to ACME ops  ·  Aug '29</a:t>
            </a:r>
            <a:endParaRPr lang="en-US" sz="950" dirty="0"/>
          </a:p>
        </p:txBody>
      </p:sp>
      <p:sp>
        <p:nvSpPr>
          <p:cNvPr id="21" name="Text 19"/>
          <p:cNvSpPr/>
          <p:nvPr/>
        </p:nvSpPr>
        <p:spPr>
          <a:xfrm>
            <a:off x="566928" y="3703320"/>
            <a:ext cx="11057839" cy="274320"/>
          </a:xfrm>
          <a:prstGeom prst="rect">
            <a:avLst/>
          </a:prstGeom>
          <a:noFill/>
          <a:ln/>
        </p:spPr>
        <p:txBody>
          <a:bodyPr wrap="square" rtlCol="0" anchor="ctr"/>
          <a:lstStyle/>
          <a:p>
            <a:pPr indent="0" marL="0">
              <a:buNone/>
            </a:pPr>
            <a:r>
              <a:rPr lang="en-US" sz="1100" b="1" spc="200" kern="0" dirty="0">
                <a:solidFill>
                  <a:srgbClr val="3C3489"/>
                </a:solidFill>
                <a:latin typeface="Calibri" pitchFamily="34" charset="0"/>
                <a:ea typeface="Calibri" pitchFamily="34" charset="-122"/>
                <a:cs typeface="Calibri" pitchFamily="34" charset="-120"/>
              </a:rPr>
              <a:t>KEY MILESTONES</a:t>
            </a:r>
            <a:endParaRPr lang="en-US" sz="1100" dirty="0"/>
          </a:p>
        </p:txBody>
      </p:sp>
      <p:sp>
        <p:nvSpPr>
          <p:cNvPr id="22" name="Shape 20"/>
          <p:cNvSpPr/>
          <p:nvPr/>
        </p:nvSpPr>
        <p:spPr>
          <a:xfrm>
            <a:off x="566928" y="4142232"/>
            <a:ext cx="146304" cy="146304"/>
          </a:xfrm>
          <a:prstGeom prst="ellipse">
            <a:avLst/>
          </a:prstGeom>
          <a:solidFill>
            <a:srgbClr val="3C3489"/>
          </a:solidFill>
          <a:ln/>
        </p:spPr>
      </p:sp>
      <p:sp>
        <p:nvSpPr>
          <p:cNvPr id="23" name="Text 21"/>
          <p:cNvSpPr/>
          <p:nvPr/>
        </p:nvSpPr>
        <p:spPr>
          <a:xfrm>
            <a:off x="822960" y="4114800"/>
            <a:ext cx="1005840" cy="274320"/>
          </a:xfrm>
          <a:prstGeom prst="rect">
            <a:avLst/>
          </a:prstGeom>
          <a:noFill/>
          <a:ln/>
        </p:spPr>
        <p:txBody>
          <a:bodyPr wrap="square" rtlCol="0" anchor="ctr"/>
          <a:lstStyle/>
          <a:p>
            <a:pPr indent="0" marL="0">
              <a:buNone/>
            </a:pPr>
            <a:r>
              <a:rPr lang="en-US" sz="1100" b="1" dirty="0">
                <a:solidFill>
                  <a:srgbClr val="1E1B33"/>
                </a:solidFill>
                <a:latin typeface="Calibri" pitchFamily="34" charset="0"/>
                <a:ea typeface="Calibri" pitchFamily="34" charset="-122"/>
                <a:cs typeface="Calibri" pitchFamily="34" charset="-120"/>
              </a:rPr>
              <a:t>Nov 6 '26</a:t>
            </a:r>
            <a:endParaRPr lang="en-US" sz="1100" dirty="0"/>
          </a:p>
        </p:txBody>
      </p:sp>
      <p:sp>
        <p:nvSpPr>
          <p:cNvPr id="24" name="Text 22"/>
          <p:cNvSpPr/>
          <p:nvPr/>
        </p:nvSpPr>
        <p:spPr>
          <a:xfrm>
            <a:off x="1801368" y="4114800"/>
            <a:ext cx="2314346" cy="274320"/>
          </a:xfrm>
          <a:prstGeom prst="rect">
            <a:avLst/>
          </a:prstGeom>
          <a:noFill/>
          <a:ln/>
        </p:spPr>
        <p:txBody>
          <a:bodyPr wrap="square" rtlCol="0" anchor="ctr"/>
          <a:lstStyle/>
          <a:p>
            <a:pPr indent="0" marL="0">
              <a:buNone/>
            </a:pPr>
            <a:r>
              <a:rPr lang="en-US" sz="1100" dirty="0">
                <a:solidFill>
                  <a:srgbClr val="46435C"/>
                </a:solidFill>
                <a:latin typeface="Calibri" pitchFamily="34" charset="0"/>
                <a:ea typeface="Calibri" pitchFamily="34" charset="-122"/>
                <a:cs typeface="Calibri" pitchFamily="34" charset="-120"/>
              </a:rPr>
              <a:t>Phase 0 gate — readiness &amp; governance v1</a:t>
            </a:r>
            <a:endParaRPr lang="en-US" sz="1100" dirty="0"/>
          </a:p>
        </p:txBody>
      </p:sp>
      <p:sp>
        <p:nvSpPr>
          <p:cNvPr id="25" name="Shape 23"/>
          <p:cNvSpPr/>
          <p:nvPr/>
        </p:nvSpPr>
        <p:spPr>
          <a:xfrm>
            <a:off x="4252874" y="4142232"/>
            <a:ext cx="146304" cy="146304"/>
          </a:xfrm>
          <a:prstGeom prst="ellipse">
            <a:avLst/>
          </a:prstGeom>
          <a:solidFill>
            <a:srgbClr val="2B5C8A"/>
          </a:solidFill>
          <a:ln/>
        </p:spPr>
      </p:sp>
      <p:sp>
        <p:nvSpPr>
          <p:cNvPr id="26" name="Text 24"/>
          <p:cNvSpPr/>
          <p:nvPr/>
        </p:nvSpPr>
        <p:spPr>
          <a:xfrm>
            <a:off x="4508906" y="4114800"/>
            <a:ext cx="1005840" cy="274320"/>
          </a:xfrm>
          <a:prstGeom prst="rect">
            <a:avLst/>
          </a:prstGeom>
          <a:noFill/>
          <a:ln/>
        </p:spPr>
        <p:txBody>
          <a:bodyPr wrap="square" rtlCol="0" anchor="ctr"/>
          <a:lstStyle/>
          <a:p>
            <a:pPr indent="0" marL="0">
              <a:buNone/>
            </a:pPr>
            <a:r>
              <a:rPr lang="en-US" sz="1100" b="1" dirty="0">
                <a:solidFill>
                  <a:srgbClr val="1E1B33"/>
                </a:solidFill>
                <a:latin typeface="Calibri" pitchFamily="34" charset="0"/>
                <a:ea typeface="Calibri" pitchFamily="34" charset="-122"/>
                <a:cs typeface="Calibri" pitchFamily="34" charset="-120"/>
              </a:rPr>
              <a:t>Dec '26</a:t>
            </a:r>
            <a:endParaRPr lang="en-US" sz="1100" dirty="0"/>
          </a:p>
        </p:txBody>
      </p:sp>
      <p:sp>
        <p:nvSpPr>
          <p:cNvPr id="27" name="Text 25"/>
          <p:cNvSpPr/>
          <p:nvPr/>
        </p:nvSpPr>
        <p:spPr>
          <a:xfrm>
            <a:off x="5487314" y="4114800"/>
            <a:ext cx="2314346" cy="274320"/>
          </a:xfrm>
          <a:prstGeom prst="rect">
            <a:avLst/>
          </a:prstGeom>
          <a:noFill/>
          <a:ln/>
        </p:spPr>
        <p:txBody>
          <a:bodyPr wrap="square" rtlCol="0" anchor="ctr"/>
          <a:lstStyle/>
          <a:p>
            <a:pPr indent="0" marL="0">
              <a:buNone/>
            </a:pPr>
            <a:r>
              <a:rPr lang="en-US" sz="1100" dirty="0">
                <a:solidFill>
                  <a:srgbClr val="46435C"/>
                </a:solidFill>
                <a:latin typeface="Calibri" pitchFamily="34" charset="0"/>
                <a:ea typeface="Calibri" pitchFamily="34" charset="-122"/>
                <a:cs typeface="Calibri" pitchFamily="34" charset="-120"/>
              </a:rPr>
              <a:t>BRD-01 requirements locked</a:t>
            </a:r>
            <a:endParaRPr lang="en-US" sz="1100" dirty="0"/>
          </a:p>
        </p:txBody>
      </p:sp>
      <p:sp>
        <p:nvSpPr>
          <p:cNvPr id="28" name="Shape 26"/>
          <p:cNvSpPr/>
          <p:nvPr/>
        </p:nvSpPr>
        <p:spPr>
          <a:xfrm>
            <a:off x="7938821" y="4142232"/>
            <a:ext cx="146304" cy="146304"/>
          </a:xfrm>
          <a:prstGeom prst="ellipse">
            <a:avLst/>
          </a:prstGeom>
          <a:solidFill>
            <a:srgbClr val="C6851A"/>
          </a:solidFill>
          <a:ln/>
        </p:spPr>
      </p:sp>
      <p:sp>
        <p:nvSpPr>
          <p:cNvPr id="29" name="Text 27"/>
          <p:cNvSpPr/>
          <p:nvPr/>
        </p:nvSpPr>
        <p:spPr>
          <a:xfrm>
            <a:off x="8194853" y="4114800"/>
            <a:ext cx="1005840" cy="274320"/>
          </a:xfrm>
          <a:prstGeom prst="rect">
            <a:avLst/>
          </a:prstGeom>
          <a:noFill/>
          <a:ln/>
        </p:spPr>
        <p:txBody>
          <a:bodyPr wrap="square" rtlCol="0" anchor="ctr"/>
          <a:lstStyle/>
          <a:p>
            <a:pPr indent="0" marL="0">
              <a:buNone/>
            </a:pPr>
            <a:r>
              <a:rPr lang="en-US" sz="1100" b="1" dirty="0">
                <a:solidFill>
                  <a:srgbClr val="1E1B33"/>
                </a:solidFill>
                <a:latin typeface="Calibri" pitchFamily="34" charset="0"/>
                <a:ea typeface="Calibri" pitchFamily="34" charset="-122"/>
                <a:cs typeface="Calibri" pitchFamily="34" charset="-120"/>
              </a:rPr>
              <a:t>Mar '27</a:t>
            </a:r>
            <a:endParaRPr lang="en-US" sz="1100" dirty="0"/>
          </a:p>
        </p:txBody>
      </p:sp>
      <p:sp>
        <p:nvSpPr>
          <p:cNvPr id="30" name="Text 28"/>
          <p:cNvSpPr/>
          <p:nvPr/>
        </p:nvSpPr>
        <p:spPr>
          <a:xfrm>
            <a:off x="9173261" y="4114800"/>
            <a:ext cx="2314346" cy="274320"/>
          </a:xfrm>
          <a:prstGeom prst="rect">
            <a:avLst/>
          </a:prstGeom>
          <a:noFill/>
          <a:ln/>
        </p:spPr>
        <p:txBody>
          <a:bodyPr wrap="square" rtlCol="0" anchor="ctr"/>
          <a:lstStyle/>
          <a:p>
            <a:pPr indent="0" marL="0">
              <a:buNone/>
            </a:pPr>
            <a:r>
              <a:rPr lang="en-US" sz="1100" dirty="0">
                <a:solidFill>
                  <a:srgbClr val="46435C"/>
                </a:solidFill>
                <a:latin typeface="Calibri" pitchFamily="34" charset="0"/>
                <a:ea typeface="Calibri" pitchFamily="34" charset="-122"/>
                <a:cs typeface="Calibri" pitchFamily="34" charset="-120"/>
              </a:rPr>
              <a:t>Data &amp; cloud platform live</a:t>
            </a:r>
            <a:endParaRPr lang="en-US" sz="1100" dirty="0"/>
          </a:p>
        </p:txBody>
      </p:sp>
      <p:sp>
        <p:nvSpPr>
          <p:cNvPr id="31" name="Shape 29"/>
          <p:cNvSpPr/>
          <p:nvPr/>
        </p:nvSpPr>
        <p:spPr>
          <a:xfrm>
            <a:off x="566928" y="4782312"/>
            <a:ext cx="146304" cy="146304"/>
          </a:xfrm>
          <a:prstGeom prst="ellipse">
            <a:avLst/>
          </a:prstGeom>
          <a:solidFill>
            <a:srgbClr val="7B5EA7"/>
          </a:solidFill>
          <a:ln/>
        </p:spPr>
      </p:sp>
      <p:sp>
        <p:nvSpPr>
          <p:cNvPr id="32" name="Text 30"/>
          <p:cNvSpPr/>
          <p:nvPr/>
        </p:nvSpPr>
        <p:spPr>
          <a:xfrm>
            <a:off x="822960" y="4754880"/>
            <a:ext cx="1005840" cy="274320"/>
          </a:xfrm>
          <a:prstGeom prst="rect">
            <a:avLst/>
          </a:prstGeom>
          <a:noFill/>
          <a:ln/>
        </p:spPr>
        <p:txBody>
          <a:bodyPr wrap="square" rtlCol="0" anchor="ctr"/>
          <a:lstStyle/>
          <a:p>
            <a:pPr indent="0" marL="0">
              <a:buNone/>
            </a:pPr>
            <a:r>
              <a:rPr lang="en-US" sz="1100" b="1" dirty="0">
                <a:solidFill>
                  <a:srgbClr val="1E1B33"/>
                </a:solidFill>
                <a:latin typeface="Calibri" pitchFamily="34" charset="0"/>
                <a:ea typeface="Calibri" pitchFamily="34" charset="-122"/>
                <a:cs typeface="Calibri" pitchFamily="34" charset="-120"/>
              </a:rPr>
              <a:t>Jun '27</a:t>
            </a:r>
            <a:endParaRPr lang="en-US" sz="1100" dirty="0"/>
          </a:p>
        </p:txBody>
      </p:sp>
      <p:sp>
        <p:nvSpPr>
          <p:cNvPr id="33" name="Text 31"/>
          <p:cNvSpPr/>
          <p:nvPr/>
        </p:nvSpPr>
        <p:spPr>
          <a:xfrm>
            <a:off x="1801368" y="4754880"/>
            <a:ext cx="2314346" cy="274320"/>
          </a:xfrm>
          <a:prstGeom prst="rect">
            <a:avLst/>
          </a:prstGeom>
          <a:noFill/>
          <a:ln/>
        </p:spPr>
        <p:txBody>
          <a:bodyPr wrap="square" rtlCol="0" anchor="ctr"/>
          <a:lstStyle/>
          <a:p>
            <a:pPr indent="0" marL="0">
              <a:buNone/>
            </a:pPr>
            <a:r>
              <a:rPr lang="en-US" sz="1100" dirty="0">
                <a:solidFill>
                  <a:srgbClr val="46435C"/>
                </a:solidFill>
                <a:latin typeface="Calibri" pitchFamily="34" charset="0"/>
                <a:ea typeface="Calibri" pitchFamily="34" charset="-122"/>
                <a:cs typeface="Calibri" pitchFamily="34" charset="-120"/>
              </a:rPr>
              <a:t>BRD-01 pilot go-live</a:t>
            </a:r>
            <a:endParaRPr lang="en-US" sz="1100" dirty="0"/>
          </a:p>
        </p:txBody>
      </p:sp>
      <p:sp>
        <p:nvSpPr>
          <p:cNvPr id="34" name="Shape 32"/>
          <p:cNvSpPr/>
          <p:nvPr/>
        </p:nvSpPr>
        <p:spPr>
          <a:xfrm>
            <a:off x="4252874" y="4782312"/>
            <a:ext cx="146304" cy="146304"/>
          </a:xfrm>
          <a:prstGeom prst="ellipse">
            <a:avLst/>
          </a:prstGeom>
          <a:solidFill>
            <a:srgbClr val="1E7B4D"/>
          </a:solidFill>
          <a:ln/>
        </p:spPr>
      </p:sp>
      <p:sp>
        <p:nvSpPr>
          <p:cNvPr id="35" name="Text 33"/>
          <p:cNvSpPr/>
          <p:nvPr/>
        </p:nvSpPr>
        <p:spPr>
          <a:xfrm>
            <a:off x="4508906" y="4754880"/>
            <a:ext cx="1005840" cy="274320"/>
          </a:xfrm>
          <a:prstGeom prst="rect">
            <a:avLst/>
          </a:prstGeom>
          <a:noFill/>
          <a:ln/>
        </p:spPr>
        <p:txBody>
          <a:bodyPr wrap="square" rtlCol="0" anchor="ctr"/>
          <a:lstStyle/>
          <a:p>
            <a:pPr indent="0" marL="0">
              <a:buNone/>
            </a:pPr>
            <a:r>
              <a:rPr lang="en-US" sz="1100" b="1" dirty="0">
                <a:solidFill>
                  <a:srgbClr val="1E1B33"/>
                </a:solidFill>
                <a:latin typeface="Calibri" pitchFamily="34" charset="0"/>
                <a:ea typeface="Calibri" pitchFamily="34" charset="-122"/>
                <a:cs typeface="Calibri" pitchFamily="34" charset="-120"/>
              </a:rPr>
              <a:t>Sep '27</a:t>
            </a:r>
            <a:endParaRPr lang="en-US" sz="1100" dirty="0"/>
          </a:p>
        </p:txBody>
      </p:sp>
      <p:sp>
        <p:nvSpPr>
          <p:cNvPr id="36" name="Text 34"/>
          <p:cNvSpPr/>
          <p:nvPr/>
        </p:nvSpPr>
        <p:spPr>
          <a:xfrm>
            <a:off x="5487314" y="4754880"/>
            <a:ext cx="2314346" cy="274320"/>
          </a:xfrm>
          <a:prstGeom prst="rect">
            <a:avLst/>
          </a:prstGeom>
          <a:noFill/>
          <a:ln/>
        </p:spPr>
        <p:txBody>
          <a:bodyPr wrap="square" rtlCol="0" anchor="ctr"/>
          <a:lstStyle/>
          <a:p>
            <a:pPr indent="0" marL="0">
              <a:buNone/>
            </a:pPr>
            <a:r>
              <a:rPr lang="en-US" sz="1100" dirty="0">
                <a:solidFill>
                  <a:srgbClr val="46435C"/>
                </a:solidFill>
                <a:latin typeface="Calibri" pitchFamily="34" charset="0"/>
                <a:ea typeface="Calibri" pitchFamily="34" charset="-122"/>
                <a:cs typeface="Calibri" pitchFamily="34" charset="-120"/>
              </a:rPr>
              <a:t>BRD-01 full production</a:t>
            </a:r>
            <a:endParaRPr lang="en-US" sz="1100" dirty="0"/>
          </a:p>
        </p:txBody>
      </p:sp>
      <p:sp>
        <p:nvSpPr>
          <p:cNvPr id="37" name="Shape 35"/>
          <p:cNvSpPr/>
          <p:nvPr/>
        </p:nvSpPr>
        <p:spPr>
          <a:xfrm>
            <a:off x="7938821" y="4782312"/>
            <a:ext cx="146304" cy="146304"/>
          </a:xfrm>
          <a:prstGeom prst="ellipse">
            <a:avLst/>
          </a:prstGeom>
          <a:solidFill>
            <a:srgbClr val="3C3489"/>
          </a:solidFill>
          <a:ln/>
        </p:spPr>
      </p:sp>
      <p:sp>
        <p:nvSpPr>
          <p:cNvPr id="38" name="Text 36"/>
          <p:cNvSpPr/>
          <p:nvPr/>
        </p:nvSpPr>
        <p:spPr>
          <a:xfrm>
            <a:off x="8194853" y="4754880"/>
            <a:ext cx="1005840" cy="274320"/>
          </a:xfrm>
          <a:prstGeom prst="rect">
            <a:avLst/>
          </a:prstGeom>
          <a:noFill/>
          <a:ln/>
        </p:spPr>
        <p:txBody>
          <a:bodyPr wrap="square" rtlCol="0" anchor="ctr"/>
          <a:lstStyle/>
          <a:p>
            <a:pPr indent="0" marL="0">
              <a:buNone/>
            </a:pPr>
            <a:r>
              <a:rPr lang="en-US" sz="1100" b="1" dirty="0">
                <a:solidFill>
                  <a:srgbClr val="1E1B33"/>
                </a:solidFill>
                <a:latin typeface="Calibri" pitchFamily="34" charset="0"/>
                <a:ea typeface="Calibri" pitchFamily="34" charset="-122"/>
                <a:cs typeface="Calibri" pitchFamily="34" charset="-120"/>
              </a:rPr>
              <a:t>Aug '29</a:t>
            </a:r>
            <a:endParaRPr lang="en-US" sz="1100" dirty="0"/>
          </a:p>
        </p:txBody>
      </p:sp>
      <p:sp>
        <p:nvSpPr>
          <p:cNvPr id="39" name="Text 37"/>
          <p:cNvSpPr/>
          <p:nvPr/>
        </p:nvSpPr>
        <p:spPr>
          <a:xfrm>
            <a:off x="9173261" y="4754880"/>
            <a:ext cx="2314346" cy="274320"/>
          </a:xfrm>
          <a:prstGeom prst="rect">
            <a:avLst/>
          </a:prstGeom>
          <a:noFill/>
          <a:ln/>
        </p:spPr>
        <p:txBody>
          <a:bodyPr wrap="square" rtlCol="0" anchor="ctr"/>
          <a:lstStyle/>
          <a:p>
            <a:pPr indent="0" marL="0">
              <a:buNone/>
            </a:pPr>
            <a:r>
              <a:rPr lang="en-US" sz="1100" dirty="0">
                <a:solidFill>
                  <a:srgbClr val="46435C"/>
                </a:solidFill>
                <a:latin typeface="Calibri" pitchFamily="34" charset="0"/>
                <a:ea typeface="Calibri" pitchFamily="34" charset="-122"/>
                <a:cs typeface="Calibri" pitchFamily="34" charset="-120"/>
              </a:rPr>
              <a:t>Program closeout &amp; transition</a:t>
            </a:r>
            <a:endParaRPr lang="en-US" sz="1100" dirty="0"/>
          </a:p>
        </p:txBody>
      </p:sp>
      <p:sp>
        <p:nvSpPr>
          <p:cNvPr id="40" name="Text 38"/>
          <p:cNvSpPr/>
          <p:nvPr/>
        </p:nvSpPr>
        <p:spPr>
          <a:xfrm>
            <a:off x="11551615" y="6400800"/>
            <a:ext cx="365760" cy="274320"/>
          </a:xfrm>
          <a:prstGeom prst="rect">
            <a:avLst/>
          </a:prstGeom>
          <a:noFill/>
          <a:ln/>
        </p:spPr>
        <p:txBody>
          <a:bodyPr wrap="square" rtlCol="0" anchor="ctr"/>
          <a:lstStyle/>
          <a:p>
            <a:pPr algn="r" indent="0" marL="0">
              <a:buNone/>
            </a:pPr>
            <a:r>
              <a:rPr lang="en-US" sz="1000" dirty="0">
                <a:solidFill>
                  <a:srgbClr val="77738C"/>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2026-08-03T19:52:44Z</dcterms:created>
  <dcterms:modified xsi:type="dcterms:W3CDTF">2026-08-03T19:52:44Z</dcterms:modified>
</cp:coreProperties>
</file>