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Planned</c:v>
                </c:pt>
              </c:strCache>
            </c:strRef>
          </c:tx>
          <c:spPr>
            <a:solidFill>
              <a:srgbClr val="C6851A"/>
            </a:solidFill>
            <a:ln w="38100" cap="flat">
              <a:solidFill>
                <a:srgbClr val="C6851A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C6851A"/>
              </a:solidFill>
              <a:ln w="9525" cap="flat">
                <a:solidFill>
                  <a:srgbClr val="C6851A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M0</c:v>
                  </c:pt>
                  <c:pt idx="1">
                    <c:v>M3</c:v>
                  </c:pt>
                  <c:pt idx="2">
                    <c:v>M9</c:v>
                  </c:pt>
                  <c:pt idx="3">
                    <c:v>M18</c:v>
                  </c:pt>
                  <c:pt idx="4">
                    <c:v>M24</c:v>
                  </c:pt>
                  <c:pt idx="5">
                    <c:v>M30</c:v>
                  </c:pt>
                  <c:pt idx="6">
                    <c:v>M37</c:v>
                  </c:pt>
                </c:lvl>
              </c:multiLvlStrCache>
            </c:multiLvl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</c:v>
                </c:pt>
                <c:pt idx="1">
                  <c:v>9.5</c:v>
                </c:pt>
                <c:pt idx="2">
                  <c:v>22</c:v>
                </c:pt>
                <c:pt idx="3">
                  <c:v>48</c:v>
                </c:pt>
                <c:pt idx="4">
                  <c:v>70</c:v>
                </c:pt>
                <c:pt idx="5">
                  <c:v>88</c:v>
                </c:pt>
                <c:pt idx="6">
                  <c:v>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+ Forecast</c:v>
                </c:pt>
              </c:strCache>
            </c:strRef>
          </c:tx>
          <c:spPr>
            <a:solidFill>
              <a:srgbClr val="FFFFFF"/>
            </a:solidFill>
            <a:ln w="38100" cap="flat">
              <a:solidFill>
                <a:srgbClr val="FFFFFF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7"/>
            <c:spPr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Sheet1!$A$2:$A$8</c:f>
              <c:multiLvlStrCache>
                <c:ptCount val="7"/>
                <c:lvl>
                  <c:pt idx="0">
                    <c:v>M0</c:v>
                  </c:pt>
                  <c:pt idx="1">
                    <c:v>M3</c:v>
                  </c:pt>
                  <c:pt idx="2">
                    <c:v>M9</c:v>
                  </c:pt>
                  <c:pt idx="3">
                    <c:v>M18</c:v>
                  </c:pt>
                  <c:pt idx="4">
                    <c:v>M24</c:v>
                  </c:pt>
                  <c:pt idx="5">
                    <c:v>M30</c:v>
                  </c:pt>
                  <c:pt idx="6">
                    <c:v>M37</c:v>
                  </c:pt>
                </c:lvl>
              </c:multiLvlStrCache>
            </c:multiLvl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</c:v>
                </c:pt>
                <c:pt idx="1">
                  <c:v>9</c:v>
                </c:pt>
                <c:pt idx="2">
                  <c:v>20.5</c:v>
                </c:pt>
                <c:pt idx="3">
                  <c:v>45.5</c:v>
                </c:pt>
                <c:pt idx="4">
                  <c:v>67</c:v>
                </c:pt>
                <c:pt idx="5">
                  <c:v>85</c:v>
                </c:pt>
                <c:pt idx="6">
                  <c:v>97.5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2A2560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089C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12700" cap="flat">
              <a:solidFill>
                <a:srgbClr val="2A256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2A2560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9089C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D6D2F2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C348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3" name="Shape 1"/>
          <p:cNvSpPr/>
          <p:nvPr/>
        </p:nvSpPr>
        <p:spPr>
          <a:xfrm>
            <a:off x="6120079" y="484632"/>
            <a:ext cx="5614416" cy="3192685"/>
          </a:xfrm>
          <a:prstGeom prst="rect">
            <a:avLst/>
          </a:prstGeom>
          <a:solidFill>
            <a:srgbClr val="5B52A8"/>
          </a:solidFill>
          <a:ln/>
        </p:spPr>
      </p:sp>
      <p:pic>
        <p:nvPicPr>
          <p:cNvPr id="4" name="Image 0" descr="/home/claude/z128/site/_notes/deck-covers/ai-transformation-steer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84087" y="548640"/>
            <a:ext cx="5486400" cy="30646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71323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REVIEW · STEERING REVIEW · FOUNDATION GATE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58368" y="1325880"/>
            <a:ext cx="100584" cy="1371600"/>
          </a:xfrm>
          <a:prstGeom prst="rect">
            <a:avLst/>
          </a:prstGeom>
          <a:solidFill>
            <a:srgbClr val="C6851A"/>
          </a:solidFill>
          <a:ln/>
        </p:spPr>
      </p:sp>
      <p:sp>
        <p:nvSpPr>
          <p:cNvPr id="7" name="Text 4"/>
          <p:cNvSpPr/>
          <p:nvPr/>
        </p:nvSpPr>
        <p:spPr>
          <a:xfrm>
            <a:off x="896112" y="1280160"/>
            <a:ext cx="50292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Catalyst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40080" y="3977640"/>
            <a:ext cx="8412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650" i="1" dirty="0">
                <a:solidFill>
                  <a:srgbClr val="CFCB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committee review — Project Catalyst is at its Phase-0 (Foundation) gate, reading Amber as real foundation findings surface, with the platform cost overrun contained and BRD-01 design next.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640080" y="5257800"/>
            <a:ext cx="10927080" cy="12802"/>
          </a:xfrm>
          <a:prstGeom prst="rect">
            <a:avLst/>
          </a:prstGeom>
          <a:solidFill>
            <a:srgbClr val="5B52A8"/>
          </a:solidFill>
          <a:ln/>
        </p:spPr>
      </p:sp>
      <p:sp>
        <p:nvSpPr>
          <p:cNvPr id="10" name="Text 7"/>
          <p:cNvSpPr/>
          <p:nvPr/>
        </p:nvSpPr>
        <p:spPr>
          <a:xfrm>
            <a:off x="64008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Phase-0 Gate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008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Complete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333756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333756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Health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03504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03504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Team (ramping)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8732520" y="5440680"/>
            <a:ext cx="26974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$99.0M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8732520" y="5815584"/>
            <a:ext cx="2697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Budget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 · DETAIL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Phases — Detailed 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as a work view — bars show when each workstream runs and where they overlap.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7" name="Text 5"/>
          <p:cNvSpPr/>
          <p:nvPr/>
        </p:nvSpPr>
        <p:spPr>
          <a:xfrm>
            <a:off x="3858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'26 H2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9" name="Text 7"/>
          <p:cNvSpPr/>
          <p:nvPr/>
        </p:nvSpPr>
        <p:spPr>
          <a:xfrm>
            <a:off x="5153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H1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1" name="Text 9"/>
          <p:cNvSpPr/>
          <p:nvPr/>
        </p:nvSpPr>
        <p:spPr>
          <a:xfrm>
            <a:off x="6447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 H2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3" name="Text 11"/>
          <p:cNvSpPr/>
          <p:nvPr/>
        </p:nvSpPr>
        <p:spPr>
          <a:xfrm>
            <a:off x="7741768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'28 H1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5" name="Text 13"/>
          <p:cNvSpPr/>
          <p:nvPr/>
        </p:nvSpPr>
        <p:spPr>
          <a:xfrm>
            <a:off x="9036101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'28 H2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7" name="Text 15"/>
          <p:cNvSpPr/>
          <p:nvPr/>
        </p:nvSpPr>
        <p:spPr>
          <a:xfrm>
            <a:off x="10330434" y="1965960"/>
            <a:ext cx="1257757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'29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66928" y="1965960"/>
            <a:ext cx="31546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153101" y="1965960"/>
            <a:ext cx="7315" cy="372160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0" name="Shape 18"/>
          <p:cNvSpPr/>
          <p:nvPr/>
        </p:nvSpPr>
        <p:spPr>
          <a:xfrm>
            <a:off x="6447434" y="1965960"/>
            <a:ext cx="7315" cy="372160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1" name="Shape 19"/>
          <p:cNvSpPr/>
          <p:nvPr/>
        </p:nvSpPr>
        <p:spPr>
          <a:xfrm>
            <a:off x="7741768" y="1965960"/>
            <a:ext cx="7315" cy="372160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2" name="Shape 20"/>
          <p:cNvSpPr/>
          <p:nvPr/>
        </p:nvSpPr>
        <p:spPr>
          <a:xfrm>
            <a:off x="9036101" y="1965960"/>
            <a:ext cx="7315" cy="372160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3" name="Shape 21"/>
          <p:cNvSpPr/>
          <p:nvPr/>
        </p:nvSpPr>
        <p:spPr>
          <a:xfrm>
            <a:off x="10330434" y="1965960"/>
            <a:ext cx="7315" cy="372160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4" name="Text 22"/>
          <p:cNvSpPr/>
          <p:nvPr/>
        </p:nvSpPr>
        <p:spPr>
          <a:xfrm>
            <a:off x="566928" y="239572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◆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95528" y="276148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0 — readiness, CoE, platform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886200" y="2816352"/>
            <a:ext cx="721736" cy="256032"/>
          </a:xfrm>
          <a:prstGeom prst="roundRect">
            <a:avLst>
              <a:gd name="adj" fmla="val 17857"/>
            </a:avLst>
          </a:prstGeom>
          <a:solidFill>
            <a:srgbClr val="3C3489"/>
          </a:solidFill>
          <a:ln/>
        </p:spPr>
      </p:sp>
      <p:sp>
        <p:nvSpPr>
          <p:cNvPr id="27" name="Shape 25"/>
          <p:cNvSpPr/>
          <p:nvPr/>
        </p:nvSpPr>
        <p:spPr>
          <a:xfrm>
            <a:off x="566928" y="3127248"/>
            <a:ext cx="11057839" cy="36576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28" name="Text 26"/>
          <p:cNvSpPr/>
          <p:nvPr/>
        </p:nvSpPr>
        <p:spPr>
          <a:xfrm>
            <a:off x="795528" y="31272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design sign-off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4533367" y="3182112"/>
            <a:ext cx="592303" cy="256032"/>
          </a:xfrm>
          <a:prstGeom prst="roundRect">
            <a:avLst>
              <a:gd name="adj" fmla="val 17857"/>
            </a:avLst>
          </a:prstGeom>
          <a:solidFill>
            <a:srgbClr val="3C3489"/>
          </a:solidFill>
          <a:ln/>
        </p:spPr>
      </p:sp>
      <p:sp>
        <p:nvSpPr>
          <p:cNvPr id="30" name="Text 28"/>
          <p:cNvSpPr/>
          <p:nvPr/>
        </p:nvSpPr>
        <p:spPr>
          <a:xfrm>
            <a:off x="566928" y="349300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&amp; BRD-02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566928" y="3858768"/>
            <a:ext cx="11057839" cy="36576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32" name="Text 30"/>
          <p:cNvSpPr/>
          <p:nvPr/>
        </p:nvSpPr>
        <p:spPr>
          <a:xfrm>
            <a:off x="795528" y="385876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— Claims &amp; Prior-Auth AI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5051100" y="3913632"/>
            <a:ext cx="1886636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4" name="Text 32"/>
          <p:cNvSpPr/>
          <p:nvPr/>
        </p:nvSpPr>
        <p:spPr>
          <a:xfrm>
            <a:off x="795528" y="422452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BRD-02 — Member chatbot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16000" y="4279392"/>
            <a:ext cx="2016069" cy="256032"/>
          </a:xfrm>
          <a:prstGeom prst="roundRect">
            <a:avLst>
              <a:gd name="adj" fmla="val 17857"/>
            </a:avLst>
          </a:prstGeom>
          <a:solidFill>
            <a:srgbClr val="2B5C8A"/>
          </a:solidFill>
          <a:ln/>
        </p:spPr>
      </p:sp>
      <p:sp>
        <p:nvSpPr>
          <p:cNvPr id="36" name="Text 34"/>
          <p:cNvSpPr/>
          <p:nvPr/>
        </p:nvSpPr>
        <p:spPr>
          <a:xfrm>
            <a:off x="566928" y="4590288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C7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BRD-03 &amp; Scale</a:t>
            </a:r>
            <a:endParaRPr lang="en-US" sz="1150" dirty="0"/>
          </a:p>
        </p:txBody>
      </p:sp>
      <p:sp>
        <p:nvSpPr>
          <p:cNvPr id="37" name="Text 35"/>
          <p:cNvSpPr/>
          <p:nvPr/>
        </p:nvSpPr>
        <p:spPr>
          <a:xfrm>
            <a:off x="795528" y="495604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BRD-03 — Underwriting risk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7769200" y="5010912"/>
            <a:ext cx="1757202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39" name="Shape 37"/>
          <p:cNvSpPr/>
          <p:nvPr/>
        </p:nvSpPr>
        <p:spPr>
          <a:xfrm>
            <a:off x="566928" y="5321808"/>
            <a:ext cx="11057839" cy="36576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40" name="Text 38"/>
          <p:cNvSpPr/>
          <p:nvPr/>
        </p:nvSpPr>
        <p:spPr>
          <a:xfrm>
            <a:off x="795528" y="5321808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&amp; sustain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9322399" y="5376672"/>
            <a:ext cx="2274936" cy="256032"/>
          </a:xfrm>
          <a:prstGeom prst="roundRect">
            <a:avLst>
              <a:gd name="adj" fmla="val 17857"/>
            </a:avLst>
          </a:prstGeom>
          <a:solidFill>
            <a:srgbClr val="2C7A5E"/>
          </a:solidFill>
          <a:ln/>
        </p:spPr>
      </p:sp>
      <p:sp>
        <p:nvSpPr>
          <p:cNvPr id="42" name="Text 4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Status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PROGRAM BUDGET   </a:t>
            </a:r>
            <a:pPr indent="0" marL="0">
              <a:buNone/>
            </a:pPr>
            <a:r>
              <a:rPr lang="en-US" sz="20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$99.0M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45720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" y="21031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 — 262-Person Program (36.5 months)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824728" y="21031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$68,400,000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424928" y="21031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workstreams across four delivery phases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04088" y="25603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/ Platform (multi-cloud)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824728" y="25603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$26,900,000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424928" y="25603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Contained within allocation after the multi-cloud strategy (I-02)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66928" y="3017520"/>
            <a:ext cx="11057839" cy="45720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14" name="Text 12"/>
          <p:cNvSpPr/>
          <p:nvPr/>
        </p:nvSpPr>
        <p:spPr>
          <a:xfrm>
            <a:off x="704088" y="30175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Tooling, Models &amp; Licensing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824728" y="30175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$1,200,000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424928" y="30175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MLOps, model, and platform tooling licenses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04088" y="34747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Remediation &amp; Conversion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24728" y="34747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$900,000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424928" y="34747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Claims-data identifier mapping + policy-corpus conversion (I-01, I-04)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66928" y="3931920"/>
            <a:ext cx="11057839" cy="457200"/>
          </a:xfrm>
          <a:prstGeom prst="rect">
            <a:avLst/>
          </a:prstGeom>
          <a:solidFill>
            <a:srgbClr val="F5F4FB"/>
          </a:solidFill>
          <a:ln/>
        </p:spPr>
      </p:sp>
      <p:sp>
        <p:nvSpPr>
          <p:cNvPr id="21" name="Text 19"/>
          <p:cNvSpPr/>
          <p:nvPr/>
        </p:nvSpPr>
        <p:spPr>
          <a:xfrm>
            <a:off x="704088" y="39319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Model Risk &amp; Security Review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24728" y="39319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$700,000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24928" y="39319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model-governance and security assurance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04088" y="4389120"/>
            <a:ext cx="5120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Contingency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824728" y="4389120"/>
            <a:ext cx="1371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$900,000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424928" y="4389120"/>
            <a:ext cx="410839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Held against R-01 and the anticipated risk register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66928" y="6199632"/>
            <a:ext cx="11057839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budget of $99.0M over 36.5 months. The initial hyperscaler quote ran 17% over the $26.9M platform allocation; a multi-cloud strategy brought it back within baseline, so cost health is Green at the Phase-0 gate with roughly $9M drawn to date.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C348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 — On Baseline; Platform Cost Contained via Multi-Cloud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5B52A8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27632"/>
            <a:ext cx="4480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CFCB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is Green at the Phase-0 gate — a multi-cloud strategy contained the platform overrun, and cumulative cost tracks on baseline against the $99.0M program value.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2697480"/>
            <a:ext cx="44805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6000"/>
              </a:lnSpc>
              <a:buNone/>
            </a:pPr>
            <a:r>
              <a:rPr lang="en-US" sz="1200" dirty="0">
                <a:solidFill>
                  <a:srgbClr val="D6D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earned value at the Phase-0 gate (~Month 3), cost performance is on baseline (CPI ~0.99) and schedule just under (SPI ~0.98) reflecting the talent and data findings. The initial hyperscaler quote threatened a 17% overrun on the $26.9M platform allocation; adopting a multi-cloud strategy brought it within baseline. The forecast at completion holds at roughly $97.5M, a small favorable margin, with the $900K contingency intact against the data-quality risk.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66928" y="5394960"/>
            <a:ext cx="2194560" cy="548640"/>
          </a:xfrm>
          <a:prstGeom prst="roundRect">
            <a:avLst>
              <a:gd name="adj" fmla="val 50000"/>
            </a:avLst>
          </a:prstGeom>
          <a:solidFill>
            <a:srgbClr val="1E7B4D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5394960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ON TRACK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5257800" y="1627632"/>
            <a:ext cx="6355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CUMULATIVE SPEND — PLAN vs. ACTUAL / FORECAST ($M)</a:t>
            </a:r>
            <a:endParaRPr lang="en-US" sz="100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5212080" y="1965960"/>
          <a:ext cx="635508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2" name="Text 9"/>
          <p:cNvSpPr/>
          <p:nvPr/>
        </p:nvSpPr>
        <p:spPr>
          <a:xfrm>
            <a:off x="52578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$99.0M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52578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budget (BAC)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74676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~$97.5M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4676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Forecast at completion (EAC)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9677400" y="5376672"/>
            <a:ext cx="1935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0.99 / 0.98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9677400" y="5705856"/>
            <a:ext cx="1935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8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CPI / SPI</a:t>
            </a:r>
            <a:endParaRPr lang="en-US" sz="800" dirty="0"/>
          </a:p>
        </p:txBody>
      </p:sp>
      <p:sp>
        <p:nvSpPr>
          <p:cNvPr id="18" name="Text 15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TOGETHER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Stay in Sync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704088" y="1810512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CADENCE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15768" y="181051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FORUM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596128" y="181051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" y="219456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04088" y="239572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3C3489"/>
          </a:solidFill>
          <a:ln/>
        </p:spPr>
      </p:sp>
      <p:sp>
        <p:nvSpPr>
          <p:cNvPr id="10" name="Text 8"/>
          <p:cNvSpPr/>
          <p:nvPr/>
        </p:nvSpPr>
        <p:spPr>
          <a:xfrm>
            <a:off x="704088" y="239572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715768" y="219456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Status &amp; RAIDD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596128" y="219456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Delivery status, risk/issue tracking, workstream sync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" y="315468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04088" y="335584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3C3489"/>
          </a:solidFill>
          <a:ln/>
        </p:spPr>
      </p:sp>
      <p:sp>
        <p:nvSpPr>
          <p:cNvPr id="15" name="Text 13"/>
          <p:cNvSpPr/>
          <p:nvPr/>
        </p:nvSpPr>
        <p:spPr>
          <a:xfrm>
            <a:off x="704088" y="335584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Bi-weekly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15768" y="315468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&amp; Architecture Boards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596128" y="315468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governance, architecture, and scope/budget decisions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66928" y="411480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04088" y="431596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3C3489"/>
          </a:solidFill>
          <a:ln/>
        </p:spPr>
      </p:sp>
      <p:sp>
        <p:nvSpPr>
          <p:cNvPr id="20" name="Text 18"/>
          <p:cNvSpPr/>
          <p:nvPr/>
        </p:nvSpPr>
        <p:spPr>
          <a:xfrm>
            <a:off x="704088" y="431596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715768" y="411480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Steering Board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596128" y="411480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health, gate decisions, and major risk acceptance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66928" y="5074920"/>
            <a:ext cx="11057839" cy="822960"/>
          </a:xfrm>
          <a:prstGeom prst="roundRect">
            <a:avLst>
              <a:gd name="adj" fmla="val 6667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04088" y="5276088"/>
            <a:ext cx="1737360" cy="420624"/>
          </a:xfrm>
          <a:prstGeom prst="roundRect">
            <a:avLst>
              <a:gd name="adj" fmla="val 13043"/>
            </a:avLst>
          </a:prstGeom>
          <a:solidFill>
            <a:srgbClr val="3C3489"/>
          </a:solidFill>
          <a:ln/>
        </p:spPr>
      </p:sp>
      <p:sp>
        <p:nvSpPr>
          <p:cNvPr id="25" name="Text 23"/>
          <p:cNvSpPr/>
          <p:nvPr/>
        </p:nvSpPr>
        <p:spPr>
          <a:xfrm>
            <a:off x="704088" y="5276088"/>
            <a:ext cx="173736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gate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15768" y="5074920"/>
            <a:ext cx="2743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Phase-Gate Reviews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596128" y="5074920"/>
            <a:ext cx="5937199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phase-gate go/no-go — Foundation, then each BRD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and Mitigation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register at a glance — each risk with its mitigation, likelihood, and impact; detailed cards follow.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6596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RISKS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36008" y="1965960"/>
            <a:ext cx="4709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 STRATEGY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97940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0528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66928" y="2450592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115568" y="2395728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claims data fragmentation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087368" y="2395728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13" name="Shape 11"/>
          <p:cNvSpPr/>
          <p:nvPr/>
        </p:nvSpPr>
        <p:spPr>
          <a:xfrm>
            <a:off x="4251960" y="2642616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4" name="Text 12"/>
          <p:cNvSpPr/>
          <p:nvPr/>
        </p:nvSpPr>
        <p:spPr>
          <a:xfrm>
            <a:off x="4251960" y="264261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654296" y="2395728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Remediation rules scoped before Build to hold under 15%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97940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929030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10305288" y="2679192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9" name="Text 17"/>
          <p:cNvSpPr/>
          <p:nvPr/>
        </p:nvSpPr>
        <p:spPr>
          <a:xfrm>
            <a:off x="10616184" y="2395728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66928" y="3383280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115568" y="3328416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chatbot hallucination / liability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087368" y="3328416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23" name="Shape 21"/>
          <p:cNvSpPr/>
          <p:nvPr/>
        </p:nvSpPr>
        <p:spPr>
          <a:xfrm>
            <a:off x="4251960" y="3575304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4" name="Text 22"/>
          <p:cNvSpPr/>
          <p:nvPr/>
        </p:nvSpPr>
        <p:spPr>
          <a:xfrm>
            <a:off x="4251960" y="35753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54296" y="3328416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 + confidence thresholds in BRD-02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8979408" y="3611880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929030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10305288" y="3611880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29" name="Text 27"/>
          <p:cNvSpPr/>
          <p:nvPr/>
        </p:nvSpPr>
        <p:spPr>
          <a:xfrm>
            <a:off x="10616184" y="3328416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66928" y="4315968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000" dirty="0"/>
          </a:p>
        </p:txBody>
      </p:sp>
      <p:sp>
        <p:nvSpPr>
          <p:cNvPr id="31" name="Text 29"/>
          <p:cNvSpPr/>
          <p:nvPr/>
        </p:nvSpPr>
        <p:spPr>
          <a:xfrm>
            <a:off x="1115568" y="4261104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Unstructured policy corpus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4087368" y="4261104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33" name="Shape 31"/>
          <p:cNvSpPr/>
          <p:nvPr/>
        </p:nvSpPr>
        <p:spPr>
          <a:xfrm>
            <a:off x="4251960" y="4507992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4" name="Text 32"/>
          <p:cNvSpPr/>
          <p:nvPr/>
        </p:nvSpPr>
        <p:spPr>
          <a:xfrm>
            <a:off x="4251960" y="450799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4654296" y="4261104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Policy-conversion scope change brought to this review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8979408" y="4544568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37" name="Text 35"/>
          <p:cNvSpPr/>
          <p:nvPr/>
        </p:nvSpPr>
        <p:spPr>
          <a:xfrm>
            <a:off x="929030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10305288" y="4544568"/>
            <a:ext cx="219456" cy="219456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39" name="Text 37"/>
          <p:cNvSpPr/>
          <p:nvPr/>
        </p:nvSpPr>
        <p:spPr>
          <a:xfrm>
            <a:off x="10616184" y="4261104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66928" y="5248656"/>
            <a:ext cx="5486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3000" dirty="0"/>
          </a:p>
        </p:txBody>
      </p:sp>
      <p:sp>
        <p:nvSpPr>
          <p:cNvPr id="41" name="Text 39"/>
          <p:cNvSpPr/>
          <p:nvPr/>
        </p:nvSpPr>
        <p:spPr>
          <a:xfrm>
            <a:off x="1115568" y="5193792"/>
            <a:ext cx="28346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talent availability</a:t>
            </a:r>
            <a:endParaRPr lang="en-US" sz="1300" dirty="0"/>
          </a:p>
        </p:txBody>
      </p:sp>
      <p:sp>
        <p:nvSpPr>
          <p:cNvPr id="42" name="Shape 40"/>
          <p:cNvSpPr/>
          <p:nvPr/>
        </p:nvSpPr>
        <p:spPr>
          <a:xfrm>
            <a:off x="4087368" y="5193792"/>
            <a:ext cx="4709160" cy="786384"/>
          </a:xfrm>
          <a:prstGeom prst="roundRect">
            <a:avLst>
              <a:gd name="adj" fmla="val 9302"/>
            </a:avLst>
          </a:prstGeom>
          <a:solidFill>
            <a:srgbClr val="E7F4ED"/>
          </a:solidFill>
          <a:ln/>
        </p:spPr>
      </p:sp>
      <p:sp>
        <p:nvSpPr>
          <p:cNvPr id="43" name="Shape 41"/>
          <p:cNvSpPr/>
          <p:nvPr/>
        </p:nvSpPr>
        <p:spPr>
          <a:xfrm>
            <a:off x="4251960" y="5440680"/>
            <a:ext cx="292608" cy="292608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44" name="Text 42"/>
          <p:cNvSpPr/>
          <p:nvPr/>
        </p:nvSpPr>
        <p:spPr>
          <a:xfrm>
            <a:off x="4251960" y="544068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4654296" y="5193792"/>
            <a:ext cx="3995928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Recruiting re-sourcing + pre-cleared pipeline</a:t>
            </a:r>
            <a:endParaRPr lang="en-US" sz="1150" dirty="0"/>
          </a:p>
        </p:txBody>
      </p:sp>
      <p:sp>
        <p:nvSpPr>
          <p:cNvPr id="46" name="Shape 44"/>
          <p:cNvSpPr/>
          <p:nvPr/>
        </p:nvSpPr>
        <p:spPr>
          <a:xfrm>
            <a:off x="8979408" y="5477256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7" name="Text 45"/>
          <p:cNvSpPr/>
          <p:nvPr/>
        </p:nvSpPr>
        <p:spPr>
          <a:xfrm>
            <a:off x="929030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10305288" y="5477256"/>
            <a:ext cx="219456" cy="219456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9" name="Text 47"/>
          <p:cNvSpPr/>
          <p:nvPr/>
        </p:nvSpPr>
        <p:spPr>
          <a:xfrm>
            <a:off x="10616184" y="5193792"/>
            <a:ext cx="100584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 (1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7E5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R-01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Legacy claims data fragmentation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claims data quality could pressure the BRD-01 timeline; profiling shows ~12% of records need identifier-mapping remediation, approaching the 15% trigger.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 Valdez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— nearing trigger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profiling completed in Phase 0; remediation rules are scoped now, ahead of Build, to keep the figure under the 15% threshold.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7E5F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RSK-03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chatbot hallucination / liability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AI chatbot giving members incorrect coverage guidance carries real liability (the Moffatt v. Air Canada precedent).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F. Bennet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— design control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 review, scoped disclaimers, and confidence thresholds are being designed into BRD-02 from the outset.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 (2 of 2)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7E5F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7" name="Text 5"/>
          <p:cNvSpPr/>
          <p:nvPr/>
        </p:nvSpPr>
        <p:spPr>
          <a:xfrm>
            <a:off x="7680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R-04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5727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Unstructured policy corpus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863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10" name="Text 8"/>
          <p:cNvSpPr/>
          <p:nvPr/>
        </p:nvSpPr>
        <p:spPr>
          <a:xfrm>
            <a:off x="7863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3331388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3331388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863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ACME's medical policies are PDF-only; BRD-01 and BRD-02 need them structured for NLP/RAG, an effort not originally scoped (I-04).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863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F. Bennet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7863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— scope decision pending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786384" y="4700016"/>
            <a:ext cx="4907128" cy="10973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17" name="Text 15"/>
          <p:cNvSpPr/>
          <p:nvPr/>
        </p:nvSpPr>
        <p:spPr>
          <a:xfrm>
            <a:off x="7863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structured-conversion scope change is being brought to this review so the effort is funded before BRD-01 build.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278728" y="1737360"/>
            <a:ext cx="53460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 w="19050">
            <a:solidFill>
              <a:srgbClr val="E7E5F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278728" y="1737360"/>
            <a:ext cx="5346040" cy="502920"/>
          </a:xfrm>
          <a:prstGeom prst="rect">
            <a:avLst/>
          </a:prstGeom>
          <a:solidFill>
            <a:srgbClr val="FBF0DC"/>
          </a:solidFill>
          <a:ln/>
        </p:spPr>
      </p:sp>
      <p:sp>
        <p:nvSpPr>
          <p:cNvPr id="20" name="Text 18"/>
          <p:cNvSpPr/>
          <p:nvPr/>
        </p:nvSpPr>
        <p:spPr>
          <a:xfrm>
            <a:off x="6479896" y="1737360"/>
            <a:ext cx="914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R-06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7284568" y="1737360"/>
            <a:ext cx="420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AI/ML talent availability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98184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3" name="Text 21"/>
          <p:cNvSpPr/>
          <p:nvPr/>
        </p:nvSpPr>
        <p:spPr>
          <a:xfrm>
            <a:off x="6498184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LIKELIHOOD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9043187" y="2377440"/>
            <a:ext cx="2362124" cy="384048"/>
          </a:xfrm>
          <a:prstGeom prst="roundRect">
            <a:avLst>
              <a:gd name="adj" fmla="val 16667"/>
            </a:avLst>
          </a:prstGeom>
          <a:solidFill>
            <a:srgbClr val="B8790C"/>
          </a:solidFill>
          <a:ln/>
        </p:spPr>
      </p:sp>
      <p:sp>
        <p:nvSpPr>
          <p:cNvPr id="25" name="Text 23"/>
          <p:cNvSpPr/>
          <p:nvPr/>
        </p:nvSpPr>
        <p:spPr>
          <a:xfrm>
            <a:off x="9043187" y="2377440"/>
            <a:ext cx="2362124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  </a:t>
            </a:r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498184" y="2907792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Competition for AI/ML engineers could slow team ramp; two BRD-01 offers were already declined (I-03).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98184" y="402336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  </a:t>
            </a:r>
            <a:pPr indent="0" marL="0">
              <a:buNone/>
            </a:pPr>
            <a:r>
              <a:rPr lang="en-US" sz="11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498184" y="4343400"/>
            <a:ext cx="4907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  </a:t>
            </a:r>
            <a:pPr indent="0" marL="0">
              <a:buNone/>
            </a:pPr>
            <a:r>
              <a:rPr lang="en-US" sz="1150" b="1" dirty="0">
                <a:solidFill>
                  <a:srgbClr val="B879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— re-sourcing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8184" y="4700016"/>
            <a:ext cx="4907128" cy="10973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30" name="Text 28"/>
          <p:cNvSpPr/>
          <p:nvPr/>
        </p:nvSpPr>
        <p:spPr>
          <a:xfrm>
            <a:off x="6498184" y="4791456"/>
            <a:ext cx="490712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Mitigation:  </a:t>
            </a:r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Pulaski recruiting team is re-sourcing the two roles; a pre-cleared candidate pipeline reduces future single-threading.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— Raised &amp; Resolved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that arose during execution and how each was dispositioned — the record of what actually happened, not just what we watched for.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115568" y="1965960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 ISSUES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636008" y="196596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 / RESOLUTION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84224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168128" y="1965960"/>
            <a:ext cx="1280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66928" y="2377440"/>
            <a:ext cx="502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1115568" y="2377440"/>
            <a:ext cx="2834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Phase-0 data profiling found ~12% of legacy claims records need identifier-mapping remediation, approaching the 15% trigger threshold for R-01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087368" y="2377440"/>
            <a:ext cx="4572000" cy="749808"/>
          </a:xfrm>
          <a:prstGeom prst="roundRect">
            <a:avLst>
              <a:gd name="adj" fmla="val 8537"/>
            </a:avLst>
          </a:prstGeom>
          <a:solidFill>
            <a:srgbClr val="E7F4ED"/>
          </a:solidFill>
          <a:ln/>
        </p:spPr>
      </p:sp>
      <p:sp>
        <p:nvSpPr>
          <p:cNvPr id="13" name="Shape 11"/>
          <p:cNvSpPr/>
          <p:nvPr/>
        </p:nvSpPr>
        <p:spPr>
          <a:xfrm>
            <a:off x="4224528" y="2624328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4" name="Text 12"/>
          <p:cNvSpPr/>
          <p:nvPr/>
        </p:nvSpPr>
        <p:spPr>
          <a:xfrm>
            <a:off x="4224528" y="262432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81144" y="2377440"/>
            <a:ext cx="39684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Remediation rules scoped and sequenced ahead of BRD-01 Build; profiling continues to hold the figure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8842248" y="2377440"/>
            <a:ext cx="12801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 Valdez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10168128" y="2660904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18" name="Text 16"/>
          <p:cNvSpPr/>
          <p:nvPr/>
        </p:nvSpPr>
        <p:spPr>
          <a:xfrm>
            <a:off x="10424160" y="2377440"/>
            <a:ext cx="1097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3218688"/>
            <a:ext cx="502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115568" y="3218688"/>
            <a:ext cx="2834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initial hyperscaler platform quote ($31.4M) exceeded the $26.9M cloud allocation by 17%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087368" y="3218688"/>
            <a:ext cx="4572000" cy="749808"/>
          </a:xfrm>
          <a:prstGeom prst="roundRect">
            <a:avLst>
              <a:gd name="adj" fmla="val 8537"/>
            </a:avLst>
          </a:prstGeom>
          <a:solidFill>
            <a:srgbClr val="E7F4ED"/>
          </a:solidFill>
          <a:ln/>
        </p:spPr>
      </p:sp>
      <p:sp>
        <p:nvSpPr>
          <p:cNvPr id="22" name="Shape 20"/>
          <p:cNvSpPr/>
          <p:nvPr/>
        </p:nvSpPr>
        <p:spPr>
          <a:xfrm>
            <a:off x="4224528" y="3465576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3" name="Text 21"/>
          <p:cNvSpPr/>
          <p:nvPr/>
        </p:nvSpPr>
        <p:spPr>
          <a:xfrm>
            <a:off x="4224528" y="346557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81144" y="3218688"/>
            <a:ext cx="39684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multi-cloud strategy was adopted, bringing platform cost back within the allocation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8842248" y="3218688"/>
            <a:ext cx="12801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W. Kumar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0168128" y="3502152"/>
            <a:ext cx="182880" cy="18288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7" name="Text 25"/>
          <p:cNvSpPr/>
          <p:nvPr/>
        </p:nvSpPr>
        <p:spPr>
          <a:xfrm>
            <a:off x="10424160" y="3218688"/>
            <a:ext cx="1097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Resolved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66928" y="4059936"/>
            <a:ext cx="502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400" dirty="0"/>
          </a:p>
        </p:txBody>
      </p:sp>
      <p:sp>
        <p:nvSpPr>
          <p:cNvPr id="29" name="Text 27"/>
          <p:cNvSpPr/>
          <p:nvPr/>
        </p:nvSpPr>
        <p:spPr>
          <a:xfrm>
            <a:off x="1115568" y="4059936"/>
            <a:ext cx="2834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BRD-01 ML-engineer candidates (offshore) declined offers, a two-week slip to team ramp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087368" y="4059936"/>
            <a:ext cx="4572000" cy="749808"/>
          </a:xfrm>
          <a:prstGeom prst="roundRect">
            <a:avLst>
              <a:gd name="adj" fmla="val 8537"/>
            </a:avLst>
          </a:prstGeom>
          <a:solidFill>
            <a:srgbClr val="E7F4ED"/>
          </a:solidFill>
          <a:ln/>
        </p:spPr>
      </p:sp>
      <p:sp>
        <p:nvSpPr>
          <p:cNvPr id="31" name="Shape 29"/>
          <p:cNvSpPr/>
          <p:nvPr/>
        </p:nvSpPr>
        <p:spPr>
          <a:xfrm>
            <a:off x="4224528" y="4306824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2" name="Text 30"/>
          <p:cNvSpPr/>
          <p:nvPr/>
        </p:nvSpPr>
        <p:spPr>
          <a:xfrm>
            <a:off x="4224528" y="430682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581144" y="4059936"/>
            <a:ext cx="39684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Pulaski recruiting team is re-sourcing both roles against a pre-cleared pipeline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8842248" y="4059936"/>
            <a:ext cx="12801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10168128" y="4343400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36" name="Text 34"/>
          <p:cNvSpPr/>
          <p:nvPr/>
        </p:nvSpPr>
        <p:spPr>
          <a:xfrm>
            <a:off x="10424160" y="4059936"/>
            <a:ext cx="1097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66928" y="4901184"/>
            <a:ext cx="5029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C3BF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400" dirty="0"/>
          </a:p>
        </p:txBody>
      </p:sp>
      <p:sp>
        <p:nvSpPr>
          <p:cNvPr id="38" name="Text 36"/>
          <p:cNvSpPr/>
          <p:nvPr/>
        </p:nvSpPr>
        <p:spPr>
          <a:xfrm>
            <a:off x="1115568" y="4901184"/>
            <a:ext cx="28346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ACME's medical policy documents are PDF-only, but BRD-01 and BRD-02 need them structured for NLP/RAG — conversion was not originally scoped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4087368" y="4901184"/>
            <a:ext cx="4572000" cy="749808"/>
          </a:xfrm>
          <a:prstGeom prst="roundRect">
            <a:avLst>
              <a:gd name="adj" fmla="val 8537"/>
            </a:avLst>
          </a:prstGeom>
          <a:solidFill>
            <a:srgbClr val="E7F4ED"/>
          </a:solidFill>
          <a:ln/>
        </p:spPr>
      </p:sp>
      <p:sp>
        <p:nvSpPr>
          <p:cNvPr id="40" name="Shape 38"/>
          <p:cNvSpPr/>
          <p:nvPr/>
        </p:nvSpPr>
        <p:spPr>
          <a:xfrm>
            <a:off x="4224528" y="5148072"/>
            <a:ext cx="256032" cy="256032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41" name="Text 39"/>
          <p:cNvSpPr/>
          <p:nvPr/>
        </p:nvSpPr>
        <p:spPr>
          <a:xfrm>
            <a:off x="4224528" y="514807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581144" y="4901184"/>
            <a:ext cx="39684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10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structured-conversion scope change is being brought to the Steering Board this review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8842248" y="4901184"/>
            <a:ext cx="12801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F. Bennet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10168128" y="5184648"/>
            <a:ext cx="182880" cy="182880"/>
          </a:xfrm>
          <a:prstGeom prst="ellipse">
            <a:avLst/>
          </a:prstGeom>
          <a:solidFill>
            <a:srgbClr val="B8790C"/>
          </a:solidFill>
          <a:ln/>
        </p:spPr>
      </p:sp>
      <p:sp>
        <p:nvSpPr>
          <p:cNvPr id="45" name="Text 43"/>
          <p:cNvSpPr/>
          <p:nvPr/>
        </p:nvSpPr>
        <p:spPr>
          <a:xfrm>
            <a:off x="10424160" y="4901184"/>
            <a:ext cx="1097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CHANGES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Changes Since Kickoff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5448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Phase-0 gate surfaced real foundation issues; the platform cost is resolved, and one scope decision is on the table for this review.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031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03120"/>
            <a:ext cx="64008" cy="105156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8" name="Text 6"/>
          <p:cNvSpPr/>
          <p:nvPr/>
        </p:nvSpPr>
        <p:spPr>
          <a:xfrm>
            <a:off x="841248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I-02 · Multi-cloud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304288" y="224942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Adopted a multi-cloud platform strategy to contain the 17%-over hyperscaler quote within the $26.9M allocation — cost back on baseline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973007" y="228600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Architecture Review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Ratified at the gate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66928" y="333756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37560"/>
            <a:ext cx="64008" cy="105156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3" name="Text 11"/>
          <p:cNvSpPr/>
          <p:nvPr/>
        </p:nvSpPr>
        <p:spPr>
          <a:xfrm>
            <a:off x="841248" y="35204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Phase-0 Gate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304288" y="348386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deliverables accepted — AI Readiness, CoE charter, governance boards, and platform selection all complete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973007" y="352044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Steering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review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457200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572000"/>
            <a:ext cx="64008" cy="105156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8" name="Text 16"/>
          <p:cNvSpPr/>
          <p:nvPr/>
        </p:nvSpPr>
        <p:spPr>
          <a:xfrm>
            <a:off x="841248" y="47548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Needed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304288" y="4718304"/>
            <a:ext cx="6577279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 the structured policy-corpus conversion scope change (I-04) so the effort is funded before BRD-01 build begins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8973007" y="475488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Steering Board
</a:t>
            </a:r>
            <a:pPr algn="r" indent="0" marL="0">
              <a:lnSpc>
                <a:spcPct val="110000"/>
              </a:lnSpc>
              <a:buNone/>
            </a:pPr>
            <a:r>
              <a:rPr lang="en-US" sz="95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review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Look-Ahead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920240"/>
            <a:ext cx="777240" cy="777240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92024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618488" y="187452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CEAF7"/>
          </a:solidFill>
          <a:ln/>
        </p:spPr>
      </p:sp>
      <p:sp>
        <p:nvSpPr>
          <p:cNvPr id="8" name="Text 6"/>
          <p:cNvSpPr/>
          <p:nvPr/>
        </p:nvSpPr>
        <p:spPr>
          <a:xfrm>
            <a:off x="1618488" y="187452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→ Dec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721608" y="182880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Phase-0 findings and lock BRD-01 design ahead of the December sign-off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3246120"/>
            <a:ext cx="777240" cy="777240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324612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1618488" y="320040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CEAF7"/>
          </a:solidFill>
          <a:ln/>
        </p:spPr>
      </p:sp>
      <p:sp>
        <p:nvSpPr>
          <p:cNvPr id="13" name="Text 11"/>
          <p:cNvSpPr/>
          <p:nvPr/>
        </p:nvSpPr>
        <p:spPr>
          <a:xfrm>
            <a:off x="1618488" y="320040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'26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721608" y="315468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design sign-off — the gate into Phase 1 build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4572000"/>
            <a:ext cx="777240" cy="777240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16" name="Text 14"/>
          <p:cNvSpPr/>
          <p:nvPr/>
        </p:nvSpPr>
        <p:spPr>
          <a:xfrm>
            <a:off x="566928" y="4572000"/>
            <a:ext cx="777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618488" y="4526280"/>
            <a:ext cx="1874520" cy="457200"/>
          </a:xfrm>
          <a:prstGeom prst="roundRect">
            <a:avLst>
              <a:gd name="adj" fmla="val 12000"/>
            </a:avLst>
          </a:prstGeom>
          <a:solidFill>
            <a:srgbClr val="ECEAF7"/>
          </a:solidFill>
          <a:ln/>
        </p:spPr>
      </p:sp>
      <p:sp>
        <p:nvSpPr>
          <p:cNvPr id="18" name="Text 16"/>
          <p:cNvSpPr/>
          <p:nvPr/>
        </p:nvSpPr>
        <p:spPr>
          <a:xfrm>
            <a:off x="1618488" y="4526280"/>
            <a:ext cx="1874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'27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721608" y="4480560"/>
            <a:ext cx="7903159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CMS-0057-F prior-authorization driver lands — BRD-01 is sequenced to meet it</a:t>
            </a:r>
            <a:endParaRPr lang="en-US" sz="1450" dirty="0"/>
          </a:p>
        </p:txBody>
      </p:sp>
      <p:sp>
        <p:nvSpPr>
          <p:cNvPr id="20" name="Text 1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Today's Steering Review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155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 Snapshot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155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Stand — Status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669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12" name="Text 10"/>
          <p:cNvSpPr/>
          <p:nvPr/>
        </p:nvSpPr>
        <p:spPr>
          <a:xfrm>
            <a:off x="5669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155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Status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5669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15" name="Text 13"/>
          <p:cNvSpPr/>
          <p:nvPr/>
        </p:nvSpPr>
        <p:spPr>
          <a:xfrm>
            <a:off x="5669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155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Change Log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669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18" name="Text 16"/>
          <p:cNvSpPr/>
          <p:nvPr/>
        </p:nvSpPr>
        <p:spPr>
          <a:xfrm>
            <a:off x="5669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1155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Team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669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1" name="Text 19"/>
          <p:cNvSpPr/>
          <p:nvPr/>
        </p:nvSpPr>
        <p:spPr>
          <a:xfrm>
            <a:off x="5669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1155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Decision Rights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053328" y="178308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24" name="Text 22"/>
          <p:cNvSpPr/>
          <p:nvPr/>
        </p:nvSpPr>
        <p:spPr>
          <a:xfrm>
            <a:off x="6053328" y="178308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601968" y="178308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Status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053328" y="2496312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27" name="Text 25"/>
          <p:cNvSpPr/>
          <p:nvPr/>
        </p:nvSpPr>
        <p:spPr>
          <a:xfrm>
            <a:off x="6053328" y="24963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601968" y="2496312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Forecast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6053328" y="3209544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30" name="Text 28"/>
          <p:cNvSpPr/>
          <p:nvPr/>
        </p:nvSpPr>
        <p:spPr>
          <a:xfrm>
            <a:off x="6053328" y="3209544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601968" y="3209544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 Stay in Sync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6053328" y="3922776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3" name="Text 31"/>
          <p:cNvSpPr/>
          <p:nvPr/>
        </p:nvSpPr>
        <p:spPr>
          <a:xfrm>
            <a:off x="6053328" y="3922776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601968" y="3922776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Register — Aged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053328" y="4636008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3C3489"/>
          </a:solidFill>
          <a:ln/>
        </p:spPr>
      </p:sp>
      <p:sp>
        <p:nvSpPr>
          <p:cNvPr id="36" name="Text 34"/>
          <p:cNvSpPr/>
          <p:nvPr/>
        </p:nvSpPr>
        <p:spPr>
          <a:xfrm>
            <a:off x="6053328" y="463600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601968" y="4636008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Issues — Raised &amp; Resolved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6053328" y="5349240"/>
            <a:ext cx="384048" cy="384048"/>
          </a:xfrm>
          <a:prstGeom prst="roundRect">
            <a:avLst>
              <a:gd name="adj" fmla="val 19048"/>
            </a:avLst>
          </a:prstGeom>
          <a:solidFill>
            <a:srgbClr val="C6851A"/>
          </a:solidFill>
          <a:ln/>
        </p:spPr>
      </p:sp>
      <p:sp>
        <p:nvSpPr>
          <p:cNvPr id="39" name="Text 37"/>
          <p:cNvSpPr/>
          <p:nvPr/>
        </p:nvSpPr>
        <p:spPr>
          <a:xfrm>
            <a:off x="6053328" y="53492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6601968" y="5349240"/>
            <a:ext cx="4572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&amp; Look-Ahead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3C348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4572000"/>
            <a:ext cx="5029200" cy="5029200"/>
          </a:xfrm>
          <a:prstGeom prst="ellipse">
            <a:avLst/>
          </a:prstGeom>
          <a:solidFill>
            <a:srgbClr val="2A2560"/>
          </a:solidFill>
          <a:ln/>
        </p:spPr>
      </p:sp>
      <p:sp>
        <p:nvSpPr>
          <p:cNvPr id="4" name="Text 2"/>
          <p:cNvSpPr/>
          <p:nvPr/>
        </p:nvSpPr>
        <p:spPr>
          <a:xfrm>
            <a:off x="0" y="2148840"/>
            <a:ext cx="12191695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0" y="32461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CFCB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build something that sets the gold standard.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0" y="443484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 Tyrrell  </a:t>
            </a:r>
            <a:pPr algn="ctr" indent="0" marL="0">
              <a:buNone/>
            </a:pPr>
            <a:r>
              <a:rPr lang="en-US" sz="15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Program Director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0" y="475488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Catalyst — Enterprise AI Transformation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0" y="585216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089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program artifacts available at ct-pm.pages.dev/ai-transformation/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HEALTH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Stand — Phase-0 Gate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91640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9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Catalyst reaches its Phase-0 gate reading Amber — the foundation work is complete, but it surfaced real findings that pressure the BRD-01 timeline.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66928" y="2514600"/>
            <a:ext cx="11057839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Readiness Assessment, the AI Center-of-Excellence charter and governance framework, and platform/cloud vendor selection are all complete, and the AI Governance and Enterprise Architecture Review Boards are operational. The gate reads Amber because Foundation did its job — it surfaced the real constraints: legacy claims data quality nearing its trigger threshold, an unstructured medical-policy corpus, and a two-week talent slip. The platform cost overrun is already contained via a multi-cloud strategy. The get-to-Green lever is closing these findings before BRD-01 design sign-off in December.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66928" y="4572000"/>
            <a:ext cx="64008" cy="13716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822960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health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4314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44314" y="4572000"/>
            <a:ext cx="64008" cy="13716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3" name="Text 11"/>
          <p:cNvSpPr/>
          <p:nvPr/>
        </p:nvSpPr>
        <p:spPr>
          <a:xfrm>
            <a:off x="4600346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0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4600346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Foundation gate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21701" y="4572000"/>
            <a:ext cx="3503066" cy="1371600"/>
          </a:xfrm>
          <a:prstGeom prst="roundRect">
            <a:avLst>
              <a:gd name="adj" fmla="val 5333"/>
            </a:avLst>
          </a:prstGeom>
          <a:solidFill>
            <a:srgbClr val="F5F4FB"/>
          </a:solidFill>
          <a:ln w="12700">
            <a:solidFill>
              <a:srgbClr val="ECEAF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121701" y="4572000"/>
            <a:ext cx="64008" cy="13716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17" name="Text 15"/>
          <p:cNvSpPr/>
          <p:nvPr/>
        </p:nvSpPr>
        <p:spPr>
          <a:xfrm>
            <a:off x="8377733" y="4828032"/>
            <a:ext cx="304586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</a:t>
            </a:r>
            <a:endParaRPr lang="en-US" sz="3800" dirty="0"/>
          </a:p>
        </p:txBody>
      </p:sp>
      <p:sp>
        <p:nvSpPr>
          <p:cNvPr id="18" name="Text 16"/>
          <p:cNvSpPr/>
          <p:nvPr/>
        </p:nvSpPr>
        <p:spPr>
          <a:xfrm>
            <a:off x="8377733" y="5504688"/>
            <a:ext cx="3045866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design sign-off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3C348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STATUS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 on Foundation Findings; Budget Contained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5B52A8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691640"/>
            <a:ext cx="6126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800" b="1" dirty="0">
                <a:solidFill>
                  <a:srgbClr val="CFCB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Amber on foundation findings that pressure the BRD-01 timeline; budget is contained and schedule baseline is intact.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66928" y="2743200"/>
            <a:ext cx="61264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6D2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is Green: the initial hyperscaler quote ran 17% over the platform allocation, but a multi-cloud strategy brought it back within baseline (I-02, resolved). Schedule reads Amber: legacy claims data quality is at ~12% against a 15% remediation trigger (R-01), the medical-policy corpus needs an unscoped conversion for NLP/RAG (I-04), and two BRD-01 ML-engineer offers were declined (I-03). None has breached the baseline yet — the committee's focus is closing them before BRD-01 design sign-off.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040880" y="1691640"/>
            <a:ext cx="4583887" cy="4023360"/>
          </a:xfrm>
          <a:prstGeom prst="roundRect">
            <a:avLst>
              <a:gd name="adj" fmla="val 2273"/>
            </a:avLst>
          </a:prstGeom>
          <a:solidFill>
            <a:srgbClr val="2A2560"/>
          </a:solidFill>
          <a:ln w="12700">
            <a:solidFill>
              <a:srgbClr val="5B52A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0" y="19202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685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0" y="2377440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315200" y="2633472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 — BRD-01 timeline pressure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7315200" y="3163824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315200" y="3419856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Green — multi-cloud contained the overrun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7315200" y="3950208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315200" y="4206240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Green — both boards operational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7315200" y="4736592"/>
            <a:ext cx="4035247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7A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315200" y="4992624"/>
            <a:ext cx="4035247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● Amber — policy-conversion (I-04) to scope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We're Tracking to Plan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Shape 3"/>
          <p:cNvSpPr/>
          <p:nvPr/>
        </p:nvSpPr>
        <p:spPr>
          <a:xfrm>
            <a:off x="566928" y="1737360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6" name="Shape 4"/>
          <p:cNvSpPr/>
          <p:nvPr/>
        </p:nvSpPr>
        <p:spPr>
          <a:xfrm>
            <a:off x="566928" y="1737360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911096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91109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35608" y="1737360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AI Readiness Assessment delivered; the enterprise AI baseline established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66928" y="2578608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1" name="Shape 9"/>
          <p:cNvSpPr/>
          <p:nvPr/>
        </p:nvSpPr>
        <p:spPr>
          <a:xfrm>
            <a:off x="566928" y="2578608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2" name="Shape 10"/>
          <p:cNvSpPr/>
          <p:nvPr/>
        </p:nvSpPr>
        <p:spPr>
          <a:xfrm>
            <a:off x="822960" y="2752344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3" name="Text 11"/>
          <p:cNvSpPr/>
          <p:nvPr/>
        </p:nvSpPr>
        <p:spPr>
          <a:xfrm>
            <a:off x="822960" y="27523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35608" y="2578608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AI Center of Excellence charter and governance framework stood up; both boards operational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566928" y="3419856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16" name="Shape 14"/>
          <p:cNvSpPr/>
          <p:nvPr/>
        </p:nvSpPr>
        <p:spPr>
          <a:xfrm>
            <a:off x="566928" y="3419856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17" name="Shape 15"/>
          <p:cNvSpPr/>
          <p:nvPr/>
        </p:nvSpPr>
        <p:spPr>
          <a:xfrm>
            <a:off x="822960" y="3593592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3593592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435608" y="3419856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Platform / cloud vendor selection complete — multi-cloud strategy adopted, cost within baseline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66928" y="4261104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1" name="Shape 19"/>
          <p:cNvSpPr/>
          <p:nvPr/>
        </p:nvSpPr>
        <p:spPr>
          <a:xfrm>
            <a:off x="566928" y="4261104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2" name="Shape 20"/>
          <p:cNvSpPr/>
          <p:nvPr/>
        </p:nvSpPr>
        <p:spPr>
          <a:xfrm>
            <a:off x="822960" y="4434840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434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435608" y="4261104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RISK — legacy claims data quality at ~12% against the 15% remediation trigger (R-01)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566928" y="5102352"/>
            <a:ext cx="11057839" cy="713232"/>
          </a:xfrm>
          <a:prstGeom prst="roundRect">
            <a:avLst>
              <a:gd name="adj" fmla="val 7692"/>
            </a:avLst>
          </a:prstGeom>
          <a:solidFill>
            <a:srgbClr val="E7F4ED"/>
          </a:solidFill>
          <a:ln/>
        </p:spPr>
      </p:sp>
      <p:sp>
        <p:nvSpPr>
          <p:cNvPr id="26" name="Shape 24"/>
          <p:cNvSpPr/>
          <p:nvPr/>
        </p:nvSpPr>
        <p:spPr>
          <a:xfrm>
            <a:off x="566928" y="5102352"/>
            <a:ext cx="54864" cy="713232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7" name="Shape 25"/>
          <p:cNvSpPr/>
          <p:nvPr/>
        </p:nvSpPr>
        <p:spPr>
          <a:xfrm>
            <a:off x="822960" y="5276088"/>
            <a:ext cx="365760" cy="365760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28" name="Text 26"/>
          <p:cNvSpPr/>
          <p:nvPr/>
        </p:nvSpPr>
        <p:spPr>
          <a:xfrm>
            <a:off x="822960" y="527608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1435608" y="5102352"/>
            <a:ext cx="986911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track — BRD-01 (Claims &amp; Prior-Auth AI) requirements prepared ahead of December design sign-off</a:t>
            </a:r>
            <a:endParaRPr lang="en-US" sz="1450" dirty="0"/>
          </a:p>
        </p:txBody>
      </p:sp>
      <p:sp>
        <p:nvSpPr>
          <p:cNvPr id="30" name="Text 2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&amp; CHANGE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Changed Since Kickoff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SCOPE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5300320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7" name="Shape 5"/>
          <p:cNvSpPr/>
          <p:nvPr/>
        </p:nvSpPr>
        <p:spPr>
          <a:xfrm>
            <a:off x="56692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1556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Multi-cloud platform strategy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11556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Adopted to contain the 17%-over hyperscaler quote (I-02) — within the $26.9M allocation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11556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Data-remediation rules scoped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11556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Identifier-mapping remediation for the ~12% of claims records nearing the R-01 trigger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6692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E7F4ED"/>
          </a:solidFill>
          <a:ln/>
        </p:spPr>
      </p:sp>
      <p:sp>
        <p:nvSpPr>
          <p:cNvPr id="16" name="Text 14"/>
          <p:cNvSpPr/>
          <p:nvPr/>
        </p:nvSpPr>
        <p:spPr>
          <a:xfrm>
            <a:off x="71323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E7B4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11556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Policy-corpus conversion — pending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1556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conversion of PDF medical policies for NLP/RAG (I-04) — a scope decision this review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24448" y="1783080"/>
            <a:ext cx="530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OF SCOPE (CANDIDATE BACKLOG)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324448" y="2167128"/>
            <a:ext cx="5300320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21" name="Shape 19"/>
          <p:cNvSpPr/>
          <p:nvPr/>
        </p:nvSpPr>
        <p:spPr>
          <a:xfrm>
            <a:off x="6324448" y="2377440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5F4FB"/>
          </a:solidFill>
          <a:ln/>
        </p:spPr>
      </p:sp>
      <p:sp>
        <p:nvSpPr>
          <p:cNvPr id="22" name="Text 20"/>
          <p:cNvSpPr/>
          <p:nvPr/>
        </p:nvSpPr>
        <p:spPr>
          <a:xfrm>
            <a:off x="6470752" y="2487168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873088" y="2468880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baseline intact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873088" y="2761488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$99.0M and the 36.5-month schedule unchanged at the Phase-0 gate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6324448" y="3310128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5F4FB"/>
          </a:solidFill>
          <a:ln/>
        </p:spPr>
      </p:sp>
      <p:sp>
        <p:nvSpPr>
          <p:cNvPr id="26" name="Text 24"/>
          <p:cNvSpPr/>
          <p:nvPr/>
        </p:nvSpPr>
        <p:spPr>
          <a:xfrm>
            <a:off x="6470752" y="3419856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873088" y="3401568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 scope unchanged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6873088" y="3694176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BRD-01, BRD-02, BRD-03 as chartered; no new use cases added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24448" y="4242816"/>
            <a:ext cx="5300320" cy="804672"/>
          </a:xfrm>
          <a:prstGeom prst="roundRect">
            <a:avLst>
              <a:gd name="adj" fmla="val 6818"/>
            </a:avLst>
          </a:prstGeom>
          <a:solidFill>
            <a:srgbClr val="F5F4FB"/>
          </a:solidFill>
          <a:ln/>
        </p:spPr>
      </p:sp>
      <p:sp>
        <p:nvSpPr>
          <p:cNvPr id="30" name="Text 28"/>
          <p:cNvSpPr/>
          <p:nvPr/>
        </p:nvSpPr>
        <p:spPr>
          <a:xfrm>
            <a:off x="6470752" y="43525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73088" y="4334256"/>
            <a:ext cx="461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CMS-0057-F scope held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873088" y="4626864"/>
            <a:ext cx="461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prior-authorization interoperability driver remains as baselined for BRD-01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Team — Ramping to 262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481328"/>
            <a:ext cx="1105783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262 people across the program, ramping through Foundation into Phase 1. Two BRD-01 ML-engineer offers were declined (I-03) and are being re-sourced — a two-week ramp slip, not a headcount reduction. Full roster in the Resource Plan.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194560"/>
            <a:ext cx="3472586" cy="9144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8" name="Shape 6"/>
          <p:cNvSpPr/>
          <p:nvPr/>
        </p:nvSpPr>
        <p:spPr>
          <a:xfrm>
            <a:off x="3079394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3C3489"/>
          </a:solidFill>
          <a:ln/>
        </p:spPr>
      </p:sp>
      <p:sp>
        <p:nvSpPr>
          <p:cNvPr id="9" name="Text 7"/>
          <p:cNvSpPr/>
          <p:nvPr/>
        </p:nvSpPr>
        <p:spPr>
          <a:xfrm>
            <a:off x="3079394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68096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Leadership &amp; PMO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68096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Lead: C. Tyrrell (Program Director); PMO, RAIDD, EVM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359554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59554" y="2194560"/>
            <a:ext cx="3472586" cy="9144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14" name="Shape 12"/>
          <p:cNvSpPr/>
          <p:nvPr/>
        </p:nvSpPr>
        <p:spPr>
          <a:xfrm>
            <a:off x="6872021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7B5EA7"/>
          </a:solidFill>
          <a:ln/>
        </p:spPr>
      </p:sp>
      <p:sp>
        <p:nvSpPr>
          <p:cNvPr id="15" name="Text 13"/>
          <p:cNvSpPr/>
          <p:nvPr/>
        </p:nvSpPr>
        <p:spPr>
          <a:xfrm>
            <a:off x="6872021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560722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Center of Excellence &amp; Governance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560722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CoE, model governance, both review boards operational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8152181" y="2194560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152181" y="2194560"/>
            <a:ext cx="3472586" cy="91440"/>
          </a:xfrm>
          <a:prstGeom prst="rect">
            <a:avLst/>
          </a:prstGeom>
          <a:solidFill>
            <a:srgbClr val="1E7B4D"/>
          </a:solidFill>
          <a:ln/>
        </p:spPr>
      </p:sp>
      <p:sp>
        <p:nvSpPr>
          <p:cNvPr id="20" name="Shape 18"/>
          <p:cNvSpPr/>
          <p:nvPr/>
        </p:nvSpPr>
        <p:spPr>
          <a:xfrm>
            <a:off x="10664647" y="2487168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1E7B4D"/>
          </a:solidFill>
          <a:ln/>
        </p:spPr>
      </p:sp>
      <p:sp>
        <p:nvSpPr>
          <p:cNvPr id="21" name="Text 19"/>
          <p:cNvSpPr/>
          <p:nvPr/>
        </p:nvSpPr>
        <p:spPr>
          <a:xfrm>
            <a:off x="10664647" y="2487168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8353349" y="2487168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· Claims &amp; Prior-Auth AI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53349" y="3310128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lead use case ahead of the CMS-0057-F driver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66928" y="4224528"/>
            <a:ext cx="3472586" cy="91440"/>
          </a:xfrm>
          <a:prstGeom prst="rect">
            <a:avLst/>
          </a:prstGeom>
          <a:solidFill>
            <a:srgbClr val="2C7A5E"/>
          </a:solidFill>
          <a:ln/>
        </p:spPr>
      </p:sp>
      <p:sp>
        <p:nvSpPr>
          <p:cNvPr id="26" name="Shape 24"/>
          <p:cNvSpPr/>
          <p:nvPr/>
        </p:nvSpPr>
        <p:spPr>
          <a:xfrm>
            <a:off x="3079394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C7A5E"/>
          </a:solidFill>
          <a:ln/>
        </p:spPr>
      </p:sp>
      <p:sp>
        <p:nvSpPr>
          <p:cNvPr id="27" name="Text 25"/>
          <p:cNvSpPr/>
          <p:nvPr/>
        </p:nvSpPr>
        <p:spPr>
          <a:xfrm>
            <a:off x="3079394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768096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BRD-02 · Member Experience / Chatbot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768096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Human-in-the-loop, confidence thresholds (RSK-03)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359554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359554" y="4224528"/>
            <a:ext cx="3472586" cy="9144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32" name="Shape 30"/>
          <p:cNvSpPr/>
          <p:nvPr/>
        </p:nvSpPr>
        <p:spPr>
          <a:xfrm>
            <a:off x="6872021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2B5C8A"/>
          </a:solidFill>
          <a:ln/>
        </p:spPr>
      </p:sp>
      <p:sp>
        <p:nvSpPr>
          <p:cNvPr id="33" name="Text 31"/>
          <p:cNvSpPr/>
          <p:nvPr/>
        </p:nvSpPr>
        <p:spPr>
          <a:xfrm>
            <a:off x="6872021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4560722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Platform, Data &amp; MLOps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560722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Multi-cloud platform, data pipelines, MLOps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52181" y="4224528"/>
            <a:ext cx="3472586" cy="1737360"/>
          </a:xfrm>
          <a:prstGeom prst="roundRect">
            <a:avLst>
              <a:gd name="adj" fmla="val 4211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152181" y="4224528"/>
            <a:ext cx="3472586" cy="91440"/>
          </a:xfrm>
          <a:prstGeom prst="rect">
            <a:avLst/>
          </a:prstGeom>
          <a:solidFill>
            <a:srgbClr val="B8790C"/>
          </a:solidFill>
          <a:ln/>
        </p:spPr>
      </p:sp>
      <p:sp>
        <p:nvSpPr>
          <p:cNvPr id="38" name="Shape 36"/>
          <p:cNvSpPr/>
          <p:nvPr/>
        </p:nvSpPr>
        <p:spPr>
          <a:xfrm>
            <a:off x="10664647" y="4517136"/>
            <a:ext cx="804672" cy="475488"/>
          </a:xfrm>
          <a:prstGeom prst="roundRect">
            <a:avLst>
              <a:gd name="adj" fmla="val 11538"/>
            </a:avLst>
          </a:prstGeom>
          <a:solidFill>
            <a:srgbClr val="B8790C"/>
          </a:solidFill>
          <a:ln/>
        </p:spPr>
      </p:sp>
      <p:sp>
        <p:nvSpPr>
          <p:cNvPr id="39" name="Text 37"/>
          <p:cNvSpPr/>
          <p:nvPr/>
        </p:nvSpPr>
        <p:spPr>
          <a:xfrm>
            <a:off x="10664647" y="4517136"/>
            <a:ext cx="80467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46</a:t>
            </a:r>
            <a:endParaRPr lang="en-US" sz="1700" dirty="0"/>
          </a:p>
        </p:txBody>
      </p:sp>
      <p:sp>
        <p:nvSpPr>
          <p:cNvPr id="40" name="Text 38"/>
          <p:cNvSpPr/>
          <p:nvPr/>
        </p:nvSpPr>
        <p:spPr>
          <a:xfrm>
            <a:off x="8353349" y="4517136"/>
            <a:ext cx="2375306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Integration, Security &amp; Change</a:t>
            </a:r>
            <a:endParaRPr lang="en-US" sz="1300" dirty="0"/>
          </a:p>
        </p:txBody>
      </p:sp>
      <p:sp>
        <p:nvSpPr>
          <p:cNvPr id="41" name="Text 39"/>
          <p:cNvSpPr/>
          <p:nvPr/>
        </p:nvSpPr>
        <p:spPr>
          <a:xfrm>
            <a:off x="8353349" y="5340096"/>
            <a:ext cx="307025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Integration, security, and organizational change management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Decides What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600200"/>
            <a:ext cx="1105783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runs on three tiers of authority. The Program Director holds standing authority for minor changes; anything beyond it goes to the relevant board — the Executive Steering Board, the AI Governance Board, or the Enterprise Architecture Review Board; and program-viability or contingency calls above $1M escalate to the Executive Sponsor and CFO.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66928" y="2514600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" y="2514600"/>
            <a:ext cx="54864" cy="731520"/>
          </a:xfrm>
          <a:prstGeom prst="rect">
            <a:avLst/>
          </a:prstGeom>
          <a:solidFill>
            <a:srgbClr val="3C3489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51460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167128" y="2514600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≤2 wks, resource &lt;5 FTEs, budget reallocation &lt;$500K, no scope change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7680960" y="2514600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Director (C. Tyrrell)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355848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" y="3355848"/>
            <a:ext cx="54864" cy="731520"/>
          </a:xfrm>
          <a:prstGeom prst="rect">
            <a:avLst/>
          </a:prstGeom>
          <a:solidFill>
            <a:srgbClr val="2B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" y="3355848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167128" y="3355848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scope change; schedule &gt;2 wks; budget &gt;$500K; model-governance change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680960" y="3355848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 Board — ESB / AI Governance / EARB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" y="4197096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4197096"/>
            <a:ext cx="54864" cy="7315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197096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2167128" y="4197096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 &gt;$1M, program viability, regulatory escalation, Charter re-baseline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7680960" y="4197096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 (M. Kavanagh) + CFO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66928" y="5038344"/>
            <a:ext cx="11057839" cy="731520"/>
          </a:xfrm>
          <a:prstGeom prst="roundRect">
            <a:avLst>
              <a:gd name="adj" fmla="val 7500"/>
            </a:avLst>
          </a:prstGeom>
          <a:solidFill>
            <a:srgbClr val="F5F4FB"/>
          </a:solidFill>
          <a:ln w="12700">
            <a:solidFill>
              <a:srgbClr val="E7E5F1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66928" y="5038344"/>
            <a:ext cx="54864" cy="731520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23" name="Text 21"/>
          <p:cNvSpPr/>
          <p:nvPr/>
        </p:nvSpPr>
        <p:spPr>
          <a:xfrm>
            <a:off x="749808" y="5038344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B5EA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governance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167128" y="5038344"/>
            <a:ext cx="5330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model risk, human-in-the-loop, bias and safety review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7680960" y="5038344"/>
            <a:ext cx="3852367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Governance Board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4572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TIMELINE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Phase-0 Gate — Foundation Complete, BRD-01 Next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66928" y="1417320"/>
            <a:ext cx="11057839" cy="18288"/>
          </a:xfrm>
          <a:prstGeom prst="rect">
            <a:avLst/>
          </a:prstGeom>
          <a:solidFill>
            <a:srgbClr val="E7E5F1"/>
          </a:solidFill>
          <a:ln/>
        </p:spPr>
      </p:sp>
      <p:sp>
        <p:nvSpPr>
          <p:cNvPr id="5" name="Text 3"/>
          <p:cNvSpPr/>
          <p:nvPr/>
        </p:nvSpPr>
        <p:spPr>
          <a:xfrm>
            <a:off x="566928" y="1508760"/>
            <a:ext cx="11057839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12-week Foundation leg is at its gate; AI Readiness, the CoE, and platform selection are done, with BRD-01 design sign-off (Dec) the next milestone.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66928" y="2148840"/>
            <a:ext cx="2514600" cy="1051560"/>
          </a:xfrm>
          <a:prstGeom prst="chevron">
            <a:avLst/>
          </a:prstGeom>
          <a:solidFill>
            <a:srgbClr val="3C3489"/>
          </a:solidFill>
          <a:ln/>
        </p:spPr>
      </p:sp>
      <p:sp>
        <p:nvSpPr>
          <p:cNvPr id="7" name="Text 5"/>
          <p:cNvSpPr/>
          <p:nvPr/>
        </p:nvSpPr>
        <p:spPr>
          <a:xfrm>
            <a:off x="102412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0 · Foundation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102412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C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gate ◆  ·  Aug–Nov '26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670048" y="2148840"/>
            <a:ext cx="2514600" cy="1051560"/>
          </a:xfrm>
          <a:prstGeom prst="chevron">
            <a:avLst/>
          </a:prstGeom>
          <a:solidFill>
            <a:srgbClr val="2B5C8A"/>
          </a:solidFill>
          <a:ln/>
        </p:spPr>
      </p:sp>
      <p:sp>
        <p:nvSpPr>
          <p:cNvPr id="10" name="Text 8"/>
          <p:cNvSpPr/>
          <p:nvPr/>
        </p:nvSpPr>
        <p:spPr>
          <a:xfrm>
            <a:off x="312724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· BRD-01 Claims AI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12724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C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next (Dec)  ·  Dec '26–'27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73168" y="2148840"/>
            <a:ext cx="2514600" cy="1051560"/>
          </a:xfrm>
          <a:prstGeom prst="chevron">
            <a:avLst/>
          </a:prstGeom>
          <a:solidFill>
            <a:srgbClr val="C6851A"/>
          </a:solidFill>
          <a:ln/>
        </p:spPr>
      </p:sp>
      <p:sp>
        <p:nvSpPr>
          <p:cNvPr id="13" name="Text 11"/>
          <p:cNvSpPr/>
          <p:nvPr/>
        </p:nvSpPr>
        <p:spPr>
          <a:xfrm>
            <a:off x="523036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· BRD-02 Member AI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23036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C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  ·  2027–28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876288" y="2148840"/>
            <a:ext cx="2514600" cy="1051560"/>
          </a:xfrm>
          <a:prstGeom prst="chevron">
            <a:avLst/>
          </a:prstGeom>
          <a:solidFill>
            <a:srgbClr val="7B5EA7"/>
          </a:solidFill>
          <a:ln/>
        </p:spPr>
      </p:sp>
      <p:sp>
        <p:nvSpPr>
          <p:cNvPr id="16" name="Text 14"/>
          <p:cNvSpPr/>
          <p:nvPr/>
        </p:nvSpPr>
        <p:spPr>
          <a:xfrm>
            <a:off x="733348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· BRD-03 Underwriting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33348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C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  ·  2028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8979408" y="2148840"/>
            <a:ext cx="2514600" cy="1051560"/>
          </a:xfrm>
          <a:prstGeom prst="chevron">
            <a:avLst/>
          </a:prstGeom>
          <a:solidFill>
            <a:srgbClr val="1E7B4D"/>
          </a:solidFill>
          <a:ln/>
        </p:spPr>
      </p:sp>
      <p:sp>
        <p:nvSpPr>
          <p:cNvPr id="19" name="Text 17"/>
          <p:cNvSpPr/>
          <p:nvPr/>
        </p:nvSpPr>
        <p:spPr>
          <a:xfrm>
            <a:off x="9436608" y="2368296"/>
            <a:ext cx="1874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90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4 · Scale &amp; Sustain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436608" y="275234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ECEA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  ·  2028–29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66928" y="370332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3C34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MILESTONES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66928" y="4142232"/>
            <a:ext cx="146304" cy="146304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25 Sep '26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801368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Readiness Assessment Report delivered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252874" y="4142232"/>
            <a:ext cx="146304" cy="146304"/>
          </a:xfrm>
          <a:prstGeom prst="ellipse">
            <a:avLst/>
          </a:prstGeom>
          <a:solidFill>
            <a:srgbClr val="2B5C8A"/>
          </a:solidFill>
          <a:ln/>
        </p:spPr>
      </p:sp>
      <p:sp>
        <p:nvSpPr>
          <p:cNvPr id="26" name="Text 24"/>
          <p:cNvSpPr/>
          <p:nvPr/>
        </p:nvSpPr>
        <p:spPr>
          <a:xfrm>
            <a:off x="4508906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Oct '26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487314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CoE + governance boards operational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7938821" y="4142232"/>
            <a:ext cx="146304" cy="146304"/>
          </a:xfrm>
          <a:prstGeom prst="ellipse">
            <a:avLst/>
          </a:prstGeom>
          <a:solidFill>
            <a:srgbClr val="C6851A"/>
          </a:solidFill>
          <a:ln/>
        </p:spPr>
      </p:sp>
      <p:sp>
        <p:nvSpPr>
          <p:cNvPr id="29" name="Text 27"/>
          <p:cNvSpPr/>
          <p:nvPr/>
        </p:nvSpPr>
        <p:spPr>
          <a:xfrm>
            <a:off x="8194853" y="411480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◆ Now — Phase-0 Gate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173261" y="411480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complete; findings in remediation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66928" y="4782312"/>
            <a:ext cx="146304" cy="146304"/>
          </a:xfrm>
          <a:prstGeom prst="ellipse">
            <a:avLst/>
          </a:prstGeom>
          <a:solidFill>
            <a:srgbClr val="7B5EA7"/>
          </a:solidFill>
          <a:ln/>
        </p:spPr>
      </p:sp>
      <p:sp>
        <p:nvSpPr>
          <p:cNvPr id="32" name="Text 30"/>
          <p:cNvSpPr/>
          <p:nvPr/>
        </p:nvSpPr>
        <p:spPr>
          <a:xfrm>
            <a:off x="822960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 '26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801368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design sign-off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252874" y="4782312"/>
            <a:ext cx="146304" cy="146304"/>
          </a:xfrm>
          <a:prstGeom prst="ellipse">
            <a:avLst/>
          </a:prstGeom>
          <a:solidFill>
            <a:srgbClr val="1E7B4D"/>
          </a:solidFill>
          <a:ln/>
        </p:spPr>
      </p:sp>
      <p:sp>
        <p:nvSpPr>
          <p:cNvPr id="35" name="Text 33"/>
          <p:cNvSpPr/>
          <p:nvPr/>
        </p:nvSpPr>
        <p:spPr>
          <a:xfrm>
            <a:off x="4508906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Jan '27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487314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CMS-0057-F prior-authorization driver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7938821" y="4782312"/>
            <a:ext cx="146304" cy="146304"/>
          </a:xfrm>
          <a:prstGeom prst="ellipse">
            <a:avLst/>
          </a:prstGeom>
          <a:solidFill>
            <a:srgbClr val="3C3489"/>
          </a:solidFill>
          <a:ln/>
        </p:spPr>
      </p:sp>
      <p:sp>
        <p:nvSpPr>
          <p:cNvPr id="38" name="Text 36"/>
          <p:cNvSpPr/>
          <p:nvPr/>
        </p:nvSpPr>
        <p:spPr>
          <a:xfrm>
            <a:off x="8194853" y="4754880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E1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'27–'29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9173261" y="4754880"/>
            <a:ext cx="231434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64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BRD-01 → BRD-03 build and scale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1551615" y="64008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E6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2026-08-03T19:52:44Z</dcterms:created>
  <dcterms:modified xsi:type="dcterms:W3CDTF">2026-08-03T19:52:44Z</dcterms:modified>
</cp:coreProperties>
</file>