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1.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Budget</c:v>
                </c:pt>
              </c:strCache>
            </c:strRef>
          </c:tx>
          <c:spPr>
            <a:solidFill>
              <a:schemeClr val="accent1"/>
            </a:solidFill>
            <a:ln w="9525" cap="flat">
              <a:solidFill>
                <a:srgbClr val="F9F9F9"/>
              </a:solidFill>
              <a:prstDash val="solid"/>
              <a:round/>
            </a:ln>
            <a:effectLst/>
          </c:spPr>
          <c:dPt>
            <c:idx val="0"/>
            <c:bubble3D val="0"/>
            <c:spPr>
              <a:solidFill>
                <a:srgbClr val="12213B"/>
              </a:solidFill>
              <a:effectLst/>
            </c:spPr>
          </c:dPt>
          <c:dPt>
            <c:idx val="1"/>
            <c:bubble3D val="0"/>
            <c:spPr>
              <a:solidFill>
                <a:srgbClr val="1B3A6B"/>
              </a:solidFill>
              <a:effectLst/>
            </c:spPr>
          </c:dPt>
          <c:dPt>
            <c:idx val="2"/>
            <c:bubble3D val="0"/>
            <c:spPr>
              <a:solidFill>
                <a:srgbClr val="9C6F1E"/>
              </a:solidFill>
              <a:effectLst/>
            </c:spPr>
          </c:dPt>
          <c:dPt>
            <c:idx val="3"/>
            <c:bubble3D val="0"/>
            <c:spPr>
              <a:solidFill>
                <a:srgbClr val="F0DCA6"/>
              </a:solidFill>
              <a:effectLst/>
            </c:spPr>
          </c:dPt>
          <c:dLbls>
            <c:dLbl>
              <c:idx val="0"/>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dLbl>
              <c:idx val="1"/>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dLbl>
              <c:idx val="2"/>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dLbl>
              <c:idx val="3"/>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Sheet1!$A$2:$A$5</c:f>
              <c:strCache>
                <c:ptCount val="4"/>
                <c:pt idx="0">
                  <c:v>Labor — Delivery Team (13)</c:v>
                </c:pt>
                <c:pt idx="1">
                  <c:v>Cloud Hosting / Infrastructure</c:v>
                </c:pt>
                <c:pt idx="2">
                  <c:v>Independent 508 Audit</c:v>
                </c:pt>
                <c:pt idx="3">
                  <c:v>Security Assessment / MFA / Tooling</c:v>
                </c:pt>
              </c:strCache>
            </c:strRef>
          </c:cat>
          <c:val>
            <c:numRef>
              <c:f>Sheet1!$B$2:$B$5</c:f>
              <c:numCache>
                <c:ptCount val="4"/>
                <c:pt idx="0">
                  <c:v>3070</c:v>
                </c:pt>
                <c:pt idx="1">
                  <c:v>225</c:v>
                </c:pt>
                <c:pt idx="2">
                  <c:v>85</c:v>
                </c:pt>
                <c:pt idx="3">
                  <c:v>170</c:v>
                </c:pt>
              </c:numCache>
            </c:numRef>
          </c:val>
        </c:ser>
        <c:firstSliceAng val="0"/>
        <c:holeSize val="60"/>
      </c:doughnutChart>
      <c:spPr>
        <a:noFill/>
        <a:ln>
          <a:noFill/>
        </a:ln>
        <a:effectLst/>
      </c:spPr>
    </c:plotArea>
    <c:legend>
      <c:legendPos val="b"/>
      <c:overlay val="0"/>
      <c:txPr>
        <a:bodyPr/>
        <a:lstStyle/>
        <a:p>
          <a:pPr>
            <a:defRPr sz="850">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2213B"/>
        </a:solidFill>
      </p:bgPr>
    </p:bg>
    <p:spTree>
      <p:nvGrpSpPr>
        <p:cNvPr id="1" name=""/>
        <p:cNvGrpSpPr/>
        <p:nvPr/>
      </p:nvGrpSpPr>
      <p:grpSpPr>
        <a:xfrm>
          <a:off x="0" y="0"/>
          <a:ext cx="0" cy="0"/>
          <a:chOff x="0" y="0"/>
          <a:chExt cx="0" cy="0"/>
        </a:xfrm>
      </p:grpSpPr>
      <p:sp>
        <p:nvSpPr>
          <p:cNvPr id="2" name="Shape 0"/>
          <p:cNvSpPr/>
          <p:nvPr/>
        </p:nvSpPr>
        <p:spPr>
          <a:xfrm>
            <a:off x="8991295" y="-2011680"/>
            <a:ext cx="5029200" cy="5029200"/>
          </a:xfrm>
          <a:prstGeom prst="ellipse">
            <a:avLst/>
          </a:prstGeom>
          <a:solidFill>
            <a:srgbClr val="9C6F1E">
              <a:alpha val="35000"/>
            </a:srgbClr>
          </a:solidFill>
          <a:ln/>
        </p:spPr>
      </p:sp>
      <p:sp>
        <p:nvSpPr>
          <p:cNvPr id="3" name="Text 1"/>
          <p:cNvSpPr/>
          <p:nvPr/>
        </p:nvSpPr>
        <p:spPr>
          <a:xfrm>
            <a:off x="731520" y="1188720"/>
            <a:ext cx="7315200" cy="365760"/>
          </a:xfrm>
          <a:prstGeom prst="rect">
            <a:avLst/>
          </a:prstGeom>
          <a:noFill/>
          <a:ln/>
        </p:spPr>
        <p:txBody>
          <a:bodyPr wrap="square" rtlCol="0" anchor="ctr"/>
          <a:lstStyle/>
          <a:p>
            <a:pPr indent="0" marL="0">
              <a:buNone/>
            </a:pPr>
            <a:r>
              <a:rPr lang="en-US" sz="1200" b="1" spc="300" kern="0" dirty="0">
                <a:solidFill>
                  <a:srgbClr val="E4C77E"/>
                </a:solidFill>
                <a:latin typeface="IBM Plex Mono" pitchFamily="34" charset="0"/>
                <a:ea typeface="IBM Plex Mono" pitchFamily="34" charset="-122"/>
                <a:cs typeface="IBM Plex Mono" pitchFamily="34" charset="-120"/>
              </a:rPr>
              <a:t>TASK ORDER KICKOFF · DAY 1</a:t>
            </a:r>
            <a:endParaRPr lang="en-US" sz="1200" dirty="0"/>
          </a:p>
        </p:txBody>
      </p:sp>
      <p:sp>
        <p:nvSpPr>
          <p:cNvPr id="4" name="Text 2"/>
          <p:cNvSpPr/>
          <p:nvPr/>
        </p:nvSpPr>
        <p:spPr>
          <a:xfrm>
            <a:off x="731520" y="1645920"/>
            <a:ext cx="9601200" cy="1737360"/>
          </a:xfrm>
          <a:prstGeom prst="rect">
            <a:avLst/>
          </a:prstGeom>
          <a:noFill/>
          <a:ln/>
        </p:spPr>
        <p:txBody>
          <a:bodyPr wrap="square" rtlCol="0" anchor="ctr"/>
          <a:lstStyle/>
          <a:p>
            <a:pPr indent="0" marL="0">
              <a:lnSpc>
                <a:spcPct val="105000"/>
              </a:lnSpc>
              <a:buNone/>
            </a:pPr>
            <a:r>
              <a:rPr lang="en-US" sz="4000" b="1" dirty="0">
                <a:solidFill>
                  <a:srgbClr val="FFFFFF"/>
                </a:solidFill>
                <a:latin typeface="Georgia" pitchFamily="34" charset="0"/>
                <a:ea typeface="Georgia" pitchFamily="34" charset="-122"/>
                <a:cs typeface="Georgia" pitchFamily="34" charset="-120"/>
              </a:rPr>
              <a:t>BenefitConnect Portal</a:t>
            </a:r>
            <a:endParaRPr lang="en-US" sz="4000" dirty="0"/>
          </a:p>
          <a:p>
            <a:pPr indent="0" marL="0">
              <a:lnSpc>
                <a:spcPct val="105000"/>
              </a:lnSpc>
              <a:buNone/>
            </a:pPr>
            <a:r>
              <a:rPr lang="en-US" sz="4000" b="1" dirty="0">
                <a:solidFill>
                  <a:srgbClr val="FFFFFF"/>
                </a:solidFill>
                <a:latin typeface="Georgia" pitchFamily="34" charset="0"/>
                <a:ea typeface="Georgia" pitchFamily="34" charset="-122"/>
                <a:cs typeface="Georgia" pitchFamily="34" charset="-120"/>
              </a:rPr>
              <a:t>Modernization</a:t>
            </a:r>
            <a:endParaRPr lang="en-US" sz="4000" dirty="0"/>
          </a:p>
        </p:txBody>
      </p:sp>
      <p:sp>
        <p:nvSpPr>
          <p:cNvPr id="5" name="Text 3"/>
          <p:cNvSpPr/>
          <p:nvPr/>
        </p:nvSpPr>
        <p:spPr>
          <a:xfrm>
            <a:off x="731520" y="3429000"/>
            <a:ext cx="7955280" cy="731520"/>
          </a:xfrm>
          <a:prstGeom prst="rect">
            <a:avLst/>
          </a:prstGeom>
          <a:noFill/>
          <a:ln/>
        </p:spPr>
        <p:txBody>
          <a:bodyPr wrap="square" rtlCol="0" anchor="ctr"/>
          <a:lstStyle/>
          <a:p>
            <a:pPr indent="0" marL="0">
              <a:buNone/>
            </a:pPr>
            <a:r>
              <a:rPr lang="en-US" sz="1650" dirty="0">
                <a:solidFill>
                  <a:srgbClr val="F0DCA6"/>
                </a:solidFill>
                <a:latin typeface="IBM Plex Sans" pitchFamily="34" charset="0"/>
                <a:ea typeface="IBM Plex Sans" pitchFamily="34" charset="-122"/>
                <a:cs typeface="IBM Plex Sans" pitchFamily="34" charset="-120"/>
              </a:rPr>
              <a:t>Eighteen months. One ATO. A citizen-facing portal that finally meets Section 508 — here's how we get there.</a:t>
            </a:r>
            <a:endParaRPr lang="en-US" sz="1650" dirty="0"/>
          </a:p>
        </p:txBody>
      </p:sp>
      <p:sp>
        <p:nvSpPr>
          <p:cNvPr id="6" name="Shape 4"/>
          <p:cNvSpPr/>
          <p:nvPr/>
        </p:nvSpPr>
        <p:spPr>
          <a:xfrm>
            <a:off x="731520" y="5806440"/>
            <a:ext cx="10728655" cy="10973"/>
          </a:xfrm>
          <a:prstGeom prst="rect">
            <a:avLst/>
          </a:prstGeom>
          <a:solidFill>
            <a:srgbClr val="3A4A66"/>
          </a:solidFill>
          <a:ln/>
        </p:spPr>
      </p:sp>
      <p:sp>
        <p:nvSpPr>
          <p:cNvPr id="7" name="Text 5"/>
          <p:cNvSpPr/>
          <p:nvPr/>
        </p:nvSpPr>
        <p:spPr>
          <a:xfrm>
            <a:off x="731520" y="5943600"/>
            <a:ext cx="3108960" cy="320040"/>
          </a:xfrm>
          <a:prstGeom prst="rect">
            <a:avLst/>
          </a:prstGeom>
          <a:noFill/>
          <a:ln/>
        </p:spPr>
        <p:txBody>
          <a:bodyPr wrap="square" rtlCol="0" anchor="ctr"/>
          <a:lstStyle/>
          <a:p>
            <a:pPr indent="0" marL="0">
              <a:buNone/>
            </a:pPr>
            <a:r>
              <a:rPr lang="en-US" sz="1400" b="1" dirty="0">
                <a:solidFill>
                  <a:srgbClr val="FFFFFF"/>
                </a:solidFill>
                <a:latin typeface="IBM Plex Sans" pitchFamily="34" charset="0"/>
                <a:ea typeface="IBM Plex Sans" pitchFamily="34" charset="-122"/>
                <a:cs typeface="IBM Plex Sans" pitchFamily="34" charset="-120"/>
              </a:rPr>
              <a:t>May 18, 2026</a:t>
            </a:r>
            <a:endParaRPr lang="en-US" sz="1400" dirty="0"/>
          </a:p>
        </p:txBody>
      </p:sp>
      <p:sp>
        <p:nvSpPr>
          <p:cNvPr id="8" name="Text 6"/>
          <p:cNvSpPr/>
          <p:nvPr/>
        </p:nvSpPr>
        <p:spPr>
          <a:xfrm>
            <a:off x="731520" y="6263640"/>
            <a:ext cx="3108960" cy="274320"/>
          </a:xfrm>
          <a:prstGeom prst="rect">
            <a:avLst/>
          </a:prstGeom>
          <a:noFill/>
          <a:ln/>
        </p:spPr>
        <p:txBody>
          <a:bodyPr wrap="square" rtlCol="0" anchor="ctr"/>
          <a:lstStyle/>
          <a:p>
            <a:pPr indent="0" marL="0">
              <a:buNone/>
            </a:pPr>
            <a:r>
              <a:rPr lang="en-US" sz="1050" dirty="0">
                <a:solidFill>
                  <a:srgbClr val="F0DCA6"/>
                </a:solidFill>
                <a:latin typeface="IBM Plex Sans" pitchFamily="34" charset="0"/>
                <a:ea typeface="IBM Plex Sans" pitchFamily="34" charset="-122"/>
                <a:cs typeface="IBM Plex Sans" pitchFamily="34" charset="-120"/>
              </a:rPr>
              <a:t>Kickoff Date</a:t>
            </a:r>
            <a:endParaRPr lang="en-US" sz="1050" dirty="0"/>
          </a:p>
        </p:txBody>
      </p:sp>
      <p:sp>
        <p:nvSpPr>
          <p:cNvPr id="9" name="Text 7"/>
          <p:cNvSpPr/>
          <p:nvPr/>
        </p:nvSpPr>
        <p:spPr>
          <a:xfrm>
            <a:off x="4023360" y="5943600"/>
            <a:ext cx="3108960" cy="320040"/>
          </a:xfrm>
          <a:prstGeom prst="rect">
            <a:avLst/>
          </a:prstGeom>
          <a:noFill/>
          <a:ln/>
        </p:spPr>
        <p:txBody>
          <a:bodyPr wrap="square" rtlCol="0" anchor="ctr"/>
          <a:lstStyle/>
          <a:p>
            <a:pPr indent="0" marL="0">
              <a:buNone/>
            </a:pPr>
            <a:r>
              <a:rPr lang="en-US" sz="1400" b="1" dirty="0">
                <a:solidFill>
                  <a:srgbClr val="FFFFFF"/>
                </a:solidFill>
                <a:latin typeface="IBM Plex Sans" pitchFamily="34" charset="0"/>
                <a:ea typeface="IBM Plex Sans" pitchFamily="34" charset="-122"/>
                <a:cs typeface="IBM Plex Sans" pitchFamily="34" charset="-120"/>
              </a:rPr>
              <a:t>C. Tyrrell</a:t>
            </a:r>
            <a:endParaRPr lang="en-US" sz="1400" dirty="0"/>
          </a:p>
        </p:txBody>
      </p:sp>
      <p:sp>
        <p:nvSpPr>
          <p:cNvPr id="10" name="Text 8"/>
          <p:cNvSpPr/>
          <p:nvPr/>
        </p:nvSpPr>
        <p:spPr>
          <a:xfrm>
            <a:off x="4023360" y="6263640"/>
            <a:ext cx="3108960" cy="274320"/>
          </a:xfrm>
          <a:prstGeom prst="rect">
            <a:avLst/>
          </a:prstGeom>
          <a:noFill/>
          <a:ln/>
        </p:spPr>
        <p:txBody>
          <a:bodyPr wrap="square" rtlCol="0" anchor="ctr"/>
          <a:lstStyle/>
          <a:p>
            <a:pPr indent="0" marL="0">
              <a:buNone/>
            </a:pPr>
            <a:r>
              <a:rPr lang="en-US" sz="1050" dirty="0">
                <a:solidFill>
                  <a:srgbClr val="F0DCA6"/>
                </a:solidFill>
                <a:latin typeface="IBM Plex Sans" pitchFamily="34" charset="0"/>
                <a:ea typeface="IBM Plex Sans" pitchFamily="34" charset="-122"/>
                <a:cs typeface="IBM Plex Sans" pitchFamily="34" charset="-120"/>
              </a:rPr>
              <a:t>Task Order PM</a:t>
            </a:r>
            <a:endParaRPr lang="en-US" sz="1050" dirty="0"/>
          </a:p>
        </p:txBody>
      </p:sp>
      <p:sp>
        <p:nvSpPr>
          <p:cNvPr id="11" name="Text 9"/>
          <p:cNvSpPr/>
          <p:nvPr/>
        </p:nvSpPr>
        <p:spPr>
          <a:xfrm>
            <a:off x="7315200" y="5943600"/>
            <a:ext cx="3108960" cy="320040"/>
          </a:xfrm>
          <a:prstGeom prst="rect">
            <a:avLst/>
          </a:prstGeom>
          <a:noFill/>
          <a:ln/>
        </p:spPr>
        <p:txBody>
          <a:bodyPr wrap="square" rtlCol="0" anchor="ctr"/>
          <a:lstStyle/>
          <a:p>
            <a:pPr indent="0" marL="0">
              <a:buNone/>
            </a:pPr>
            <a:r>
              <a:rPr lang="en-US" sz="1400" b="1" dirty="0">
                <a:solidFill>
                  <a:srgbClr val="FFFFFF"/>
                </a:solidFill>
                <a:latin typeface="IBM Plex Sans" pitchFamily="34" charset="0"/>
                <a:ea typeface="IBM Plex Sans" pitchFamily="34" charset="-122"/>
                <a:cs typeface="IBM Plex Sans" pitchFamily="34" charset="-120"/>
              </a:rPr>
              <a:t>13</a:t>
            </a:r>
            <a:endParaRPr lang="en-US" sz="1400" dirty="0"/>
          </a:p>
        </p:txBody>
      </p:sp>
      <p:sp>
        <p:nvSpPr>
          <p:cNvPr id="12" name="Text 10"/>
          <p:cNvSpPr/>
          <p:nvPr/>
        </p:nvSpPr>
        <p:spPr>
          <a:xfrm>
            <a:off x="7315200" y="6263640"/>
            <a:ext cx="3108960" cy="274320"/>
          </a:xfrm>
          <a:prstGeom prst="rect">
            <a:avLst/>
          </a:prstGeom>
          <a:noFill/>
          <a:ln/>
        </p:spPr>
        <p:txBody>
          <a:bodyPr wrap="square" rtlCol="0" anchor="ctr"/>
          <a:lstStyle/>
          <a:p>
            <a:pPr indent="0" marL="0">
              <a:buNone/>
            </a:pPr>
            <a:r>
              <a:rPr lang="en-US" sz="1050" dirty="0">
                <a:solidFill>
                  <a:srgbClr val="F0DCA6"/>
                </a:solidFill>
                <a:latin typeface="IBM Plex Sans" pitchFamily="34" charset="0"/>
                <a:ea typeface="IBM Plex Sans" pitchFamily="34" charset="-122"/>
                <a:cs typeface="IBM Plex Sans" pitchFamily="34" charset="-120"/>
              </a:rPr>
              <a:t>Team Members</a:t>
            </a:r>
            <a:endParaRPr lang="en-US" sz="1050" dirty="0"/>
          </a:p>
        </p:txBody>
      </p:sp>
      <p:sp>
        <p:nvSpPr>
          <p:cNvPr id="13" name="Text 11"/>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1</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WORKING TOGETHER</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How We'll Stay in Sync</a:t>
            </a:r>
            <a:endParaRPr lang="en-US" sz="28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548640" y="1554480"/>
          <a:ext cx="11094415" cy="2377440"/>
        </p:xfrm>
        <a:graphic>
          <a:graphicData uri="http://schemas.openxmlformats.org/drawingml/2006/table">
            <a:tbl>
              <a:tblPr/>
              <a:tblGrid>
                <a:gridCol w="1828800"/>
                <a:gridCol w="3017520"/>
                <a:gridCol w="5303520"/>
              </a:tblGrid>
              <a:tr h="475488">
                <a:tc>
                  <a:txBody>
                    <a:bodyPr/>
                    <a:lstStyle/>
                    <a:p>
                      <a:pPr indent="0" marL="0">
                        <a:buNone/>
                      </a:pPr>
                      <a:r>
                        <a:rPr lang="en-US" sz="1100" b="1" dirty="0">
                          <a:solidFill>
                            <a:srgbClr val="FFFFFF"/>
                          </a:solidFill>
                          <a:latin typeface="IBM Plex Sans" pitchFamily="34" charset="0"/>
                          <a:ea typeface="IBM Plex Sans" pitchFamily="34" charset="-122"/>
                          <a:cs typeface="IBM Plex Sans" pitchFamily="34" charset="-120"/>
                        </a:rPr>
                        <a:t>Cadence</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12213B"/>
                    </a:solidFill>
                  </a:tcPr>
                </a:tc>
                <a:tc>
                  <a:txBody>
                    <a:bodyPr/>
                    <a:lstStyle/>
                    <a:p>
                      <a:pPr indent="0" marL="0">
                        <a:buNone/>
                      </a:pPr>
                      <a:r>
                        <a:rPr lang="en-US" sz="1100" b="1" dirty="0">
                          <a:solidFill>
                            <a:srgbClr val="FFFFFF"/>
                          </a:solidFill>
                          <a:latin typeface="IBM Plex Sans" pitchFamily="34" charset="0"/>
                          <a:ea typeface="IBM Plex Sans" pitchFamily="34" charset="-122"/>
                          <a:cs typeface="IBM Plex Sans" pitchFamily="34" charset="-120"/>
                        </a:rPr>
                        <a:t>Forum</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12213B"/>
                    </a:solidFill>
                  </a:tcPr>
                </a:tc>
                <a:tc>
                  <a:txBody>
                    <a:bodyPr/>
                    <a:lstStyle/>
                    <a:p>
                      <a:pPr indent="0" marL="0">
                        <a:buNone/>
                      </a:pPr>
                      <a:r>
                        <a:rPr lang="en-US" sz="1100" b="1" dirty="0">
                          <a:solidFill>
                            <a:srgbClr val="FFFFFF"/>
                          </a:solidFill>
                          <a:latin typeface="IBM Plex Sans" pitchFamily="34" charset="0"/>
                          <a:ea typeface="IBM Plex Sans" pitchFamily="34" charset="-122"/>
                          <a:cs typeface="IBM Plex Sans" pitchFamily="34" charset="-120"/>
                        </a:rPr>
                        <a:t>Purpose</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12213B"/>
                    </a:solidFill>
                  </a:tcPr>
                </a:tc>
              </a:tr>
              <a:tr h="475488">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Weekly</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FFFFF"/>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Delivery Standup</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FFFFF"/>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Internal, contractor-only — status &amp; blockers</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FFFFF"/>
                    </a:solidFill>
                  </a:tcPr>
                </a:tc>
              </a:tr>
              <a:tr h="475488">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Bi-weekly</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BF5E7"/>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COR Sync</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BF5E7"/>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CDRL status, open issues, upcoming deliverables</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BF5E7"/>
                    </a:solidFill>
                  </a:tcPr>
                </a:tc>
              </a:tr>
              <a:tr h="475488">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Monthly</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FFFFF"/>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Status Report (CDRL A007)</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FFFFF"/>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Formal written deliverable to the COR</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FFFFF"/>
                    </a:solidFill>
                  </a:tcPr>
                </a:tc>
              </a:tr>
              <a:tr h="475488">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Quarterly</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BF5E7"/>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Program Review</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BF5E7"/>
                    </a:solidFill>
                  </a:tcPr>
                </a:tc>
                <a:tc>
                  <a:txBody>
                    <a:bodyPr/>
                    <a:lstStyle/>
                    <a:p>
                      <a:pPr indent="0" marL="0">
                        <a:buNone/>
                      </a:pPr>
                      <a:r>
                        <a:rPr lang="en-US" sz="1100" dirty="0">
                          <a:solidFill>
                            <a:srgbClr val="1B2130"/>
                          </a:solidFill>
                          <a:latin typeface="IBM Plex Sans" pitchFamily="34" charset="0"/>
                          <a:ea typeface="IBM Plex Sans" pitchFamily="34" charset="-122"/>
                          <a:cs typeface="IBM Plex Sans" pitchFamily="34" charset="-120"/>
                        </a:rPr>
                        <a:t>Mission-outcome and business-case check-in</a:t>
                      </a:r>
                      <a:endParaRPr lang="en-US" sz="1100" dirty="0">
                        <a:latin typeface="IBM Plex Sans" charset="0"/>
                        <a:ea typeface="IBM Plex Sans" charset="0"/>
                        <a:cs typeface="IBM Plex Sans" charset="0"/>
                      </a:endParaRPr>
                    </a:p>
                  </a:txBody>
                  <a:tcPr marL="91440" marR="91440" marT="45720" marB="45720">
                    <a:lnL w="6350" cap="flat" cmpd="sng" algn="ctr">
                      <a:solidFill>
                        <a:srgbClr val="E3E6EB"/>
                      </a:solidFill>
                      <a:prstDash val="solid"/>
                      <a:round/>
                      <a:headEnd type="none" w="med" len="med"/>
                      <a:tailEnd type="none" w="med" len="med"/>
                    </a:lnL>
                    <a:lnR w="6350" cap="flat" cmpd="sng" algn="ctr">
                      <a:solidFill>
                        <a:srgbClr val="E3E6EB"/>
                      </a:solidFill>
                      <a:prstDash val="solid"/>
                      <a:round/>
                      <a:headEnd type="none" w="med" len="med"/>
                      <a:tailEnd type="none" w="med" len="med"/>
                    </a:lnR>
                    <a:lnT w="6350" cap="flat" cmpd="sng" algn="ctr">
                      <a:solidFill>
                        <a:srgbClr val="E3E6EB"/>
                      </a:solidFill>
                      <a:prstDash val="solid"/>
                      <a:round/>
                      <a:headEnd type="none" w="med" len="med"/>
                      <a:tailEnd type="none" w="med" len="med"/>
                    </a:lnT>
                    <a:lnB w="6350" cap="flat" cmpd="sng" algn="ctr">
                      <a:solidFill>
                        <a:srgbClr val="E3E6EB"/>
                      </a:solidFill>
                      <a:prstDash val="solid"/>
                      <a:round/>
                      <a:headEnd type="none" w="med" len="med"/>
                      <a:tailEnd type="none" w="med" len="med"/>
                    </a:lnB>
                    <a:solidFill>
                      <a:srgbClr val="FBF5E7"/>
                    </a:solidFill>
                  </a:tcPr>
                </a:tc>
              </a:tr>
            </a:tbl>
          </a:graphicData>
        </a:graphic>
      </p:graphicFrame>
      <p:sp>
        <p:nvSpPr>
          <p:cNvPr id="6" name="Text 3"/>
          <p:cNvSpPr/>
          <p:nvPr/>
        </p:nvSpPr>
        <p:spPr>
          <a:xfrm>
            <a:off x="548640" y="4206240"/>
            <a:ext cx="9601200" cy="320040"/>
          </a:xfrm>
          <a:prstGeom prst="rect">
            <a:avLst/>
          </a:prstGeom>
          <a:noFill/>
          <a:ln/>
        </p:spPr>
        <p:txBody>
          <a:bodyPr wrap="square" rtlCol="0" anchor="ctr"/>
          <a:lstStyle/>
          <a:p>
            <a:pPr indent="0" marL="0">
              <a:buNone/>
            </a:pPr>
            <a:r>
              <a:rPr lang="en-US" sz="1050" dirty="0">
                <a:solidFill>
                  <a:srgbClr val="5B6472"/>
                </a:solidFill>
                <a:latin typeface="IBM Plex Sans" pitchFamily="34" charset="0"/>
                <a:ea typeface="IBM Plex Sans" pitchFamily="34" charset="-122"/>
                <a:cs typeface="IBM Plex Sans" pitchFamily="34" charset="-120"/>
              </a:rPr>
              <a:t>Full governance model and Contract Modification process: Program Governance Model</a:t>
            </a:r>
            <a:endParaRPr lang="en-US" sz="1050" dirty="0"/>
          </a:p>
        </p:txBody>
      </p:sp>
      <p:sp>
        <p:nvSpPr>
          <p:cNvPr id="7" name="Text 4"/>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EYES OPEN</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Risks We're Watching From Day One</a:t>
            </a:r>
            <a:endParaRPr lang="en-US" sz="2800" dirty="0"/>
          </a:p>
        </p:txBody>
      </p:sp>
      <p:sp>
        <p:nvSpPr>
          <p:cNvPr id="5" name="Shape 3"/>
          <p:cNvSpPr/>
          <p:nvPr/>
        </p:nvSpPr>
        <p:spPr>
          <a:xfrm>
            <a:off x="548640" y="1554480"/>
            <a:ext cx="11094415" cy="822960"/>
          </a:xfrm>
          <a:prstGeom prst="roundRect">
            <a:avLst>
              <a:gd name="adj" fmla="val 6667"/>
            </a:avLst>
          </a:prstGeom>
          <a:solidFill>
            <a:srgbClr val="FBF1DE"/>
          </a:solidFill>
          <a:ln/>
        </p:spPr>
      </p:sp>
      <p:sp>
        <p:nvSpPr>
          <p:cNvPr id="6" name="Shape 4"/>
          <p:cNvSpPr/>
          <p:nvPr/>
        </p:nvSpPr>
        <p:spPr>
          <a:xfrm>
            <a:off x="731520" y="1737360"/>
            <a:ext cx="365760" cy="365760"/>
          </a:xfrm>
          <a:prstGeom prst="ellipse">
            <a:avLst/>
          </a:prstGeom>
          <a:solidFill>
            <a:srgbClr val="96660A"/>
          </a:solidFill>
          <a:ln/>
        </p:spPr>
      </p:sp>
      <p:sp>
        <p:nvSpPr>
          <p:cNvPr id="7" name="Text 5"/>
          <p:cNvSpPr/>
          <p:nvPr/>
        </p:nvSpPr>
        <p:spPr>
          <a:xfrm>
            <a:off x="731520" y="1737360"/>
            <a:ext cx="365760" cy="36576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a:t>
            </a:r>
            <a:endParaRPr lang="en-US" sz="1500" dirty="0"/>
          </a:p>
        </p:txBody>
      </p:sp>
      <p:sp>
        <p:nvSpPr>
          <p:cNvPr id="8" name="Text 6"/>
          <p:cNvSpPr/>
          <p:nvPr/>
        </p:nvSpPr>
        <p:spPr>
          <a:xfrm>
            <a:off x="1234440" y="1627632"/>
            <a:ext cx="10271455" cy="411480"/>
          </a:xfrm>
          <a:prstGeom prst="rect">
            <a:avLst/>
          </a:prstGeom>
          <a:noFill/>
          <a:ln/>
        </p:spPr>
        <p:txBody>
          <a:bodyPr wrap="square" rtlCol="0" anchor="ctr"/>
          <a:lstStyle/>
          <a:p>
            <a:pPr indent="0" marL="0">
              <a:buNone/>
            </a:pPr>
            <a:r>
              <a:rPr lang="en-US" sz="1250" b="1" dirty="0">
                <a:solidFill>
                  <a:srgbClr val="1B2130"/>
                </a:solidFill>
                <a:latin typeface="IBM Plex Sans" pitchFamily="34" charset="0"/>
                <a:ea typeface="IBM Plex Sans" pitchFamily="34" charset="-122"/>
                <a:cs typeface="IBM Plex Sans" pitchFamily="34" charset="-120"/>
              </a:rPr>
              <a:t>ATO assessment could surface a finding that delays Milestone Gate 1</a:t>
            </a:r>
            <a:endParaRPr lang="en-US" sz="1250" dirty="0"/>
          </a:p>
        </p:txBody>
      </p:sp>
      <p:sp>
        <p:nvSpPr>
          <p:cNvPr id="9" name="Text 7"/>
          <p:cNvSpPr/>
          <p:nvPr/>
        </p:nvSpPr>
        <p:spPr>
          <a:xfrm>
            <a:off x="1234440" y="2011680"/>
            <a:ext cx="10271455" cy="274320"/>
          </a:xfrm>
          <a:prstGeom prst="rect">
            <a:avLst/>
          </a:prstGeom>
          <a:noFill/>
          <a:ln/>
        </p:spPr>
        <p:txBody>
          <a:bodyPr wrap="square" rtlCol="0" anchor="ctr"/>
          <a:lstStyle/>
          <a:p>
            <a:pPr indent="0" marL="0">
              <a:buNone/>
            </a:pPr>
            <a:r>
              <a:rPr lang="en-US" sz="950" dirty="0">
                <a:solidFill>
                  <a:srgbClr val="5B6472"/>
                </a:solidFill>
                <a:latin typeface="IBM Plex Sans" pitchFamily="34" charset="0"/>
                <a:ea typeface="IBM Plex Sans" pitchFamily="34" charset="-122"/>
                <a:cs typeface="IBM Plex Sans" pitchFamily="34" charset="-120"/>
              </a:rPr>
              <a:t>Highest-rated risk at Charter approval</a:t>
            </a:r>
            <a:endParaRPr lang="en-US" sz="950" dirty="0"/>
          </a:p>
        </p:txBody>
      </p:sp>
      <p:sp>
        <p:nvSpPr>
          <p:cNvPr id="10" name="Shape 8"/>
          <p:cNvSpPr/>
          <p:nvPr/>
        </p:nvSpPr>
        <p:spPr>
          <a:xfrm>
            <a:off x="548640" y="2514600"/>
            <a:ext cx="11094415" cy="822960"/>
          </a:xfrm>
          <a:prstGeom prst="roundRect">
            <a:avLst>
              <a:gd name="adj" fmla="val 6667"/>
            </a:avLst>
          </a:prstGeom>
          <a:solidFill>
            <a:srgbClr val="FBF1DE"/>
          </a:solidFill>
          <a:ln/>
        </p:spPr>
      </p:sp>
      <p:sp>
        <p:nvSpPr>
          <p:cNvPr id="11" name="Shape 9"/>
          <p:cNvSpPr/>
          <p:nvPr/>
        </p:nvSpPr>
        <p:spPr>
          <a:xfrm>
            <a:off x="731520" y="2697480"/>
            <a:ext cx="365760" cy="365760"/>
          </a:xfrm>
          <a:prstGeom prst="ellipse">
            <a:avLst/>
          </a:prstGeom>
          <a:solidFill>
            <a:srgbClr val="96660A"/>
          </a:solidFill>
          <a:ln/>
        </p:spPr>
      </p:sp>
      <p:sp>
        <p:nvSpPr>
          <p:cNvPr id="12" name="Text 10"/>
          <p:cNvSpPr/>
          <p:nvPr/>
        </p:nvSpPr>
        <p:spPr>
          <a:xfrm>
            <a:off x="731520" y="2697480"/>
            <a:ext cx="365760" cy="36576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a:t>
            </a:r>
            <a:endParaRPr lang="en-US" sz="1500" dirty="0"/>
          </a:p>
        </p:txBody>
      </p:sp>
      <p:sp>
        <p:nvSpPr>
          <p:cNvPr id="13" name="Text 11"/>
          <p:cNvSpPr/>
          <p:nvPr/>
        </p:nvSpPr>
        <p:spPr>
          <a:xfrm>
            <a:off x="1234440" y="2587752"/>
            <a:ext cx="10271455" cy="411480"/>
          </a:xfrm>
          <a:prstGeom prst="rect">
            <a:avLst/>
          </a:prstGeom>
          <a:noFill/>
          <a:ln/>
        </p:spPr>
        <p:txBody>
          <a:bodyPr wrap="square" rtlCol="0" anchor="ctr"/>
          <a:lstStyle/>
          <a:p>
            <a:pPr indent="0" marL="0">
              <a:buNone/>
            </a:pPr>
            <a:r>
              <a:rPr lang="en-US" sz="1250" b="1" dirty="0">
                <a:solidFill>
                  <a:srgbClr val="1B2130"/>
                </a:solidFill>
                <a:latin typeface="IBM Plex Sans" pitchFamily="34" charset="0"/>
                <a:ea typeface="IBM Plex Sans" pitchFamily="34" charset="-122"/>
                <a:cs typeface="IBM Plex Sans" pitchFamily="34" charset="-120"/>
              </a:rPr>
              <a:t>Legacy applicant data has known formatting inconsistencies</a:t>
            </a:r>
            <a:endParaRPr lang="en-US" sz="1250" dirty="0"/>
          </a:p>
        </p:txBody>
      </p:sp>
      <p:sp>
        <p:nvSpPr>
          <p:cNvPr id="14" name="Text 12"/>
          <p:cNvSpPr/>
          <p:nvPr/>
        </p:nvSpPr>
        <p:spPr>
          <a:xfrm>
            <a:off x="1234440" y="2971800"/>
            <a:ext cx="10271455" cy="274320"/>
          </a:xfrm>
          <a:prstGeom prst="rect">
            <a:avLst/>
          </a:prstGeom>
          <a:noFill/>
          <a:ln/>
        </p:spPr>
        <p:txBody>
          <a:bodyPr wrap="square" rtlCol="0" anchor="ctr"/>
          <a:lstStyle/>
          <a:p>
            <a:pPr indent="0" marL="0">
              <a:buNone/>
            </a:pPr>
            <a:r>
              <a:rPr lang="en-US" sz="950" dirty="0">
                <a:solidFill>
                  <a:srgbClr val="5B6472"/>
                </a:solidFill>
                <a:latin typeface="IBM Plex Sans" pitchFamily="34" charset="0"/>
                <a:ea typeface="IBM Plex Sans" pitchFamily="34" charset="-122"/>
                <a:cs typeface="IBM Plex Sans" pitchFamily="34" charset="-120"/>
              </a:rPr>
              <a:t>Could complicate migration validation</a:t>
            </a:r>
            <a:endParaRPr lang="en-US" sz="950" dirty="0"/>
          </a:p>
        </p:txBody>
      </p:sp>
      <p:sp>
        <p:nvSpPr>
          <p:cNvPr id="15" name="Shape 13"/>
          <p:cNvSpPr/>
          <p:nvPr/>
        </p:nvSpPr>
        <p:spPr>
          <a:xfrm>
            <a:off x="548640" y="3474720"/>
            <a:ext cx="11094415" cy="822960"/>
          </a:xfrm>
          <a:prstGeom prst="roundRect">
            <a:avLst>
              <a:gd name="adj" fmla="val 6667"/>
            </a:avLst>
          </a:prstGeom>
          <a:solidFill>
            <a:srgbClr val="FBF1DE"/>
          </a:solidFill>
          <a:ln/>
        </p:spPr>
      </p:sp>
      <p:sp>
        <p:nvSpPr>
          <p:cNvPr id="16" name="Shape 14"/>
          <p:cNvSpPr/>
          <p:nvPr/>
        </p:nvSpPr>
        <p:spPr>
          <a:xfrm>
            <a:off x="731520" y="3657600"/>
            <a:ext cx="365760" cy="365760"/>
          </a:xfrm>
          <a:prstGeom prst="ellipse">
            <a:avLst/>
          </a:prstGeom>
          <a:solidFill>
            <a:srgbClr val="96660A"/>
          </a:solidFill>
          <a:ln/>
        </p:spPr>
      </p:sp>
      <p:sp>
        <p:nvSpPr>
          <p:cNvPr id="17" name="Text 15"/>
          <p:cNvSpPr/>
          <p:nvPr/>
        </p:nvSpPr>
        <p:spPr>
          <a:xfrm>
            <a:off x="731520" y="3657600"/>
            <a:ext cx="365760" cy="36576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a:t>
            </a:r>
            <a:endParaRPr lang="en-US" sz="1500" dirty="0"/>
          </a:p>
        </p:txBody>
      </p:sp>
      <p:sp>
        <p:nvSpPr>
          <p:cNvPr id="18" name="Text 16"/>
          <p:cNvSpPr/>
          <p:nvPr/>
        </p:nvSpPr>
        <p:spPr>
          <a:xfrm>
            <a:off x="1234440" y="3547872"/>
            <a:ext cx="10271455" cy="411480"/>
          </a:xfrm>
          <a:prstGeom prst="rect">
            <a:avLst/>
          </a:prstGeom>
          <a:noFill/>
          <a:ln/>
        </p:spPr>
        <p:txBody>
          <a:bodyPr wrap="square" rtlCol="0" anchor="ctr"/>
          <a:lstStyle/>
          <a:p>
            <a:pPr indent="0" marL="0">
              <a:buNone/>
            </a:pPr>
            <a:r>
              <a:rPr lang="en-US" sz="1250" b="1" dirty="0">
                <a:solidFill>
                  <a:srgbClr val="1B2130"/>
                </a:solidFill>
                <a:latin typeface="IBM Plex Sans" pitchFamily="34" charset="0"/>
                <a:ea typeface="IBM Plex Sans" pitchFamily="34" charset="-122"/>
                <a:cs typeface="IBM Plex Sans" pitchFamily="34" charset="-120"/>
              </a:rPr>
              <a:t>All-onshore staffing limits surge capacity if a resource attrites</a:t>
            </a:r>
            <a:endParaRPr lang="en-US" sz="1250" dirty="0"/>
          </a:p>
        </p:txBody>
      </p:sp>
      <p:sp>
        <p:nvSpPr>
          <p:cNvPr id="19" name="Text 17"/>
          <p:cNvSpPr/>
          <p:nvPr/>
        </p:nvSpPr>
        <p:spPr>
          <a:xfrm>
            <a:off x="1234440" y="3931920"/>
            <a:ext cx="10271455" cy="274320"/>
          </a:xfrm>
          <a:prstGeom prst="rect">
            <a:avLst/>
          </a:prstGeom>
          <a:noFill/>
          <a:ln/>
        </p:spPr>
        <p:txBody>
          <a:bodyPr wrap="square" rtlCol="0" anchor="ctr"/>
          <a:lstStyle/>
          <a:p>
            <a:pPr indent="0" marL="0">
              <a:buNone/>
            </a:pPr>
            <a:r>
              <a:rPr lang="en-US" sz="950" dirty="0">
                <a:solidFill>
                  <a:srgbClr val="5B6472"/>
                </a:solidFill>
                <a:latin typeface="IBM Plex Sans" pitchFamily="34" charset="0"/>
                <a:ea typeface="IBM Plex Sans" pitchFamily="34" charset="-122"/>
                <a:cs typeface="IBM Plex Sans" pitchFamily="34" charset="-120"/>
              </a:rPr>
              <a:t>No offshore substitution permitted, regardless of severity</a:t>
            </a:r>
            <a:endParaRPr lang="en-US" sz="950" dirty="0"/>
          </a:p>
        </p:txBody>
      </p:sp>
      <p:sp>
        <p:nvSpPr>
          <p:cNvPr id="20" name="Shape 18"/>
          <p:cNvSpPr/>
          <p:nvPr/>
        </p:nvSpPr>
        <p:spPr>
          <a:xfrm>
            <a:off x="548640" y="4434840"/>
            <a:ext cx="11094415" cy="822960"/>
          </a:xfrm>
          <a:prstGeom prst="roundRect">
            <a:avLst>
              <a:gd name="adj" fmla="val 6667"/>
            </a:avLst>
          </a:prstGeom>
          <a:solidFill>
            <a:srgbClr val="FBF1DE"/>
          </a:solidFill>
          <a:ln/>
        </p:spPr>
      </p:sp>
      <p:sp>
        <p:nvSpPr>
          <p:cNvPr id="21" name="Shape 19"/>
          <p:cNvSpPr/>
          <p:nvPr/>
        </p:nvSpPr>
        <p:spPr>
          <a:xfrm>
            <a:off x="731520" y="4617720"/>
            <a:ext cx="365760" cy="365760"/>
          </a:xfrm>
          <a:prstGeom prst="ellipse">
            <a:avLst/>
          </a:prstGeom>
          <a:solidFill>
            <a:srgbClr val="96660A"/>
          </a:solidFill>
          <a:ln/>
        </p:spPr>
      </p:sp>
      <p:sp>
        <p:nvSpPr>
          <p:cNvPr id="22" name="Text 20"/>
          <p:cNvSpPr/>
          <p:nvPr/>
        </p:nvSpPr>
        <p:spPr>
          <a:xfrm>
            <a:off x="731520" y="4617720"/>
            <a:ext cx="365760" cy="36576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a:t>
            </a:r>
            <a:endParaRPr lang="en-US" sz="1500" dirty="0"/>
          </a:p>
        </p:txBody>
      </p:sp>
      <p:sp>
        <p:nvSpPr>
          <p:cNvPr id="23" name="Text 21"/>
          <p:cNvSpPr/>
          <p:nvPr/>
        </p:nvSpPr>
        <p:spPr>
          <a:xfrm>
            <a:off x="1234440" y="4507992"/>
            <a:ext cx="10271455" cy="411480"/>
          </a:xfrm>
          <a:prstGeom prst="rect">
            <a:avLst/>
          </a:prstGeom>
          <a:noFill/>
          <a:ln/>
        </p:spPr>
        <p:txBody>
          <a:bodyPr wrap="square" rtlCol="0" anchor="ctr"/>
          <a:lstStyle/>
          <a:p>
            <a:pPr indent="0" marL="0">
              <a:buNone/>
            </a:pPr>
            <a:r>
              <a:rPr lang="en-US" sz="1250" b="1" dirty="0">
                <a:solidFill>
                  <a:srgbClr val="1B2130"/>
                </a:solidFill>
                <a:latin typeface="IBM Plex Sans" pitchFamily="34" charset="0"/>
                <a:ea typeface="IBM Plex Sans" pitchFamily="34" charset="-122"/>
                <a:cs typeface="IBM Plex Sans" pitchFamily="34" charset="-120"/>
              </a:rPr>
              <a:t>Contract modification growth could mask scope creep if not tracked</a:t>
            </a:r>
            <a:endParaRPr lang="en-US" sz="1250" dirty="0"/>
          </a:p>
        </p:txBody>
      </p:sp>
      <p:sp>
        <p:nvSpPr>
          <p:cNvPr id="24" name="Text 22"/>
          <p:cNvSpPr/>
          <p:nvPr/>
        </p:nvSpPr>
        <p:spPr>
          <a:xfrm>
            <a:off x="1234440" y="4892040"/>
            <a:ext cx="10271455" cy="274320"/>
          </a:xfrm>
          <a:prstGeom prst="rect">
            <a:avLst/>
          </a:prstGeom>
          <a:noFill/>
          <a:ln/>
        </p:spPr>
        <p:txBody>
          <a:bodyPr wrap="square" rtlCol="0" anchor="ctr"/>
          <a:lstStyle/>
          <a:p>
            <a:pPr indent="0" marL="0">
              <a:buNone/>
            </a:pPr>
            <a:r>
              <a:rPr lang="en-US" sz="950" dirty="0">
                <a:solidFill>
                  <a:srgbClr val="5B6472"/>
                </a:solidFill>
                <a:latin typeface="IBM Plex Sans" pitchFamily="34" charset="0"/>
                <a:ea typeface="IBM Plex Sans" pitchFamily="34" charset="-122"/>
                <a:cs typeface="IBM Plex Sans" pitchFamily="34" charset="-120"/>
              </a:rPr>
              <a:t>Watched against the original PWS baseline</a:t>
            </a:r>
            <a:endParaRPr lang="en-US" sz="950" dirty="0"/>
          </a:p>
        </p:txBody>
      </p:sp>
      <p:sp>
        <p:nvSpPr>
          <p:cNvPr id="25" name="Text 23"/>
          <p:cNvSpPr/>
          <p:nvPr/>
        </p:nvSpPr>
        <p:spPr>
          <a:xfrm>
            <a:off x="548640" y="5440680"/>
            <a:ext cx="9144000" cy="320040"/>
          </a:xfrm>
          <a:prstGeom prst="rect">
            <a:avLst/>
          </a:prstGeom>
          <a:noFill/>
          <a:ln/>
        </p:spPr>
        <p:txBody>
          <a:bodyPr wrap="square" rtlCol="0" anchor="ctr"/>
          <a:lstStyle/>
          <a:p>
            <a:pPr indent="0" marL="0">
              <a:buNone/>
            </a:pPr>
            <a:r>
              <a:rPr lang="en-US" sz="1050" dirty="0">
                <a:solidFill>
                  <a:srgbClr val="5B6472"/>
                </a:solidFill>
                <a:latin typeface="IBM Plex Sans" pitchFamily="34" charset="0"/>
                <a:ea typeface="IBM Plex Sans" pitchFamily="34" charset="-122"/>
                <a:cs typeface="IBM Plex Sans" pitchFamily="34" charset="-120"/>
              </a:rPr>
              <a:t>Full risk register: RAIDD Log</a:t>
            </a:r>
            <a:endParaRPr lang="en-US" sz="1050" dirty="0"/>
          </a:p>
        </p:txBody>
      </p:sp>
      <p:sp>
        <p:nvSpPr>
          <p:cNvPr id="26" name="Text 24"/>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NEXT STEPS</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What Happens Next</a:t>
            </a:r>
            <a:endParaRPr lang="en-US" sz="2800" dirty="0"/>
          </a:p>
        </p:txBody>
      </p:sp>
      <p:sp>
        <p:nvSpPr>
          <p:cNvPr id="5" name="Shape 3"/>
          <p:cNvSpPr/>
          <p:nvPr/>
        </p:nvSpPr>
        <p:spPr>
          <a:xfrm>
            <a:off x="548640" y="2011680"/>
            <a:ext cx="11094415" cy="868680"/>
          </a:xfrm>
          <a:prstGeom prst="roundRect">
            <a:avLst>
              <a:gd name="adj" fmla="val 6316"/>
            </a:avLst>
          </a:prstGeom>
          <a:solidFill>
            <a:srgbClr val="E7F4ED"/>
          </a:solidFill>
          <a:ln/>
        </p:spPr>
      </p:sp>
      <p:sp>
        <p:nvSpPr>
          <p:cNvPr id="6" name="Shape 4"/>
          <p:cNvSpPr/>
          <p:nvPr/>
        </p:nvSpPr>
        <p:spPr>
          <a:xfrm>
            <a:off x="731520" y="2185416"/>
            <a:ext cx="402336" cy="402336"/>
          </a:xfrm>
          <a:prstGeom prst="ellipse">
            <a:avLst/>
          </a:prstGeom>
          <a:solidFill>
            <a:srgbClr val="1E7B4D"/>
          </a:solidFill>
          <a:ln/>
        </p:spPr>
      </p:sp>
      <p:sp>
        <p:nvSpPr>
          <p:cNvPr id="7" name="Text 5"/>
          <p:cNvSpPr/>
          <p:nvPr/>
        </p:nvSpPr>
        <p:spPr>
          <a:xfrm>
            <a:off x="731520" y="2185416"/>
            <a:ext cx="402336" cy="402336"/>
          </a:xfrm>
          <a:prstGeom prst="rect">
            <a:avLst/>
          </a:prstGeom>
          <a:noFill/>
          <a:ln/>
        </p:spPr>
        <p:txBody>
          <a:bodyPr wrap="square"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8" name="Text 6"/>
          <p:cNvSpPr/>
          <p:nvPr/>
        </p:nvSpPr>
        <p:spPr>
          <a:xfrm>
            <a:off x="1325880" y="2011680"/>
            <a:ext cx="10088575" cy="868680"/>
          </a:xfrm>
          <a:prstGeom prst="rect">
            <a:avLst/>
          </a:prstGeom>
          <a:noFill/>
          <a:ln/>
        </p:spPr>
        <p:txBody>
          <a:bodyPr wrap="square" rtlCol="0" anchor="ctr"/>
          <a:lstStyle/>
          <a:p>
            <a:pPr indent="0" marL="0">
              <a:buNone/>
            </a:pPr>
            <a:r>
              <a:rPr lang="en-US" sz="1350" b="1" dirty="0">
                <a:solidFill>
                  <a:srgbClr val="1B2130"/>
                </a:solidFill>
                <a:latin typeface="IBM Plex Sans" pitchFamily="34" charset="0"/>
                <a:ea typeface="IBM Plex Sans" pitchFamily="34" charset="-122"/>
                <a:cs typeface="IBM Plex Sans" pitchFamily="34" charset="-120"/>
              </a:rPr>
              <a:t>PMP and IMS Baseline (CDRL A001/A002) due within Month 1</a:t>
            </a:r>
            <a:endParaRPr lang="en-US" sz="1350" dirty="0"/>
          </a:p>
        </p:txBody>
      </p:sp>
      <p:sp>
        <p:nvSpPr>
          <p:cNvPr id="9" name="Shape 7"/>
          <p:cNvSpPr/>
          <p:nvPr/>
        </p:nvSpPr>
        <p:spPr>
          <a:xfrm>
            <a:off x="548640" y="3063240"/>
            <a:ext cx="11094415" cy="868680"/>
          </a:xfrm>
          <a:prstGeom prst="roundRect">
            <a:avLst>
              <a:gd name="adj" fmla="val 6316"/>
            </a:avLst>
          </a:prstGeom>
          <a:solidFill>
            <a:srgbClr val="E7F4ED"/>
          </a:solidFill>
          <a:ln/>
        </p:spPr>
      </p:sp>
      <p:sp>
        <p:nvSpPr>
          <p:cNvPr id="10" name="Shape 8"/>
          <p:cNvSpPr/>
          <p:nvPr/>
        </p:nvSpPr>
        <p:spPr>
          <a:xfrm>
            <a:off x="731520" y="3236976"/>
            <a:ext cx="402336" cy="402336"/>
          </a:xfrm>
          <a:prstGeom prst="ellipse">
            <a:avLst/>
          </a:prstGeom>
          <a:solidFill>
            <a:srgbClr val="1E7B4D"/>
          </a:solidFill>
          <a:ln/>
        </p:spPr>
      </p:sp>
      <p:sp>
        <p:nvSpPr>
          <p:cNvPr id="11" name="Text 9"/>
          <p:cNvSpPr/>
          <p:nvPr/>
        </p:nvSpPr>
        <p:spPr>
          <a:xfrm>
            <a:off x="731520" y="3236976"/>
            <a:ext cx="402336" cy="402336"/>
          </a:xfrm>
          <a:prstGeom prst="rect">
            <a:avLst/>
          </a:prstGeom>
          <a:noFill/>
          <a:ln/>
        </p:spPr>
        <p:txBody>
          <a:bodyPr wrap="square"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2" name="Text 10"/>
          <p:cNvSpPr/>
          <p:nvPr/>
        </p:nvSpPr>
        <p:spPr>
          <a:xfrm>
            <a:off x="1325880" y="3063240"/>
            <a:ext cx="10088575" cy="868680"/>
          </a:xfrm>
          <a:prstGeom prst="rect">
            <a:avLst/>
          </a:prstGeom>
          <a:noFill/>
          <a:ln/>
        </p:spPr>
        <p:txBody>
          <a:bodyPr wrap="square" rtlCol="0" anchor="ctr"/>
          <a:lstStyle/>
          <a:p>
            <a:pPr indent="0" marL="0">
              <a:buNone/>
            </a:pPr>
            <a:r>
              <a:rPr lang="en-US" sz="1350" b="1" dirty="0">
                <a:solidFill>
                  <a:srgbClr val="1B2130"/>
                </a:solidFill>
                <a:latin typeface="IBM Plex Sans" pitchFamily="34" charset="0"/>
                <a:ea typeface="IBM Plex Sans" pitchFamily="34" charset="-122"/>
                <a:cs typeface="IBM Plex Sans" pitchFamily="34" charset="-120"/>
              </a:rPr>
              <a:t>Legacy system read-access request submitted to FOPBA IT</a:t>
            </a:r>
            <a:endParaRPr lang="en-US" sz="1350" dirty="0"/>
          </a:p>
        </p:txBody>
      </p:sp>
      <p:sp>
        <p:nvSpPr>
          <p:cNvPr id="13" name="Shape 11"/>
          <p:cNvSpPr/>
          <p:nvPr/>
        </p:nvSpPr>
        <p:spPr>
          <a:xfrm>
            <a:off x="548640" y="4114800"/>
            <a:ext cx="11094415" cy="868680"/>
          </a:xfrm>
          <a:prstGeom prst="roundRect">
            <a:avLst>
              <a:gd name="adj" fmla="val 6316"/>
            </a:avLst>
          </a:prstGeom>
          <a:solidFill>
            <a:srgbClr val="E7F4ED"/>
          </a:solidFill>
          <a:ln/>
        </p:spPr>
      </p:sp>
      <p:sp>
        <p:nvSpPr>
          <p:cNvPr id="14" name="Shape 12"/>
          <p:cNvSpPr/>
          <p:nvPr/>
        </p:nvSpPr>
        <p:spPr>
          <a:xfrm>
            <a:off x="731520" y="4288536"/>
            <a:ext cx="402336" cy="402336"/>
          </a:xfrm>
          <a:prstGeom prst="ellipse">
            <a:avLst/>
          </a:prstGeom>
          <a:solidFill>
            <a:srgbClr val="1E7B4D"/>
          </a:solidFill>
          <a:ln/>
        </p:spPr>
      </p:sp>
      <p:sp>
        <p:nvSpPr>
          <p:cNvPr id="15" name="Text 13"/>
          <p:cNvSpPr/>
          <p:nvPr/>
        </p:nvSpPr>
        <p:spPr>
          <a:xfrm>
            <a:off x="731520" y="4288536"/>
            <a:ext cx="402336" cy="402336"/>
          </a:xfrm>
          <a:prstGeom prst="rect">
            <a:avLst/>
          </a:prstGeom>
          <a:noFill/>
          <a:ln/>
        </p:spPr>
        <p:txBody>
          <a:bodyPr wrap="square"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16" name="Text 14"/>
          <p:cNvSpPr/>
          <p:nvPr/>
        </p:nvSpPr>
        <p:spPr>
          <a:xfrm>
            <a:off x="1325880" y="4114800"/>
            <a:ext cx="10088575" cy="868680"/>
          </a:xfrm>
          <a:prstGeom prst="rect">
            <a:avLst/>
          </a:prstGeom>
          <a:noFill/>
          <a:ln/>
        </p:spPr>
        <p:txBody>
          <a:bodyPr wrap="square" rtlCol="0" anchor="ctr"/>
          <a:lstStyle/>
          <a:p>
            <a:pPr indent="0" marL="0">
              <a:buNone/>
            </a:pPr>
            <a:r>
              <a:rPr lang="en-US" sz="1350" b="1" dirty="0">
                <a:solidFill>
                  <a:srgbClr val="1B2130"/>
                </a:solidFill>
                <a:latin typeface="IBM Plex Sans" pitchFamily="34" charset="0"/>
                <a:ea typeface="IBM Plex Sans" pitchFamily="34" charset="-122"/>
                <a:cs typeface="IBM Plex Sans" pitchFamily="34" charset="-120"/>
              </a:rPr>
              <a:t>Pre-assessment ATO scan planning begins now, ahead of the Month 7 gate</a:t>
            </a:r>
            <a:endParaRPr lang="en-US" sz="1350" dirty="0"/>
          </a:p>
        </p:txBody>
      </p:sp>
      <p:sp>
        <p:nvSpPr>
          <p:cNvPr id="17" name="Text 15"/>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2213B"/>
        </a:solidFill>
      </p:bgPr>
    </p:bg>
    <p:spTree>
      <p:nvGrpSpPr>
        <p:cNvPr id="1" name=""/>
        <p:cNvGrpSpPr/>
        <p:nvPr/>
      </p:nvGrpSpPr>
      <p:grpSpPr>
        <a:xfrm>
          <a:off x="0" y="0"/>
          <a:ext cx="0" cy="0"/>
          <a:chOff x="0" y="0"/>
          <a:chExt cx="0" cy="0"/>
        </a:xfrm>
      </p:grpSpPr>
      <p:sp>
        <p:nvSpPr>
          <p:cNvPr id="2" name="Shape 0"/>
          <p:cNvSpPr/>
          <p:nvPr/>
        </p:nvSpPr>
        <p:spPr>
          <a:xfrm>
            <a:off x="-2286000" y="4114800"/>
            <a:ext cx="5029200" cy="5029200"/>
          </a:xfrm>
          <a:prstGeom prst="ellipse">
            <a:avLst/>
          </a:prstGeom>
          <a:solidFill>
            <a:srgbClr val="9C6F1E">
              <a:alpha val="35000"/>
            </a:srgbClr>
          </a:solidFill>
          <a:ln/>
        </p:spPr>
      </p:sp>
      <p:sp>
        <p:nvSpPr>
          <p:cNvPr id="3" name="Text 1"/>
          <p:cNvSpPr/>
          <p:nvPr/>
        </p:nvSpPr>
        <p:spPr>
          <a:xfrm>
            <a:off x="914400" y="2468880"/>
            <a:ext cx="10332720" cy="1188720"/>
          </a:xfrm>
          <a:prstGeom prst="rect">
            <a:avLst/>
          </a:prstGeom>
          <a:noFill/>
          <a:ln/>
        </p:spPr>
        <p:txBody>
          <a:bodyPr wrap="square" rtlCol="0" anchor="ctr"/>
          <a:lstStyle/>
          <a:p>
            <a:pPr indent="0" marL="0">
              <a:buNone/>
            </a:pPr>
            <a:r>
              <a:rPr lang="en-US" sz="3400" b="1" dirty="0">
                <a:solidFill>
                  <a:srgbClr val="FFFFFF"/>
                </a:solidFill>
                <a:latin typeface="Georgia" pitchFamily="34" charset="0"/>
                <a:ea typeface="Georgia" pitchFamily="34" charset="-122"/>
                <a:cs typeface="Georgia" pitchFamily="34" charset="-120"/>
              </a:rPr>
              <a:t>Let's Get This to ATO, Together.</a:t>
            </a:r>
            <a:endParaRPr lang="en-US" sz="3400" dirty="0"/>
          </a:p>
        </p:txBody>
      </p:sp>
      <p:sp>
        <p:nvSpPr>
          <p:cNvPr id="4" name="Text 2"/>
          <p:cNvSpPr/>
          <p:nvPr/>
        </p:nvSpPr>
        <p:spPr>
          <a:xfrm>
            <a:off x="914400" y="3749040"/>
            <a:ext cx="9144000" cy="365760"/>
          </a:xfrm>
          <a:prstGeom prst="rect">
            <a:avLst/>
          </a:prstGeom>
          <a:noFill/>
          <a:ln/>
        </p:spPr>
        <p:txBody>
          <a:bodyPr wrap="square" rtlCol="0" anchor="ctr"/>
          <a:lstStyle/>
          <a:p>
            <a:pPr indent="0" marL="0">
              <a:buNone/>
            </a:pPr>
            <a:r>
              <a:rPr lang="en-US" sz="1500" dirty="0">
                <a:solidFill>
                  <a:srgbClr val="F0DCA6"/>
                </a:solidFill>
                <a:latin typeface="IBM Plex Sans" pitchFamily="34" charset="0"/>
                <a:ea typeface="IBM Plex Sans" pitchFamily="34" charset="-122"/>
                <a:cs typeface="IBM Plex Sans" pitchFamily="34" charset="-120"/>
              </a:rPr>
              <a:t>C. Tyrrell, Task Order PM</a:t>
            </a:r>
            <a:endParaRPr lang="en-US" sz="1500" dirty="0"/>
          </a:p>
        </p:txBody>
      </p:sp>
      <p:sp>
        <p:nvSpPr>
          <p:cNvPr id="5" name="Text 3"/>
          <p:cNvSpPr/>
          <p:nvPr/>
        </p:nvSpPr>
        <p:spPr>
          <a:xfrm>
            <a:off x="914400" y="4114800"/>
            <a:ext cx="9144000" cy="320040"/>
          </a:xfrm>
          <a:prstGeom prst="rect">
            <a:avLst/>
          </a:prstGeom>
          <a:noFill/>
          <a:ln/>
        </p:spPr>
        <p:txBody>
          <a:bodyPr wrap="square" rtlCol="0" anchor="ctr"/>
          <a:lstStyle/>
          <a:p>
            <a:pPr indent="0" marL="0">
              <a:buNone/>
            </a:pPr>
            <a:r>
              <a:rPr lang="en-US" sz="1100" dirty="0">
                <a:solidFill>
                  <a:srgbClr val="8AA5CC"/>
                </a:solidFill>
                <a:latin typeface="IBM Plex Sans" pitchFamily="34" charset="0"/>
                <a:ea typeface="IBM Plex Sans" pitchFamily="34" charset="-122"/>
                <a:cs typeface="IBM Plex Sans" pitchFamily="34" charset="-120"/>
              </a:rPr>
              <a:t>BenefitConnect Portal Modernization</a:t>
            </a:r>
            <a:endParaRPr lang="en-US" sz="1100" dirty="0"/>
          </a:p>
        </p:txBody>
      </p:sp>
      <p:sp>
        <p:nvSpPr>
          <p:cNvPr id="6" name="Text 4"/>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13</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AGENDA</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What We'll Cover Today</a:t>
            </a:r>
            <a:endParaRPr lang="en-US" sz="2800" dirty="0"/>
          </a:p>
        </p:txBody>
      </p:sp>
      <p:sp>
        <p:nvSpPr>
          <p:cNvPr id="5" name="Shape 3"/>
          <p:cNvSpPr/>
          <p:nvPr/>
        </p:nvSpPr>
        <p:spPr>
          <a:xfrm>
            <a:off x="548640" y="1554480"/>
            <a:ext cx="457200" cy="457200"/>
          </a:xfrm>
          <a:prstGeom prst="roundRect">
            <a:avLst>
              <a:gd name="adj" fmla="val 20000"/>
            </a:avLst>
          </a:prstGeom>
          <a:solidFill>
            <a:srgbClr val="1B3A6B"/>
          </a:solidFill>
          <a:ln/>
        </p:spPr>
      </p:sp>
      <p:sp>
        <p:nvSpPr>
          <p:cNvPr id="6" name="Text 4"/>
          <p:cNvSpPr/>
          <p:nvPr/>
        </p:nvSpPr>
        <p:spPr>
          <a:xfrm>
            <a:off x="548640" y="155448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1</a:t>
            </a:r>
            <a:endParaRPr lang="en-US" sz="1500" dirty="0"/>
          </a:p>
        </p:txBody>
      </p:sp>
      <p:sp>
        <p:nvSpPr>
          <p:cNvPr id="7" name="Text 5"/>
          <p:cNvSpPr/>
          <p:nvPr/>
        </p:nvSpPr>
        <p:spPr>
          <a:xfrm>
            <a:off x="1143000" y="155448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Welcome &amp; Task Order Context</a:t>
            </a:r>
            <a:endParaRPr lang="en-US" sz="1400" dirty="0"/>
          </a:p>
        </p:txBody>
      </p:sp>
      <p:sp>
        <p:nvSpPr>
          <p:cNvPr id="8" name="Shape 6"/>
          <p:cNvSpPr/>
          <p:nvPr/>
        </p:nvSpPr>
        <p:spPr>
          <a:xfrm>
            <a:off x="6095848" y="1554480"/>
            <a:ext cx="457200" cy="457200"/>
          </a:xfrm>
          <a:prstGeom prst="roundRect">
            <a:avLst>
              <a:gd name="adj" fmla="val 20000"/>
            </a:avLst>
          </a:prstGeom>
          <a:solidFill>
            <a:srgbClr val="9C6F1E"/>
          </a:solidFill>
          <a:ln/>
        </p:spPr>
      </p:sp>
      <p:sp>
        <p:nvSpPr>
          <p:cNvPr id="9" name="Text 7"/>
          <p:cNvSpPr/>
          <p:nvPr/>
        </p:nvSpPr>
        <p:spPr>
          <a:xfrm>
            <a:off x="6095848" y="155448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2</a:t>
            </a:r>
            <a:endParaRPr lang="en-US" sz="1500" dirty="0"/>
          </a:p>
        </p:txBody>
      </p:sp>
      <p:sp>
        <p:nvSpPr>
          <p:cNvPr id="10" name="Text 8"/>
          <p:cNvSpPr/>
          <p:nvPr/>
        </p:nvSpPr>
        <p:spPr>
          <a:xfrm>
            <a:off x="6690208" y="155448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Why This Task Order Matters</a:t>
            </a:r>
            <a:endParaRPr lang="en-US" sz="1400" dirty="0"/>
          </a:p>
        </p:txBody>
      </p:sp>
      <p:sp>
        <p:nvSpPr>
          <p:cNvPr id="11" name="Shape 9"/>
          <p:cNvSpPr/>
          <p:nvPr/>
        </p:nvSpPr>
        <p:spPr>
          <a:xfrm>
            <a:off x="548640" y="2331720"/>
            <a:ext cx="457200" cy="457200"/>
          </a:xfrm>
          <a:prstGeom prst="roundRect">
            <a:avLst>
              <a:gd name="adj" fmla="val 20000"/>
            </a:avLst>
          </a:prstGeom>
          <a:solidFill>
            <a:srgbClr val="1B3A6B"/>
          </a:solidFill>
          <a:ln/>
        </p:spPr>
      </p:sp>
      <p:sp>
        <p:nvSpPr>
          <p:cNvPr id="12" name="Text 10"/>
          <p:cNvSpPr/>
          <p:nvPr/>
        </p:nvSpPr>
        <p:spPr>
          <a:xfrm>
            <a:off x="548640" y="233172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3</a:t>
            </a:r>
            <a:endParaRPr lang="en-US" sz="1500" dirty="0"/>
          </a:p>
        </p:txBody>
      </p:sp>
      <p:sp>
        <p:nvSpPr>
          <p:cNvPr id="13" name="Text 11"/>
          <p:cNvSpPr/>
          <p:nvPr/>
        </p:nvSpPr>
        <p:spPr>
          <a:xfrm>
            <a:off x="1143000" y="233172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Objectives &amp; Success Criteria</a:t>
            </a:r>
            <a:endParaRPr lang="en-US" sz="1400" dirty="0"/>
          </a:p>
        </p:txBody>
      </p:sp>
      <p:sp>
        <p:nvSpPr>
          <p:cNvPr id="14" name="Shape 12"/>
          <p:cNvSpPr/>
          <p:nvPr/>
        </p:nvSpPr>
        <p:spPr>
          <a:xfrm>
            <a:off x="6095848" y="2331720"/>
            <a:ext cx="457200" cy="457200"/>
          </a:xfrm>
          <a:prstGeom prst="roundRect">
            <a:avLst>
              <a:gd name="adj" fmla="val 20000"/>
            </a:avLst>
          </a:prstGeom>
          <a:solidFill>
            <a:srgbClr val="9C6F1E"/>
          </a:solidFill>
          <a:ln/>
        </p:spPr>
      </p:sp>
      <p:sp>
        <p:nvSpPr>
          <p:cNvPr id="15" name="Text 13"/>
          <p:cNvSpPr/>
          <p:nvPr/>
        </p:nvSpPr>
        <p:spPr>
          <a:xfrm>
            <a:off x="6095848" y="233172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4</a:t>
            </a:r>
            <a:endParaRPr lang="en-US" sz="1500" dirty="0"/>
          </a:p>
        </p:txBody>
      </p:sp>
      <p:sp>
        <p:nvSpPr>
          <p:cNvPr id="16" name="Text 14"/>
          <p:cNvSpPr/>
          <p:nvPr/>
        </p:nvSpPr>
        <p:spPr>
          <a:xfrm>
            <a:off x="6690208" y="233172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Scope: In and Out</a:t>
            </a:r>
            <a:endParaRPr lang="en-US" sz="1400" dirty="0"/>
          </a:p>
        </p:txBody>
      </p:sp>
      <p:sp>
        <p:nvSpPr>
          <p:cNvPr id="17" name="Shape 15"/>
          <p:cNvSpPr/>
          <p:nvPr/>
        </p:nvSpPr>
        <p:spPr>
          <a:xfrm>
            <a:off x="548640" y="3108960"/>
            <a:ext cx="457200" cy="457200"/>
          </a:xfrm>
          <a:prstGeom prst="roundRect">
            <a:avLst>
              <a:gd name="adj" fmla="val 20000"/>
            </a:avLst>
          </a:prstGeom>
          <a:solidFill>
            <a:srgbClr val="1B3A6B"/>
          </a:solidFill>
          <a:ln/>
        </p:spPr>
      </p:sp>
      <p:sp>
        <p:nvSpPr>
          <p:cNvPr id="18" name="Text 16"/>
          <p:cNvSpPr/>
          <p:nvPr/>
        </p:nvSpPr>
        <p:spPr>
          <a:xfrm>
            <a:off x="548640" y="310896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5</a:t>
            </a:r>
            <a:endParaRPr lang="en-US" sz="1500" dirty="0"/>
          </a:p>
        </p:txBody>
      </p:sp>
      <p:sp>
        <p:nvSpPr>
          <p:cNvPr id="19" name="Text 17"/>
          <p:cNvSpPr/>
          <p:nvPr/>
        </p:nvSpPr>
        <p:spPr>
          <a:xfrm>
            <a:off x="1143000" y="310896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The Delivery Team</a:t>
            </a:r>
            <a:endParaRPr lang="en-US" sz="1400" dirty="0"/>
          </a:p>
        </p:txBody>
      </p:sp>
      <p:sp>
        <p:nvSpPr>
          <p:cNvPr id="20" name="Shape 18"/>
          <p:cNvSpPr/>
          <p:nvPr/>
        </p:nvSpPr>
        <p:spPr>
          <a:xfrm>
            <a:off x="6095848" y="3108960"/>
            <a:ext cx="457200" cy="457200"/>
          </a:xfrm>
          <a:prstGeom prst="roundRect">
            <a:avLst>
              <a:gd name="adj" fmla="val 20000"/>
            </a:avLst>
          </a:prstGeom>
          <a:solidFill>
            <a:srgbClr val="9C6F1E"/>
          </a:solidFill>
          <a:ln/>
        </p:spPr>
      </p:sp>
      <p:sp>
        <p:nvSpPr>
          <p:cNvPr id="21" name="Text 19"/>
          <p:cNvSpPr/>
          <p:nvPr/>
        </p:nvSpPr>
        <p:spPr>
          <a:xfrm>
            <a:off x="6095848" y="310896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6</a:t>
            </a:r>
            <a:endParaRPr lang="en-US" sz="1500" dirty="0"/>
          </a:p>
        </p:txBody>
      </p:sp>
      <p:sp>
        <p:nvSpPr>
          <p:cNvPr id="22" name="Text 20"/>
          <p:cNvSpPr/>
          <p:nvPr/>
        </p:nvSpPr>
        <p:spPr>
          <a:xfrm>
            <a:off x="6690208" y="310896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Milestone Timeline</a:t>
            </a:r>
            <a:endParaRPr lang="en-US" sz="1400" dirty="0"/>
          </a:p>
        </p:txBody>
      </p:sp>
      <p:sp>
        <p:nvSpPr>
          <p:cNvPr id="23" name="Shape 21"/>
          <p:cNvSpPr/>
          <p:nvPr/>
        </p:nvSpPr>
        <p:spPr>
          <a:xfrm>
            <a:off x="548640" y="3886200"/>
            <a:ext cx="457200" cy="457200"/>
          </a:xfrm>
          <a:prstGeom prst="roundRect">
            <a:avLst>
              <a:gd name="adj" fmla="val 20000"/>
            </a:avLst>
          </a:prstGeom>
          <a:solidFill>
            <a:srgbClr val="1B3A6B"/>
          </a:solidFill>
          <a:ln/>
        </p:spPr>
      </p:sp>
      <p:sp>
        <p:nvSpPr>
          <p:cNvPr id="24" name="Text 22"/>
          <p:cNvSpPr/>
          <p:nvPr/>
        </p:nvSpPr>
        <p:spPr>
          <a:xfrm>
            <a:off x="548640" y="388620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7</a:t>
            </a:r>
            <a:endParaRPr lang="en-US" sz="1500" dirty="0"/>
          </a:p>
        </p:txBody>
      </p:sp>
      <p:sp>
        <p:nvSpPr>
          <p:cNvPr id="25" name="Text 23"/>
          <p:cNvSpPr/>
          <p:nvPr/>
        </p:nvSpPr>
        <p:spPr>
          <a:xfrm>
            <a:off x="1143000" y="388620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Budget Overview</a:t>
            </a:r>
            <a:endParaRPr lang="en-US" sz="1400" dirty="0"/>
          </a:p>
        </p:txBody>
      </p:sp>
      <p:sp>
        <p:nvSpPr>
          <p:cNvPr id="26" name="Shape 24"/>
          <p:cNvSpPr/>
          <p:nvPr/>
        </p:nvSpPr>
        <p:spPr>
          <a:xfrm>
            <a:off x="6095848" y="3886200"/>
            <a:ext cx="457200" cy="457200"/>
          </a:xfrm>
          <a:prstGeom prst="roundRect">
            <a:avLst>
              <a:gd name="adj" fmla="val 20000"/>
            </a:avLst>
          </a:prstGeom>
          <a:solidFill>
            <a:srgbClr val="9C6F1E"/>
          </a:solidFill>
          <a:ln/>
        </p:spPr>
      </p:sp>
      <p:sp>
        <p:nvSpPr>
          <p:cNvPr id="27" name="Text 25"/>
          <p:cNvSpPr/>
          <p:nvPr/>
        </p:nvSpPr>
        <p:spPr>
          <a:xfrm>
            <a:off x="6095848" y="388620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8</a:t>
            </a:r>
            <a:endParaRPr lang="en-US" sz="1500" dirty="0"/>
          </a:p>
        </p:txBody>
      </p:sp>
      <p:sp>
        <p:nvSpPr>
          <p:cNvPr id="28" name="Text 26"/>
          <p:cNvSpPr/>
          <p:nvPr/>
        </p:nvSpPr>
        <p:spPr>
          <a:xfrm>
            <a:off x="6690208" y="388620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How We'll Work Together</a:t>
            </a:r>
            <a:endParaRPr lang="en-US" sz="1400" dirty="0"/>
          </a:p>
        </p:txBody>
      </p:sp>
      <p:sp>
        <p:nvSpPr>
          <p:cNvPr id="29" name="Shape 27"/>
          <p:cNvSpPr/>
          <p:nvPr/>
        </p:nvSpPr>
        <p:spPr>
          <a:xfrm>
            <a:off x="548640" y="4663440"/>
            <a:ext cx="457200" cy="457200"/>
          </a:xfrm>
          <a:prstGeom prst="roundRect">
            <a:avLst>
              <a:gd name="adj" fmla="val 20000"/>
            </a:avLst>
          </a:prstGeom>
          <a:solidFill>
            <a:srgbClr val="1B3A6B"/>
          </a:solidFill>
          <a:ln/>
        </p:spPr>
      </p:sp>
      <p:sp>
        <p:nvSpPr>
          <p:cNvPr id="30" name="Text 28"/>
          <p:cNvSpPr/>
          <p:nvPr/>
        </p:nvSpPr>
        <p:spPr>
          <a:xfrm>
            <a:off x="548640" y="466344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9</a:t>
            </a:r>
            <a:endParaRPr lang="en-US" sz="1500" dirty="0"/>
          </a:p>
        </p:txBody>
      </p:sp>
      <p:sp>
        <p:nvSpPr>
          <p:cNvPr id="31" name="Text 29"/>
          <p:cNvSpPr/>
          <p:nvPr/>
        </p:nvSpPr>
        <p:spPr>
          <a:xfrm>
            <a:off x="1143000" y="466344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Risks We're Watching</a:t>
            </a:r>
            <a:endParaRPr lang="en-US" sz="1400" dirty="0"/>
          </a:p>
        </p:txBody>
      </p:sp>
      <p:sp>
        <p:nvSpPr>
          <p:cNvPr id="32" name="Shape 30"/>
          <p:cNvSpPr/>
          <p:nvPr/>
        </p:nvSpPr>
        <p:spPr>
          <a:xfrm>
            <a:off x="6095848" y="4663440"/>
            <a:ext cx="457200" cy="457200"/>
          </a:xfrm>
          <a:prstGeom prst="roundRect">
            <a:avLst>
              <a:gd name="adj" fmla="val 20000"/>
            </a:avLst>
          </a:prstGeom>
          <a:solidFill>
            <a:srgbClr val="9C6F1E"/>
          </a:solidFill>
          <a:ln/>
        </p:spPr>
      </p:sp>
      <p:sp>
        <p:nvSpPr>
          <p:cNvPr id="33" name="Text 31"/>
          <p:cNvSpPr/>
          <p:nvPr/>
        </p:nvSpPr>
        <p:spPr>
          <a:xfrm>
            <a:off x="6095848" y="4663440"/>
            <a:ext cx="457200" cy="457200"/>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10</a:t>
            </a:r>
            <a:endParaRPr lang="en-US" sz="1500" dirty="0"/>
          </a:p>
        </p:txBody>
      </p:sp>
      <p:sp>
        <p:nvSpPr>
          <p:cNvPr id="34" name="Text 32"/>
          <p:cNvSpPr/>
          <p:nvPr/>
        </p:nvSpPr>
        <p:spPr>
          <a:xfrm>
            <a:off x="6690208" y="4663440"/>
            <a:ext cx="4861408" cy="457200"/>
          </a:xfrm>
          <a:prstGeom prst="rect">
            <a:avLst/>
          </a:prstGeom>
          <a:noFill/>
          <a:ln/>
        </p:spPr>
        <p:txBody>
          <a:bodyPr wrap="square" rtlCol="0" anchor="ctr"/>
          <a:lstStyle/>
          <a:p>
            <a:pPr indent="0" marL="0">
              <a:buNone/>
            </a:pPr>
            <a:r>
              <a:rPr lang="en-US" sz="1400" b="1" dirty="0">
                <a:solidFill>
                  <a:srgbClr val="1B2130"/>
                </a:solidFill>
                <a:latin typeface="IBM Plex Sans" pitchFamily="34" charset="0"/>
                <a:ea typeface="IBM Plex Sans" pitchFamily="34" charset="-122"/>
                <a:cs typeface="IBM Plex Sans" pitchFamily="34" charset="-120"/>
              </a:rPr>
              <a:t>Next Steps &amp; Q&amp;A</a:t>
            </a:r>
            <a:endParaRPr lang="en-US" sz="1400" dirty="0"/>
          </a:p>
        </p:txBody>
      </p:sp>
      <p:sp>
        <p:nvSpPr>
          <p:cNvPr id="35" name="Text 33"/>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WELCOME</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Glad You're Here</a:t>
            </a:r>
            <a:endParaRPr lang="en-US" sz="2800" dirty="0"/>
          </a:p>
        </p:txBody>
      </p:sp>
      <p:sp>
        <p:nvSpPr>
          <p:cNvPr id="5" name="Shape 3"/>
          <p:cNvSpPr/>
          <p:nvPr/>
        </p:nvSpPr>
        <p:spPr>
          <a:xfrm>
            <a:off x="548640" y="1508760"/>
            <a:ext cx="45720" cy="914400"/>
          </a:xfrm>
          <a:prstGeom prst="rect">
            <a:avLst/>
          </a:prstGeom>
          <a:solidFill>
            <a:srgbClr val="9C6F1E"/>
          </a:solidFill>
          <a:ln/>
        </p:spPr>
      </p:sp>
      <p:sp>
        <p:nvSpPr>
          <p:cNvPr id="6" name="Text 4"/>
          <p:cNvSpPr/>
          <p:nvPr/>
        </p:nvSpPr>
        <p:spPr>
          <a:xfrm>
            <a:off x="777240" y="1463040"/>
            <a:ext cx="9784080" cy="1005840"/>
          </a:xfrm>
          <a:prstGeom prst="rect">
            <a:avLst/>
          </a:prstGeom>
          <a:noFill/>
          <a:ln/>
        </p:spPr>
        <p:txBody>
          <a:bodyPr wrap="square" rtlCol="0" anchor="ctr"/>
          <a:lstStyle/>
          <a:p>
            <a:pPr indent="0" marL="0">
              <a:buNone/>
            </a:pPr>
            <a:r>
              <a:rPr lang="en-US" sz="1900" b="1" i="1" dirty="0">
                <a:solidFill>
                  <a:srgbClr val="12213B"/>
                </a:solidFill>
                <a:latin typeface="Georgia" pitchFamily="34" charset="0"/>
                <a:ea typeface="Georgia" pitchFamily="34" charset="-122"/>
                <a:cs typeface="Georgia" pitchFamily="34" charset="-120"/>
              </a:rPr>
              <a:t>Thirteen people, one contracting officer, and eighteen months to get a citizen-facing system to ATO.</a:t>
            </a:r>
            <a:endParaRPr lang="en-US" sz="1900" dirty="0"/>
          </a:p>
        </p:txBody>
      </p:sp>
      <p:sp>
        <p:nvSpPr>
          <p:cNvPr id="7" name="Text 5"/>
          <p:cNvSpPr/>
          <p:nvPr/>
        </p:nvSpPr>
        <p:spPr>
          <a:xfrm>
            <a:off x="548640" y="2606040"/>
            <a:ext cx="9875520" cy="1097280"/>
          </a:xfrm>
          <a:prstGeom prst="rect">
            <a:avLst/>
          </a:prstGeom>
          <a:noFill/>
          <a:ln/>
        </p:spPr>
        <p:txBody>
          <a:bodyPr wrap="square" rtlCol="0" anchor="ctr"/>
          <a:lstStyle/>
          <a:p>
            <a:pPr indent="0" marL="0">
              <a:buNone/>
            </a:pPr>
            <a:r>
              <a:rPr lang="en-US" sz="1300" dirty="0">
                <a:solidFill>
                  <a:srgbClr val="1B2130"/>
                </a:solidFill>
                <a:latin typeface="IBM Plex Sans" pitchFamily="34" charset="0"/>
                <a:ea typeface="IBM Plex Sans" pitchFamily="34" charset="-122"/>
                <a:cs typeface="IBM Plex Sans" pitchFamily="34" charset="-120"/>
              </a:rPr>
              <a:t>Acme Federal Systems' delivery team and FOPBA's Program Office are aligning today on scope, the ATO and Section 508 compliance strategy, and working cadence before requirements work begins. Quick round of introductions: name, role, and what you're most excited (or nervous) about.</a:t>
            </a:r>
            <a:endParaRPr lang="en-US" sz="1300" dirty="0"/>
          </a:p>
        </p:txBody>
      </p:sp>
      <p:sp>
        <p:nvSpPr>
          <p:cNvPr id="8" name="Shape 6"/>
          <p:cNvSpPr/>
          <p:nvPr/>
        </p:nvSpPr>
        <p:spPr>
          <a:xfrm>
            <a:off x="548640" y="4114800"/>
            <a:ext cx="3515258" cy="1463040"/>
          </a:xfrm>
          <a:prstGeom prst="roundRect">
            <a:avLst>
              <a:gd name="adj" fmla="val 5000"/>
            </a:avLst>
          </a:prstGeom>
          <a:solidFill>
            <a:srgbClr val="FBF5E7"/>
          </a:solidFill>
          <a:ln w="12700">
            <a:solidFill>
              <a:srgbClr val="F0DCA6"/>
            </a:solidFill>
            <a:prstDash val="solid"/>
          </a:ln>
        </p:spPr>
      </p:sp>
      <p:sp>
        <p:nvSpPr>
          <p:cNvPr id="9" name="Shape 7"/>
          <p:cNvSpPr/>
          <p:nvPr/>
        </p:nvSpPr>
        <p:spPr>
          <a:xfrm>
            <a:off x="548640" y="4114800"/>
            <a:ext cx="54864" cy="1463040"/>
          </a:xfrm>
          <a:prstGeom prst="rect">
            <a:avLst/>
          </a:prstGeom>
          <a:solidFill>
            <a:srgbClr val="1B3A6B"/>
          </a:solidFill>
          <a:ln/>
        </p:spPr>
      </p:sp>
      <p:sp>
        <p:nvSpPr>
          <p:cNvPr id="10" name="Text 8"/>
          <p:cNvSpPr/>
          <p:nvPr/>
        </p:nvSpPr>
        <p:spPr>
          <a:xfrm>
            <a:off x="731520" y="4251960"/>
            <a:ext cx="3149498" cy="685800"/>
          </a:xfrm>
          <a:prstGeom prst="rect">
            <a:avLst/>
          </a:prstGeom>
          <a:noFill/>
          <a:ln/>
        </p:spPr>
        <p:txBody>
          <a:bodyPr wrap="square" rtlCol="0" anchor="ctr"/>
          <a:lstStyle/>
          <a:p>
            <a:pPr indent="0" marL="0">
              <a:buNone/>
            </a:pPr>
            <a:r>
              <a:rPr lang="en-US" sz="3000" b="1" dirty="0">
                <a:solidFill>
                  <a:srgbClr val="12213B"/>
                </a:solidFill>
                <a:latin typeface="Georgia" pitchFamily="34" charset="0"/>
                <a:ea typeface="Georgia" pitchFamily="34" charset="-122"/>
                <a:cs typeface="Georgia" pitchFamily="34" charset="-120"/>
              </a:rPr>
              <a:t>13</a:t>
            </a:r>
            <a:endParaRPr lang="en-US" sz="3000" dirty="0"/>
          </a:p>
        </p:txBody>
      </p:sp>
      <p:sp>
        <p:nvSpPr>
          <p:cNvPr id="11" name="Text 9"/>
          <p:cNvSpPr/>
          <p:nvPr/>
        </p:nvSpPr>
        <p:spPr>
          <a:xfrm>
            <a:off x="731520" y="4937760"/>
            <a:ext cx="3149498" cy="457200"/>
          </a:xfrm>
          <a:prstGeom prst="rect">
            <a:avLst/>
          </a:prstGeom>
          <a:noFill/>
          <a:ln/>
        </p:spPr>
        <p:txBody>
          <a:bodyPr wrap="square" rtlCol="0" anchor="ctr"/>
          <a:lstStyle/>
          <a:p>
            <a:pPr indent="0" marL="0">
              <a:buNone/>
            </a:pPr>
            <a:r>
              <a:rPr lang="en-US" sz="1000" b="1" spc="100" kern="0" dirty="0">
                <a:solidFill>
                  <a:srgbClr val="5B6472"/>
                </a:solidFill>
                <a:latin typeface="IBM Plex Sans" pitchFamily="34" charset="0"/>
                <a:ea typeface="IBM Plex Sans" pitchFamily="34" charset="-122"/>
                <a:cs typeface="IBM Plex Sans" pitchFamily="34" charset="-120"/>
              </a:rPr>
              <a:t>NAMED TEAM MEMBERS</a:t>
            </a:r>
            <a:endParaRPr lang="en-US" sz="1000" dirty="0"/>
          </a:p>
        </p:txBody>
      </p:sp>
      <p:sp>
        <p:nvSpPr>
          <p:cNvPr id="12" name="Shape 10"/>
          <p:cNvSpPr/>
          <p:nvPr/>
        </p:nvSpPr>
        <p:spPr>
          <a:xfrm>
            <a:off x="4338218" y="4114800"/>
            <a:ext cx="3515258" cy="1463040"/>
          </a:xfrm>
          <a:prstGeom prst="roundRect">
            <a:avLst>
              <a:gd name="adj" fmla="val 5000"/>
            </a:avLst>
          </a:prstGeom>
          <a:solidFill>
            <a:srgbClr val="FBF5E7"/>
          </a:solidFill>
          <a:ln w="12700">
            <a:solidFill>
              <a:srgbClr val="F0DCA6"/>
            </a:solidFill>
            <a:prstDash val="solid"/>
          </a:ln>
        </p:spPr>
      </p:sp>
      <p:sp>
        <p:nvSpPr>
          <p:cNvPr id="13" name="Shape 11"/>
          <p:cNvSpPr/>
          <p:nvPr/>
        </p:nvSpPr>
        <p:spPr>
          <a:xfrm>
            <a:off x="4338218" y="4114800"/>
            <a:ext cx="54864" cy="1463040"/>
          </a:xfrm>
          <a:prstGeom prst="rect">
            <a:avLst/>
          </a:prstGeom>
          <a:solidFill>
            <a:srgbClr val="1B3A6B"/>
          </a:solidFill>
          <a:ln/>
        </p:spPr>
      </p:sp>
      <p:sp>
        <p:nvSpPr>
          <p:cNvPr id="14" name="Text 12"/>
          <p:cNvSpPr/>
          <p:nvPr/>
        </p:nvSpPr>
        <p:spPr>
          <a:xfrm>
            <a:off x="4521098" y="4251960"/>
            <a:ext cx="3149498" cy="685800"/>
          </a:xfrm>
          <a:prstGeom prst="rect">
            <a:avLst/>
          </a:prstGeom>
          <a:noFill/>
          <a:ln/>
        </p:spPr>
        <p:txBody>
          <a:bodyPr wrap="square" rtlCol="0" anchor="ctr"/>
          <a:lstStyle/>
          <a:p>
            <a:pPr indent="0" marL="0">
              <a:buNone/>
            </a:pPr>
            <a:r>
              <a:rPr lang="en-US" sz="3000" b="1" dirty="0">
                <a:solidFill>
                  <a:srgbClr val="12213B"/>
                </a:solidFill>
                <a:latin typeface="Georgia" pitchFamily="34" charset="0"/>
                <a:ea typeface="Georgia" pitchFamily="34" charset="-122"/>
                <a:cs typeface="Georgia" pitchFamily="34" charset="-120"/>
              </a:rPr>
              <a:t>18</a:t>
            </a:r>
            <a:endParaRPr lang="en-US" sz="3000" dirty="0"/>
          </a:p>
        </p:txBody>
      </p:sp>
      <p:sp>
        <p:nvSpPr>
          <p:cNvPr id="15" name="Text 13"/>
          <p:cNvSpPr/>
          <p:nvPr/>
        </p:nvSpPr>
        <p:spPr>
          <a:xfrm>
            <a:off x="4521098" y="4937760"/>
            <a:ext cx="3149498" cy="457200"/>
          </a:xfrm>
          <a:prstGeom prst="rect">
            <a:avLst/>
          </a:prstGeom>
          <a:noFill/>
          <a:ln/>
        </p:spPr>
        <p:txBody>
          <a:bodyPr wrap="square" rtlCol="0" anchor="ctr"/>
          <a:lstStyle/>
          <a:p>
            <a:pPr indent="0" marL="0">
              <a:buNone/>
            </a:pPr>
            <a:r>
              <a:rPr lang="en-US" sz="1000" b="1" spc="100" kern="0" dirty="0">
                <a:solidFill>
                  <a:srgbClr val="5B6472"/>
                </a:solidFill>
                <a:latin typeface="IBM Plex Sans" pitchFamily="34" charset="0"/>
                <a:ea typeface="IBM Plex Sans" pitchFamily="34" charset="-122"/>
                <a:cs typeface="IBM Plex Sans" pitchFamily="34" charset="-120"/>
              </a:rPr>
              <a:t>MONTHS, BASE + OPTION</a:t>
            </a:r>
            <a:endParaRPr lang="en-US" sz="1000" dirty="0"/>
          </a:p>
        </p:txBody>
      </p:sp>
      <p:sp>
        <p:nvSpPr>
          <p:cNvPr id="16" name="Shape 14"/>
          <p:cNvSpPr/>
          <p:nvPr/>
        </p:nvSpPr>
        <p:spPr>
          <a:xfrm>
            <a:off x="8127797" y="4114800"/>
            <a:ext cx="3515258" cy="1463040"/>
          </a:xfrm>
          <a:prstGeom prst="roundRect">
            <a:avLst>
              <a:gd name="adj" fmla="val 5000"/>
            </a:avLst>
          </a:prstGeom>
          <a:solidFill>
            <a:srgbClr val="FBF5E7"/>
          </a:solidFill>
          <a:ln w="12700">
            <a:solidFill>
              <a:srgbClr val="F0DCA6"/>
            </a:solidFill>
            <a:prstDash val="solid"/>
          </a:ln>
        </p:spPr>
      </p:sp>
      <p:sp>
        <p:nvSpPr>
          <p:cNvPr id="17" name="Shape 15"/>
          <p:cNvSpPr/>
          <p:nvPr/>
        </p:nvSpPr>
        <p:spPr>
          <a:xfrm>
            <a:off x="8127797" y="4114800"/>
            <a:ext cx="54864" cy="1463040"/>
          </a:xfrm>
          <a:prstGeom prst="rect">
            <a:avLst/>
          </a:prstGeom>
          <a:solidFill>
            <a:srgbClr val="1B3A6B"/>
          </a:solidFill>
          <a:ln/>
        </p:spPr>
      </p:sp>
      <p:sp>
        <p:nvSpPr>
          <p:cNvPr id="18" name="Text 16"/>
          <p:cNvSpPr/>
          <p:nvPr/>
        </p:nvSpPr>
        <p:spPr>
          <a:xfrm>
            <a:off x="8310677" y="4251960"/>
            <a:ext cx="3149498" cy="685800"/>
          </a:xfrm>
          <a:prstGeom prst="rect">
            <a:avLst/>
          </a:prstGeom>
          <a:noFill/>
          <a:ln/>
        </p:spPr>
        <p:txBody>
          <a:bodyPr wrap="square" rtlCol="0" anchor="ctr"/>
          <a:lstStyle/>
          <a:p>
            <a:pPr indent="0" marL="0">
              <a:buNone/>
            </a:pPr>
            <a:r>
              <a:rPr lang="en-US" sz="3000" b="1" dirty="0">
                <a:solidFill>
                  <a:srgbClr val="12213B"/>
                </a:solidFill>
                <a:latin typeface="Georgia" pitchFamily="34" charset="0"/>
                <a:ea typeface="Georgia" pitchFamily="34" charset="-122"/>
                <a:cs typeface="Georgia" pitchFamily="34" charset="-120"/>
              </a:rPr>
              <a:t>100%</a:t>
            </a:r>
            <a:endParaRPr lang="en-US" sz="3000" dirty="0"/>
          </a:p>
        </p:txBody>
      </p:sp>
      <p:sp>
        <p:nvSpPr>
          <p:cNvPr id="19" name="Text 17"/>
          <p:cNvSpPr/>
          <p:nvPr/>
        </p:nvSpPr>
        <p:spPr>
          <a:xfrm>
            <a:off x="8310677" y="4937760"/>
            <a:ext cx="3149498" cy="457200"/>
          </a:xfrm>
          <a:prstGeom prst="rect">
            <a:avLst/>
          </a:prstGeom>
          <a:noFill/>
          <a:ln/>
        </p:spPr>
        <p:txBody>
          <a:bodyPr wrap="square" rtlCol="0" anchor="ctr"/>
          <a:lstStyle/>
          <a:p>
            <a:pPr indent="0" marL="0">
              <a:buNone/>
            </a:pPr>
            <a:r>
              <a:rPr lang="en-US" sz="1000" b="1" spc="100" kern="0" dirty="0">
                <a:solidFill>
                  <a:srgbClr val="5B6472"/>
                </a:solidFill>
                <a:latin typeface="IBM Plex Sans" pitchFamily="34" charset="0"/>
                <a:ea typeface="IBM Plex Sans" pitchFamily="34" charset="-122"/>
                <a:cs typeface="IBM Plex Sans" pitchFamily="34" charset="-120"/>
              </a:rPr>
              <a:t>ONSHORE STAFFING</a:t>
            </a:r>
            <a:endParaRPr lang="en-US" sz="1000" dirty="0"/>
          </a:p>
        </p:txBody>
      </p:sp>
      <p:sp>
        <p:nvSpPr>
          <p:cNvPr id="20" name="Text 18"/>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THE BUSINESS CASE</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Why We're Doing This</a:t>
            </a:r>
            <a:endParaRPr lang="en-US" sz="2800" dirty="0"/>
          </a:p>
        </p:txBody>
      </p:sp>
      <p:sp>
        <p:nvSpPr>
          <p:cNvPr id="5" name="Shape 3"/>
          <p:cNvSpPr/>
          <p:nvPr/>
        </p:nvSpPr>
        <p:spPr>
          <a:xfrm>
            <a:off x="548640" y="1508760"/>
            <a:ext cx="45720" cy="960120"/>
          </a:xfrm>
          <a:prstGeom prst="rect">
            <a:avLst/>
          </a:prstGeom>
          <a:solidFill>
            <a:srgbClr val="9C6F1E"/>
          </a:solidFill>
          <a:ln/>
        </p:spPr>
      </p:sp>
      <p:sp>
        <p:nvSpPr>
          <p:cNvPr id="6" name="Text 4"/>
          <p:cNvSpPr/>
          <p:nvPr/>
        </p:nvSpPr>
        <p:spPr>
          <a:xfrm>
            <a:off x="777240" y="1463040"/>
            <a:ext cx="9784080" cy="1051560"/>
          </a:xfrm>
          <a:prstGeom prst="rect">
            <a:avLst/>
          </a:prstGeom>
          <a:noFill/>
          <a:ln/>
        </p:spPr>
        <p:txBody>
          <a:bodyPr wrap="square" rtlCol="0" anchor="ctr"/>
          <a:lstStyle/>
          <a:p>
            <a:pPr indent="0" marL="0">
              <a:buNone/>
            </a:pPr>
            <a:r>
              <a:rPr lang="en-US" sz="1800" b="1" i="1" dirty="0">
                <a:solidFill>
                  <a:srgbClr val="12213B"/>
                </a:solidFill>
                <a:latin typeface="Georgia" pitchFamily="34" charset="0"/>
                <a:ea typeface="Georgia" pitchFamily="34" charset="-122"/>
                <a:cs typeface="Georgia" pitchFamily="34" charset="-120"/>
              </a:rPr>
              <a:t>The legacy portal's compensating security and accessibility controls cost more every year than fixing the platform once.</a:t>
            </a:r>
            <a:endParaRPr lang="en-US" sz="1800" dirty="0"/>
          </a:p>
        </p:txBody>
      </p:sp>
      <p:sp>
        <p:nvSpPr>
          <p:cNvPr id="7" name="Text 5"/>
          <p:cNvSpPr/>
          <p:nvPr/>
        </p:nvSpPr>
        <p:spPr>
          <a:xfrm>
            <a:off x="548640" y="2651760"/>
            <a:ext cx="9875520" cy="1097280"/>
          </a:xfrm>
          <a:prstGeom prst="rect">
            <a:avLst/>
          </a:prstGeom>
          <a:noFill/>
          <a:ln/>
        </p:spPr>
        <p:txBody>
          <a:bodyPr wrap="square" rtlCol="0" anchor="ctr"/>
          <a:lstStyle/>
          <a:p>
            <a:pPr indent="0" marL="0">
              <a:buNone/>
            </a:pPr>
            <a:r>
              <a:rPr lang="en-US" sz="1300" dirty="0">
                <a:solidFill>
                  <a:srgbClr val="1B2130"/>
                </a:solidFill>
                <a:latin typeface="IBM Plex Sans" pitchFamily="34" charset="0"/>
                <a:ea typeface="IBM Plex Sans" pitchFamily="34" charset="-122"/>
                <a:cs typeface="IBM Plex Sans" pitchFamily="34" charset="-120"/>
              </a:rPr>
              <a:t>FOPBA's legacy benefits enrollment portal runs on an unsupported COTS platform that can't meet Section 508 or federal ATO requirements without significant remediation. This Task Order modernizes BenefitConnect: legacy data migration, a Section 508/WCAG-conformant rebuild, and a full ATO package — full detail in the Task Order Charter.</a:t>
            </a:r>
            <a:endParaRPr lang="en-US" sz="1300" dirty="0"/>
          </a:p>
        </p:txBody>
      </p:sp>
      <p:sp>
        <p:nvSpPr>
          <p:cNvPr id="8" name="Shape 6"/>
          <p:cNvSpPr/>
          <p:nvPr/>
        </p:nvSpPr>
        <p:spPr>
          <a:xfrm>
            <a:off x="548640" y="4114800"/>
            <a:ext cx="3474720" cy="1463040"/>
          </a:xfrm>
          <a:prstGeom prst="roundRect">
            <a:avLst>
              <a:gd name="adj" fmla="val 5000"/>
            </a:avLst>
          </a:prstGeom>
          <a:solidFill>
            <a:srgbClr val="FBF5E7"/>
          </a:solidFill>
          <a:ln w="12700">
            <a:solidFill>
              <a:srgbClr val="F0DCA6"/>
            </a:solidFill>
            <a:prstDash val="solid"/>
          </a:ln>
        </p:spPr>
      </p:sp>
      <p:sp>
        <p:nvSpPr>
          <p:cNvPr id="9" name="Shape 7"/>
          <p:cNvSpPr/>
          <p:nvPr/>
        </p:nvSpPr>
        <p:spPr>
          <a:xfrm>
            <a:off x="548640" y="4114800"/>
            <a:ext cx="54864" cy="1463040"/>
          </a:xfrm>
          <a:prstGeom prst="rect">
            <a:avLst/>
          </a:prstGeom>
          <a:solidFill>
            <a:srgbClr val="1B3A6B"/>
          </a:solidFill>
          <a:ln/>
        </p:spPr>
      </p:sp>
      <p:sp>
        <p:nvSpPr>
          <p:cNvPr id="10" name="Text 8"/>
          <p:cNvSpPr/>
          <p:nvPr/>
        </p:nvSpPr>
        <p:spPr>
          <a:xfrm>
            <a:off x="731520" y="4251960"/>
            <a:ext cx="3108960" cy="68580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$3.55M</a:t>
            </a:r>
            <a:endParaRPr lang="en-US" sz="2800" dirty="0"/>
          </a:p>
        </p:txBody>
      </p:sp>
      <p:sp>
        <p:nvSpPr>
          <p:cNvPr id="11" name="Text 9"/>
          <p:cNvSpPr/>
          <p:nvPr/>
        </p:nvSpPr>
        <p:spPr>
          <a:xfrm>
            <a:off x="731520" y="4937760"/>
            <a:ext cx="3108960" cy="457200"/>
          </a:xfrm>
          <a:prstGeom prst="rect">
            <a:avLst/>
          </a:prstGeom>
          <a:noFill/>
          <a:ln/>
        </p:spPr>
        <p:txBody>
          <a:bodyPr wrap="square" rtlCol="0" anchor="ctr"/>
          <a:lstStyle/>
          <a:p>
            <a:pPr indent="0" marL="0">
              <a:buNone/>
            </a:pPr>
            <a:r>
              <a:rPr lang="en-US" sz="1000" b="1" spc="100" kern="0" dirty="0">
                <a:solidFill>
                  <a:srgbClr val="5B6472"/>
                </a:solidFill>
                <a:latin typeface="IBM Plex Sans" pitchFamily="34" charset="0"/>
                <a:ea typeface="IBM Plex Sans" pitchFamily="34" charset="-122"/>
                <a:cs typeface="IBM Plex Sans" pitchFamily="34" charset="-120"/>
              </a:rPr>
              <a:t>APPROVED BASELINE (FFP)</a:t>
            </a:r>
            <a:endParaRPr lang="en-US" sz="1000" dirty="0"/>
          </a:p>
        </p:txBody>
      </p:sp>
      <p:sp>
        <p:nvSpPr>
          <p:cNvPr id="12" name="Shape 10"/>
          <p:cNvSpPr/>
          <p:nvPr/>
        </p:nvSpPr>
        <p:spPr>
          <a:xfrm>
            <a:off x="4297680" y="4114800"/>
            <a:ext cx="3474720" cy="1463040"/>
          </a:xfrm>
          <a:prstGeom prst="roundRect">
            <a:avLst>
              <a:gd name="adj" fmla="val 5000"/>
            </a:avLst>
          </a:prstGeom>
          <a:solidFill>
            <a:srgbClr val="FBF5E7"/>
          </a:solidFill>
          <a:ln w="12700">
            <a:solidFill>
              <a:srgbClr val="F0DCA6"/>
            </a:solidFill>
            <a:prstDash val="solid"/>
          </a:ln>
        </p:spPr>
      </p:sp>
      <p:sp>
        <p:nvSpPr>
          <p:cNvPr id="13" name="Shape 11"/>
          <p:cNvSpPr/>
          <p:nvPr/>
        </p:nvSpPr>
        <p:spPr>
          <a:xfrm>
            <a:off x="4297680" y="4114800"/>
            <a:ext cx="54864" cy="1463040"/>
          </a:xfrm>
          <a:prstGeom prst="rect">
            <a:avLst/>
          </a:prstGeom>
          <a:solidFill>
            <a:srgbClr val="1B3A6B"/>
          </a:solidFill>
          <a:ln/>
        </p:spPr>
      </p:sp>
      <p:sp>
        <p:nvSpPr>
          <p:cNvPr id="14" name="Text 12"/>
          <p:cNvSpPr/>
          <p:nvPr/>
        </p:nvSpPr>
        <p:spPr>
          <a:xfrm>
            <a:off x="4480560" y="4251960"/>
            <a:ext cx="3108960" cy="68580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Month 8</a:t>
            </a:r>
            <a:endParaRPr lang="en-US" sz="2800" dirty="0"/>
          </a:p>
        </p:txBody>
      </p:sp>
      <p:sp>
        <p:nvSpPr>
          <p:cNvPr id="15" name="Text 13"/>
          <p:cNvSpPr/>
          <p:nvPr/>
        </p:nvSpPr>
        <p:spPr>
          <a:xfrm>
            <a:off x="4480560" y="4937760"/>
            <a:ext cx="3108960" cy="457200"/>
          </a:xfrm>
          <a:prstGeom prst="rect">
            <a:avLst/>
          </a:prstGeom>
          <a:noFill/>
          <a:ln/>
        </p:spPr>
        <p:txBody>
          <a:bodyPr wrap="square" rtlCol="0" anchor="ctr"/>
          <a:lstStyle/>
          <a:p>
            <a:pPr indent="0" marL="0">
              <a:buNone/>
            </a:pPr>
            <a:r>
              <a:rPr lang="en-US" sz="1000" b="1" spc="100" kern="0" dirty="0">
                <a:solidFill>
                  <a:srgbClr val="5B6472"/>
                </a:solidFill>
                <a:latin typeface="IBM Plex Sans" pitchFamily="34" charset="0"/>
                <a:ea typeface="IBM Plex Sans" pitchFamily="34" charset="-122"/>
                <a:cs typeface="IBM Plex Sans" pitchFamily="34" charset="-120"/>
              </a:rPr>
              <a:t>TARGET GO-LIVE</a:t>
            </a:r>
            <a:endParaRPr lang="en-US" sz="1000" dirty="0"/>
          </a:p>
        </p:txBody>
      </p:sp>
      <p:sp>
        <p:nvSpPr>
          <p:cNvPr id="16" name="Text 14"/>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OBJECTIVES</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What Success Looks Like</a:t>
            </a:r>
            <a:endParaRPr lang="en-US" sz="2800" dirty="0"/>
          </a:p>
        </p:txBody>
      </p:sp>
      <p:sp>
        <p:nvSpPr>
          <p:cNvPr id="5" name="Shape 3"/>
          <p:cNvSpPr/>
          <p:nvPr/>
        </p:nvSpPr>
        <p:spPr>
          <a:xfrm>
            <a:off x="548640" y="1508760"/>
            <a:ext cx="11094415" cy="585216"/>
          </a:xfrm>
          <a:prstGeom prst="roundRect">
            <a:avLst>
              <a:gd name="adj" fmla="val 9375"/>
            </a:avLst>
          </a:prstGeom>
          <a:solidFill>
            <a:srgbClr val="E7F4ED"/>
          </a:solidFill>
          <a:ln/>
        </p:spPr>
      </p:sp>
      <p:sp>
        <p:nvSpPr>
          <p:cNvPr id="6" name="Shape 4"/>
          <p:cNvSpPr/>
          <p:nvPr/>
        </p:nvSpPr>
        <p:spPr>
          <a:xfrm>
            <a:off x="731520" y="1609344"/>
            <a:ext cx="384048" cy="384048"/>
          </a:xfrm>
          <a:prstGeom prst="ellipse">
            <a:avLst/>
          </a:prstGeom>
          <a:solidFill>
            <a:srgbClr val="1E7B4D"/>
          </a:solidFill>
          <a:ln/>
        </p:spPr>
      </p:sp>
      <p:sp>
        <p:nvSpPr>
          <p:cNvPr id="7" name="Text 5"/>
          <p:cNvSpPr/>
          <p:nvPr/>
        </p:nvSpPr>
        <p:spPr>
          <a:xfrm>
            <a:off x="731520" y="1609344"/>
            <a:ext cx="384048" cy="384048"/>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1</a:t>
            </a:r>
            <a:endParaRPr lang="en-US" sz="1500" dirty="0"/>
          </a:p>
        </p:txBody>
      </p:sp>
      <p:sp>
        <p:nvSpPr>
          <p:cNvPr id="8" name="Text 6"/>
          <p:cNvSpPr/>
          <p:nvPr/>
        </p:nvSpPr>
        <p:spPr>
          <a:xfrm>
            <a:off x="1280160" y="1508760"/>
            <a:ext cx="10180015" cy="585216"/>
          </a:xfrm>
          <a:prstGeom prst="rect">
            <a:avLst/>
          </a:prstGeom>
          <a:noFill/>
          <a:ln/>
        </p:spPr>
        <p:txBody>
          <a:bodyPr wrap="square" rtlCol="0" anchor="ctr"/>
          <a:lstStyle/>
          <a:p>
            <a:pPr indent="0" marL="0">
              <a:buNone/>
            </a:pPr>
            <a:r>
              <a:rPr lang="en-US" sz="1300" b="1" dirty="0">
                <a:solidFill>
                  <a:srgbClr val="1B2130"/>
                </a:solidFill>
                <a:latin typeface="IBM Plex Sans" pitchFamily="34" charset="0"/>
                <a:ea typeface="IBM Plex Sans" pitchFamily="34" charset="-122"/>
                <a:cs typeface="IBM Plex Sans" pitchFamily="34" charset="-120"/>
              </a:rPr>
              <a:t>Full Section 508/VPAT conformance before Milestone Gate 1</a:t>
            </a:r>
            <a:endParaRPr lang="en-US" sz="1300" dirty="0"/>
          </a:p>
        </p:txBody>
      </p:sp>
      <p:sp>
        <p:nvSpPr>
          <p:cNvPr id="9" name="Shape 7"/>
          <p:cNvSpPr/>
          <p:nvPr/>
        </p:nvSpPr>
        <p:spPr>
          <a:xfrm>
            <a:off x="548640" y="2167128"/>
            <a:ext cx="11094415" cy="585216"/>
          </a:xfrm>
          <a:prstGeom prst="roundRect">
            <a:avLst>
              <a:gd name="adj" fmla="val 9375"/>
            </a:avLst>
          </a:prstGeom>
          <a:solidFill>
            <a:srgbClr val="E7F4ED"/>
          </a:solidFill>
          <a:ln/>
        </p:spPr>
      </p:sp>
      <p:sp>
        <p:nvSpPr>
          <p:cNvPr id="10" name="Shape 8"/>
          <p:cNvSpPr/>
          <p:nvPr/>
        </p:nvSpPr>
        <p:spPr>
          <a:xfrm>
            <a:off x="731520" y="2267712"/>
            <a:ext cx="384048" cy="384048"/>
          </a:xfrm>
          <a:prstGeom prst="ellipse">
            <a:avLst/>
          </a:prstGeom>
          <a:solidFill>
            <a:srgbClr val="1E7B4D"/>
          </a:solidFill>
          <a:ln/>
        </p:spPr>
      </p:sp>
      <p:sp>
        <p:nvSpPr>
          <p:cNvPr id="11" name="Text 9"/>
          <p:cNvSpPr/>
          <p:nvPr/>
        </p:nvSpPr>
        <p:spPr>
          <a:xfrm>
            <a:off x="731520" y="2267712"/>
            <a:ext cx="384048" cy="384048"/>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2</a:t>
            </a:r>
            <a:endParaRPr lang="en-US" sz="1500" dirty="0"/>
          </a:p>
        </p:txBody>
      </p:sp>
      <p:sp>
        <p:nvSpPr>
          <p:cNvPr id="12" name="Text 10"/>
          <p:cNvSpPr/>
          <p:nvPr/>
        </p:nvSpPr>
        <p:spPr>
          <a:xfrm>
            <a:off x="1280160" y="2167128"/>
            <a:ext cx="10180015" cy="585216"/>
          </a:xfrm>
          <a:prstGeom prst="rect">
            <a:avLst/>
          </a:prstGeom>
          <a:noFill/>
          <a:ln/>
        </p:spPr>
        <p:txBody>
          <a:bodyPr wrap="square" rtlCol="0" anchor="ctr"/>
          <a:lstStyle/>
          <a:p>
            <a:pPr indent="0" marL="0">
              <a:buNone/>
            </a:pPr>
            <a:r>
              <a:rPr lang="en-US" sz="1300" b="1" dirty="0">
                <a:solidFill>
                  <a:srgbClr val="1B2130"/>
                </a:solidFill>
                <a:latin typeface="IBM Plex Sans" pitchFamily="34" charset="0"/>
                <a:ea typeface="IBM Plex Sans" pitchFamily="34" charset="-122"/>
                <a:cs typeface="IBM Plex Sans" pitchFamily="34" charset="-120"/>
              </a:rPr>
              <a:t>ATO with zero open Critical/High security findings at Gate 1</a:t>
            </a:r>
            <a:endParaRPr lang="en-US" sz="1300" dirty="0"/>
          </a:p>
        </p:txBody>
      </p:sp>
      <p:sp>
        <p:nvSpPr>
          <p:cNvPr id="13" name="Shape 11"/>
          <p:cNvSpPr/>
          <p:nvPr/>
        </p:nvSpPr>
        <p:spPr>
          <a:xfrm>
            <a:off x="548640" y="2825496"/>
            <a:ext cx="11094415" cy="585216"/>
          </a:xfrm>
          <a:prstGeom prst="roundRect">
            <a:avLst>
              <a:gd name="adj" fmla="val 9375"/>
            </a:avLst>
          </a:prstGeom>
          <a:solidFill>
            <a:srgbClr val="E7F4ED"/>
          </a:solidFill>
          <a:ln/>
        </p:spPr>
      </p:sp>
      <p:sp>
        <p:nvSpPr>
          <p:cNvPr id="14" name="Shape 12"/>
          <p:cNvSpPr/>
          <p:nvPr/>
        </p:nvSpPr>
        <p:spPr>
          <a:xfrm>
            <a:off x="731520" y="2926080"/>
            <a:ext cx="384048" cy="384048"/>
          </a:xfrm>
          <a:prstGeom prst="ellipse">
            <a:avLst/>
          </a:prstGeom>
          <a:solidFill>
            <a:srgbClr val="1E7B4D"/>
          </a:solidFill>
          <a:ln/>
        </p:spPr>
      </p:sp>
      <p:sp>
        <p:nvSpPr>
          <p:cNvPr id="15" name="Text 13"/>
          <p:cNvSpPr/>
          <p:nvPr/>
        </p:nvSpPr>
        <p:spPr>
          <a:xfrm>
            <a:off x="731520" y="2926080"/>
            <a:ext cx="384048" cy="384048"/>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3</a:t>
            </a:r>
            <a:endParaRPr lang="en-US" sz="1500" dirty="0"/>
          </a:p>
        </p:txBody>
      </p:sp>
      <p:sp>
        <p:nvSpPr>
          <p:cNvPr id="16" name="Text 14"/>
          <p:cNvSpPr/>
          <p:nvPr/>
        </p:nvSpPr>
        <p:spPr>
          <a:xfrm>
            <a:off x="1280160" y="2825496"/>
            <a:ext cx="10180015" cy="585216"/>
          </a:xfrm>
          <a:prstGeom prst="rect">
            <a:avLst/>
          </a:prstGeom>
          <a:noFill/>
          <a:ln/>
        </p:spPr>
        <p:txBody>
          <a:bodyPr wrap="square" rtlCol="0" anchor="ctr"/>
          <a:lstStyle/>
          <a:p>
            <a:pPr indent="0" marL="0">
              <a:buNone/>
            </a:pPr>
            <a:r>
              <a:rPr lang="en-US" sz="1300" b="1" dirty="0">
                <a:solidFill>
                  <a:srgbClr val="1B2130"/>
                </a:solidFill>
                <a:latin typeface="IBM Plex Sans" pitchFamily="34" charset="0"/>
                <a:ea typeface="IBM Plex Sans" pitchFamily="34" charset="-122"/>
                <a:cs typeface="IBM Plex Sans" pitchFamily="34" charset="-120"/>
              </a:rPr>
              <a:t>Legacy data migrated with full field-level validation before cutover</a:t>
            </a:r>
            <a:endParaRPr lang="en-US" sz="1300" dirty="0"/>
          </a:p>
        </p:txBody>
      </p:sp>
      <p:sp>
        <p:nvSpPr>
          <p:cNvPr id="17" name="Shape 15"/>
          <p:cNvSpPr/>
          <p:nvPr/>
        </p:nvSpPr>
        <p:spPr>
          <a:xfrm>
            <a:off x="548640" y="3483864"/>
            <a:ext cx="11094415" cy="585216"/>
          </a:xfrm>
          <a:prstGeom prst="roundRect">
            <a:avLst>
              <a:gd name="adj" fmla="val 9375"/>
            </a:avLst>
          </a:prstGeom>
          <a:solidFill>
            <a:srgbClr val="E7F4ED"/>
          </a:solidFill>
          <a:ln/>
        </p:spPr>
      </p:sp>
      <p:sp>
        <p:nvSpPr>
          <p:cNvPr id="18" name="Shape 16"/>
          <p:cNvSpPr/>
          <p:nvPr/>
        </p:nvSpPr>
        <p:spPr>
          <a:xfrm>
            <a:off x="731520" y="3584448"/>
            <a:ext cx="384048" cy="384048"/>
          </a:xfrm>
          <a:prstGeom prst="ellipse">
            <a:avLst/>
          </a:prstGeom>
          <a:solidFill>
            <a:srgbClr val="1E7B4D"/>
          </a:solidFill>
          <a:ln/>
        </p:spPr>
      </p:sp>
      <p:sp>
        <p:nvSpPr>
          <p:cNvPr id="19" name="Text 17"/>
          <p:cNvSpPr/>
          <p:nvPr/>
        </p:nvSpPr>
        <p:spPr>
          <a:xfrm>
            <a:off x="731520" y="3584448"/>
            <a:ext cx="384048" cy="384048"/>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4</a:t>
            </a:r>
            <a:endParaRPr lang="en-US" sz="1500" dirty="0"/>
          </a:p>
        </p:txBody>
      </p:sp>
      <p:sp>
        <p:nvSpPr>
          <p:cNvPr id="20" name="Text 18"/>
          <p:cNvSpPr/>
          <p:nvPr/>
        </p:nvSpPr>
        <p:spPr>
          <a:xfrm>
            <a:off x="1280160" y="3483864"/>
            <a:ext cx="10180015" cy="585216"/>
          </a:xfrm>
          <a:prstGeom prst="rect">
            <a:avLst/>
          </a:prstGeom>
          <a:noFill/>
          <a:ln/>
        </p:spPr>
        <p:txBody>
          <a:bodyPr wrap="square" rtlCol="0" anchor="ctr"/>
          <a:lstStyle/>
          <a:p>
            <a:pPr indent="0" marL="0">
              <a:buNone/>
            </a:pPr>
            <a:r>
              <a:rPr lang="en-US" sz="1300" b="1" dirty="0">
                <a:solidFill>
                  <a:srgbClr val="1B2130"/>
                </a:solidFill>
                <a:latin typeface="IBM Plex Sans" pitchFamily="34" charset="0"/>
                <a:ea typeface="IBM Plex Sans" pitchFamily="34" charset="-122"/>
                <a:cs typeface="IBM Plex Sans" pitchFamily="34" charset="-120"/>
              </a:rPr>
              <a:t>Completed within the FFP baseline and approved Period of Performance</a:t>
            </a:r>
            <a:endParaRPr lang="en-US" sz="1300" dirty="0"/>
          </a:p>
        </p:txBody>
      </p:sp>
      <p:sp>
        <p:nvSpPr>
          <p:cNvPr id="21" name="Shape 19"/>
          <p:cNvSpPr/>
          <p:nvPr/>
        </p:nvSpPr>
        <p:spPr>
          <a:xfrm>
            <a:off x="548640" y="4142232"/>
            <a:ext cx="11094415" cy="585216"/>
          </a:xfrm>
          <a:prstGeom prst="roundRect">
            <a:avLst>
              <a:gd name="adj" fmla="val 9375"/>
            </a:avLst>
          </a:prstGeom>
          <a:solidFill>
            <a:srgbClr val="E7F4ED"/>
          </a:solidFill>
          <a:ln/>
        </p:spPr>
      </p:sp>
      <p:sp>
        <p:nvSpPr>
          <p:cNvPr id="22" name="Shape 20"/>
          <p:cNvSpPr/>
          <p:nvPr/>
        </p:nvSpPr>
        <p:spPr>
          <a:xfrm>
            <a:off x="731520" y="4242816"/>
            <a:ext cx="384048" cy="384048"/>
          </a:xfrm>
          <a:prstGeom prst="ellipse">
            <a:avLst/>
          </a:prstGeom>
          <a:solidFill>
            <a:srgbClr val="1E7B4D"/>
          </a:solidFill>
          <a:ln/>
        </p:spPr>
      </p:sp>
      <p:sp>
        <p:nvSpPr>
          <p:cNvPr id="23" name="Text 21"/>
          <p:cNvSpPr/>
          <p:nvPr/>
        </p:nvSpPr>
        <p:spPr>
          <a:xfrm>
            <a:off x="731520" y="4242816"/>
            <a:ext cx="384048" cy="384048"/>
          </a:xfrm>
          <a:prstGeom prst="rect">
            <a:avLst/>
          </a:prstGeom>
          <a:noFill/>
          <a:ln/>
        </p:spPr>
        <p:txBody>
          <a:bodyPr wrap="square" rtlCol="0" anchor="ctr"/>
          <a:lstStyle/>
          <a:p>
            <a:pPr algn="ctr" indent="0" marL="0">
              <a:buNone/>
            </a:pPr>
            <a:r>
              <a:rPr lang="en-US" sz="1500" b="1" dirty="0">
                <a:solidFill>
                  <a:srgbClr val="FFFFFF"/>
                </a:solidFill>
                <a:latin typeface="Georgia" pitchFamily="34" charset="0"/>
                <a:ea typeface="Georgia" pitchFamily="34" charset="-122"/>
                <a:cs typeface="Georgia" pitchFamily="34" charset="-120"/>
              </a:rPr>
              <a:t>5</a:t>
            </a:r>
            <a:endParaRPr lang="en-US" sz="1500" dirty="0"/>
          </a:p>
        </p:txBody>
      </p:sp>
      <p:sp>
        <p:nvSpPr>
          <p:cNvPr id="24" name="Text 22"/>
          <p:cNvSpPr/>
          <p:nvPr/>
        </p:nvSpPr>
        <p:spPr>
          <a:xfrm>
            <a:off x="1280160" y="4142232"/>
            <a:ext cx="10180015" cy="585216"/>
          </a:xfrm>
          <a:prstGeom prst="rect">
            <a:avLst/>
          </a:prstGeom>
          <a:noFill/>
          <a:ln/>
        </p:spPr>
        <p:txBody>
          <a:bodyPr wrap="square" rtlCol="0" anchor="ctr"/>
          <a:lstStyle/>
          <a:p>
            <a:pPr indent="0" marL="0">
              <a:buNone/>
            </a:pPr>
            <a:r>
              <a:rPr lang="en-US" sz="1300" b="1" dirty="0">
                <a:solidFill>
                  <a:srgbClr val="1B2130"/>
                </a:solidFill>
                <a:latin typeface="IBM Plex Sans" pitchFamily="34" charset="0"/>
                <a:ea typeface="IBM Plex Sans" pitchFamily="34" charset="-122"/>
                <a:cs typeface="IBM Plex Sans" pitchFamily="34" charset="-120"/>
              </a:rPr>
              <a:t>Satisfactory-or-better CPARS rating to justify the Option Period</a:t>
            </a:r>
            <a:endParaRPr lang="en-US" sz="1300" dirty="0"/>
          </a:p>
        </p:txBody>
      </p:sp>
      <p:sp>
        <p:nvSpPr>
          <p:cNvPr id="25" name="Text 23"/>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SCOPE</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Where the Lines Are</a:t>
            </a:r>
            <a:endParaRPr lang="en-US" sz="2800" dirty="0"/>
          </a:p>
        </p:txBody>
      </p:sp>
      <p:sp>
        <p:nvSpPr>
          <p:cNvPr id="5" name="Shape 3"/>
          <p:cNvSpPr/>
          <p:nvPr/>
        </p:nvSpPr>
        <p:spPr>
          <a:xfrm>
            <a:off x="6095848" y="1554480"/>
            <a:ext cx="10973" cy="4389120"/>
          </a:xfrm>
          <a:prstGeom prst="rect">
            <a:avLst/>
          </a:prstGeom>
          <a:solidFill>
            <a:srgbClr val="E3E6EB"/>
          </a:solidFill>
          <a:ln/>
        </p:spPr>
      </p:sp>
      <p:sp>
        <p:nvSpPr>
          <p:cNvPr id="6" name="Text 4"/>
          <p:cNvSpPr/>
          <p:nvPr/>
        </p:nvSpPr>
        <p:spPr>
          <a:xfrm>
            <a:off x="548640" y="1554480"/>
            <a:ext cx="5029200" cy="365760"/>
          </a:xfrm>
          <a:prstGeom prst="rect">
            <a:avLst/>
          </a:prstGeom>
          <a:noFill/>
          <a:ln/>
        </p:spPr>
        <p:txBody>
          <a:bodyPr wrap="square" rtlCol="0" anchor="ctr"/>
          <a:lstStyle/>
          <a:p>
            <a:pPr indent="0" marL="0">
              <a:buNone/>
            </a:pPr>
            <a:r>
              <a:rPr lang="en-US" sz="1200" b="1" spc="100" kern="0" dirty="0">
                <a:solidFill>
                  <a:srgbClr val="9C6F1E"/>
                </a:solidFill>
                <a:latin typeface="IBM Plex Mono" pitchFamily="34" charset="0"/>
                <a:ea typeface="IBM Plex Mono" pitchFamily="34" charset="-122"/>
                <a:cs typeface="IBM Plex Mono" pitchFamily="34" charset="-120"/>
              </a:rPr>
              <a:t>IN SCOPE</a:t>
            </a:r>
            <a:endParaRPr lang="en-US" sz="1200" dirty="0"/>
          </a:p>
        </p:txBody>
      </p:sp>
      <p:sp>
        <p:nvSpPr>
          <p:cNvPr id="7" name="Text 5"/>
          <p:cNvSpPr/>
          <p:nvPr/>
        </p:nvSpPr>
        <p:spPr>
          <a:xfrm>
            <a:off x="548640" y="2011680"/>
            <a:ext cx="5120640" cy="4023360"/>
          </a:xfrm>
          <a:prstGeom prst="rect">
            <a:avLst/>
          </a:prstGeom>
          <a:noFill/>
          <a:ln/>
        </p:spPr>
        <p:txBody>
          <a:bodyPr wrap="square" rtlCol="0" anchor="t"/>
          <a:lstStyle/>
          <a:p>
            <a:pPr marL="342900" indent="-342900">
              <a:spcAft>
                <a:spcPts val="800"/>
              </a:spcAft>
              <a:buSzPct val="100000"/>
              <a:buChar char="•"/>
            </a:pPr>
            <a:r>
              <a:rPr lang="en-US" sz="1200" dirty="0">
                <a:solidFill>
                  <a:srgbClr val="1B2130"/>
                </a:solidFill>
                <a:latin typeface="IBM Plex Sans" pitchFamily="34" charset="0"/>
                <a:ea typeface="IBM Plex Sans" pitchFamily="34" charset="-122"/>
                <a:cs typeface="IBM Plex Sans" pitchFamily="34" charset="-120"/>
              </a:rPr>
              <a:t>Legacy applicant/enrollment data migration and validation
</a:t>
            </a:r>
            <a:endParaRPr lang="en-US" sz="1200" dirty="0"/>
          </a:p>
          <a:p>
            <a:pPr marL="342900" indent="-342900">
              <a:spcAft>
                <a:spcPts val="800"/>
              </a:spcAft>
              <a:buSzPct val="100000"/>
              <a:buChar char="•"/>
            </a:pPr>
            <a:r>
              <a:rPr lang="en-US" sz="1200" dirty="0">
                <a:solidFill>
                  <a:srgbClr val="1B2130"/>
                </a:solidFill>
                <a:latin typeface="IBM Plex Sans" pitchFamily="34" charset="0"/>
                <a:ea typeface="IBM Plex Sans" pitchFamily="34" charset="-122"/>
                <a:cs typeface="IBM Plex Sans" pitchFamily="34" charset="-120"/>
              </a:rPr>
              <a:t>Section 508/WCAG-conformant portal rebuild
</a:t>
            </a:r>
            <a:endParaRPr lang="en-US" sz="1200" dirty="0"/>
          </a:p>
          <a:p>
            <a:pPr marL="342900" indent="-342900">
              <a:spcAft>
                <a:spcPts val="800"/>
              </a:spcAft>
              <a:buSzPct val="100000"/>
              <a:buChar char="•"/>
            </a:pPr>
            <a:r>
              <a:rPr lang="en-US" sz="1200" dirty="0">
                <a:solidFill>
                  <a:srgbClr val="1B2130"/>
                </a:solidFill>
                <a:latin typeface="IBM Plex Sans" pitchFamily="34" charset="0"/>
                <a:ea typeface="IBM Plex Sans" pitchFamily="34" charset="-122"/>
                <a:cs typeface="IBM Plex Sans" pitchFamily="34" charset="-120"/>
              </a:rPr>
              <a:t>Full ATO package: SSP, SCA, POA&amp;M, supporting CDRLs
</a:t>
            </a:r>
            <a:endParaRPr lang="en-US" sz="1200" dirty="0"/>
          </a:p>
          <a:p>
            <a:pPr marL="342900" indent="-342900">
              <a:spcAft>
                <a:spcPts val="800"/>
              </a:spcAft>
              <a:buSzPct val="100000"/>
              <a:buChar char="•"/>
            </a:pPr>
            <a:r>
              <a:rPr lang="en-US" sz="1200" dirty="0">
                <a:solidFill>
                  <a:srgbClr val="1B2130"/>
                </a:solidFill>
                <a:latin typeface="IBM Plex Sans" pitchFamily="34" charset="0"/>
                <a:ea typeface="IBM Plex Sans" pitchFamily="34" charset="-122"/>
                <a:cs typeface="IBM Plex Sans" pitchFamily="34" charset="-120"/>
              </a:rPr>
              <a:t>Cloud hosting/infrastructure, incl. DR/COOP testing
</a:t>
            </a:r>
            <a:endParaRPr lang="en-US" sz="1200" dirty="0"/>
          </a:p>
          <a:p>
            <a:pPr marL="342900" indent="-342900">
              <a:spcAft>
                <a:spcPts val="800"/>
              </a:spcAft>
              <a:buSzPct val="100000"/>
              <a:buChar char="•"/>
            </a:pPr>
            <a:r>
              <a:rPr lang="en-US" sz="1200" dirty="0">
                <a:solidFill>
                  <a:srgbClr val="1B2130"/>
                </a:solidFill>
                <a:latin typeface="IBM Plex Sans" pitchFamily="34" charset="0"/>
                <a:ea typeface="IBM Plex Sans" pitchFamily="34" charset="-122"/>
                <a:cs typeface="IBM Plex Sans" pitchFamily="34" charset="-120"/>
              </a:rPr>
              <a:t>MFA and identity-assurance controls per current OMB guidance</a:t>
            </a:r>
            <a:endParaRPr lang="en-US" sz="1200" dirty="0"/>
          </a:p>
        </p:txBody>
      </p:sp>
      <p:sp>
        <p:nvSpPr>
          <p:cNvPr id="8" name="Text 6"/>
          <p:cNvSpPr/>
          <p:nvPr/>
        </p:nvSpPr>
        <p:spPr>
          <a:xfrm>
            <a:off x="6461608" y="1554480"/>
            <a:ext cx="5486400" cy="365760"/>
          </a:xfrm>
          <a:prstGeom prst="rect">
            <a:avLst/>
          </a:prstGeom>
          <a:noFill/>
          <a:ln/>
        </p:spPr>
        <p:txBody>
          <a:bodyPr wrap="square" rtlCol="0" anchor="ctr"/>
          <a:lstStyle/>
          <a:p>
            <a:pPr indent="0" marL="0">
              <a:buNone/>
            </a:pPr>
            <a:r>
              <a:rPr lang="en-US" sz="1200" b="1" spc="100" kern="0" dirty="0">
                <a:solidFill>
                  <a:srgbClr val="1B3A6B"/>
                </a:solidFill>
                <a:latin typeface="IBM Plex Mono" pitchFamily="34" charset="0"/>
                <a:ea typeface="IBM Plex Mono" pitchFamily="34" charset="-122"/>
                <a:cs typeface="IBM Plex Mono" pitchFamily="34" charset="-120"/>
              </a:rPr>
              <a:t>OUT OF SCOPE</a:t>
            </a:r>
            <a:endParaRPr lang="en-US" sz="1200" dirty="0"/>
          </a:p>
        </p:txBody>
      </p:sp>
      <p:sp>
        <p:nvSpPr>
          <p:cNvPr id="9" name="Text 7"/>
          <p:cNvSpPr/>
          <p:nvPr/>
        </p:nvSpPr>
        <p:spPr>
          <a:xfrm>
            <a:off x="6461608" y="2011680"/>
            <a:ext cx="5303520" cy="3566160"/>
          </a:xfrm>
          <a:prstGeom prst="rect">
            <a:avLst/>
          </a:prstGeom>
          <a:noFill/>
          <a:ln/>
        </p:spPr>
        <p:txBody>
          <a:bodyPr wrap="square" rtlCol="0" anchor="t"/>
          <a:lstStyle/>
          <a:p>
            <a:pPr marL="342900" indent="-342900">
              <a:spcAft>
                <a:spcPts val="1000"/>
              </a:spcAft>
              <a:buSzPct val="100000"/>
              <a:buChar char="•"/>
            </a:pPr>
            <a:r>
              <a:rPr lang="en-US" sz="1300" dirty="0">
                <a:solidFill>
                  <a:srgbClr val="1B2130"/>
                </a:solidFill>
                <a:latin typeface="IBM Plex Sans" pitchFamily="34" charset="0"/>
                <a:ea typeface="IBM Plex Sans" pitchFamily="34" charset="-122"/>
                <a:cs typeface="IBM Plex Sans" pitchFamily="34" charset="-120"/>
              </a:rPr>
              <a:t>Any FOPBA system outside the BenefitConnect portal
</a:t>
            </a:r>
            <a:endParaRPr lang="en-US" sz="1300" dirty="0"/>
          </a:p>
          <a:p>
            <a:pPr marL="342900" indent="-342900">
              <a:spcAft>
                <a:spcPts val="1000"/>
              </a:spcAft>
              <a:buSzPct val="100000"/>
              <a:buChar char="•"/>
            </a:pPr>
            <a:r>
              <a:rPr lang="en-US" sz="1300" dirty="0">
                <a:solidFill>
                  <a:srgbClr val="1B2130"/>
                </a:solidFill>
                <a:latin typeface="IBM Plex Sans" pitchFamily="34" charset="0"/>
                <a:ea typeface="IBM Plex Sans" pitchFamily="34" charset="-122"/>
                <a:cs typeface="IBM Plex Sans" pitchFamily="34" charset="-120"/>
              </a:rPr>
              <a:t>Ongoing O&amp;M beyond the Option Period absent a follow-on Task Order
</a:t>
            </a:r>
            <a:endParaRPr lang="en-US" sz="1300" dirty="0"/>
          </a:p>
          <a:p>
            <a:pPr marL="342900" indent="-342900">
              <a:spcAft>
                <a:spcPts val="1000"/>
              </a:spcAft>
              <a:buSzPct val="100000"/>
              <a:buChar char="•"/>
            </a:pPr>
            <a:r>
              <a:rPr lang="en-US" sz="1300" dirty="0">
                <a:solidFill>
                  <a:srgbClr val="1B2130"/>
                </a:solidFill>
                <a:latin typeface="IBM Plex Sans" pitchFamily="34" charset="0"/>
                <a:ea typeface="IBM Plex Sans" pitchFamily="34" charset="-122"/>
                <a:cs typeface="IBM Plex Sans" pitchFamily="34" charset="-120"/>
              </a:rPr>
              <a:t>Policy or eligibility-rules changes not required by the modernization</a:t>
            </a:r>
            <a:endParaRPr lang="en-US" sz="1300" dirty="0"/>
          </a:p>
        </p:txBody>
      </p:sp>
      <p:sp>
        <p:nvSpPr>
          <p:cNvPr id="10" name="Text 8"/>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THE DELIVERY TEAM</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Everyone Who's Building This</a:t>
            </a:r>
            <a:endParaRPr lang="en-US" sz="2800" dirty="0"/>
          </a:p>
        </p:txBody>
      </p:sp>
      <p:sp>
        <p:nvSpPr>
          <p:cNvPr id="5" name="Shape 3"/>
          <p:cNvSpPr/>
          <p:nvPr/>
        </p:nvSpPr>
        <p:spPr>
          <a:xfrm>
            <a:off x="548640" y="1463040"/>
            <a:ext cx="3576218" cy="640080"/>
          </a:xfrm>
          <a:prstGeom prst="roundRect">
            <a:avLst>
              <a:gd name="adj" fmla="val 10000"/>
            </a:avLst>
          </a:prstGeom>
          <a:solidFill>
            <a:srgbClr val="FBF5E7"/>
          </a:solidFill>
          <a:ln w="12700">
            <a:solidFill>
              <a:srgbClr val="F0DCA6"/>
            </a:solidFill>
            <a:prstDash val="solid"/>
          </a:ln>
        </p:spPr>
      </p:sp>
      <p:sp>
        <p:nvSpPr>
          <p:cNvPr id="6" name="Shape 4"/>
          <p:cNvSpPr/>
          <p:nvPr/>
        </p:nvSpPr>
        <p:spPr>
          <a:xfrm>
            <a:off x="548640" y="1463040"/>
            <a:ext cx="45720" cy="640080"/>
          </a:xfrm>
          <a:prstGeom prst="rect">
            <a:avLst/>
          </a:prstGeom>
          <a:solidFill>
            <a:srgbClr val="9C6F1E"/>
          </a:solidFill>
          <a:ln/>
        </p:spPr>
      </p:sp>
      <p:sp>
        <p:nvSpPr>
          <p:cNvPr id="7" name="Text 5"/>
          <p:cNvSpPr/>
          <p:nvPr/>
        </p:nvSpPr>
        <p:spPr>
          <a:xfrm>
            <a:off x="676656" y="1508760"/>
            <a:ext cx="3320186" cy="292608"/>
          </a:xfrm>
          <a:prstGeom prst="rect">
            <a:avLst/>
          </a:prstGeom>
          <a:noFill/>
          <a:ln/>
        </p:spPr>
        <p:txBody>
          <a:bodyPr wrap="square" rtlCol="0" anchor="ctr"/>
          <a:lstStyle/>
          <a:p>
            <a:pPr indent="0" marL="0">
              <a:buNone/>
            </a:pPr>
            <a:r>
              <a:rPr lang="en-US" sz="1300" b="1" dirty="0">
                <a:solidFill>
                  <a:srgbClr val="12213B"/>
                </a:solidFill>
                <a:latin typeface="IBM Plex Sans" pitchFamily="34" charset="0"/>
                <a:ea typeface="IBM Plex Sans" pitchFamily="34" charset="-122"/>
                <a:cs typeface="IBM Plex Sans" pitchFamily="34" charset="-120"/>
              </a:rPr>
              <a:t>C. Tyrrell</a:t>
            </a:r>
            <a:endParaRPr lang="en-US" sz="1300" dirty="0"/>
          </a:p>
        </p:txBody>
      </p:sp>
      <p:sp>
        <p:nvSpPr>
          <p:cNvPr id="8" name="Text 6"/>
          <p:cNvSpPr/>
          <p:nvPr/>
        </p:nvSpPr>
        <p:spPr>
          <a:xfrm>
            <a:off x="676656" y="1801368"/>
            <a:ext cx="3320186" cy="256032"/>
          </a:xfrm>
          <a:prstGeom prst="rect">
            <a:avLst/>
          </a:prstGeom>
          <a:noFill/>
          <a:ln/>
        </p:spPr>
        <p:txBody>
          <a:bodyPr wrap="square" rtlCol="0" anchor="ctr"/>
          <a:lstStyle/>
          <a:p>
            <a:pPr indent="0" marL="0">
              <a:buNone/>
            </a:pPr>
            <a:r>
              <a:rPr lang="en-US" sz="900" dirty="0">
                <a:solidFill>
                  <a:srgbClr val="5B6472"/>
                </a:solidFill>
                <a:latin typeface="IBM Plex Sans" pitchFamily="34" charset="0"/>
                <a:ea typeface="IBM Plex Sans" pitchFamily="34" charset="-122"/>
                <a:cs typeface="IBM Plex Sans" pitchFamily="34" charset="-120"/>
              </a:rPr>
              <a:t>Task Order PM</a:t>
            </a:r>
            <a:endParaRPr lang="en-US" sz="900" dirty="0"/>
          </a:p>
        </p:txBody>
      </p:sp>
      <p:sp>
        <p:nvSpPr>
          <p:cNvPr id="9" name="Shape 7"/>
          <p:cNvSpPr/>
          <p:nvPr/>
        </p:nvSpPr>
        <p:spPr>
          <a:xfrm>
            <a:off x="4307738" y="1463040"/>
            <a:ext cx="3576218" cy="640080"/>
          </a:xfrm>
          <a:prstGeom prst="roundRect">
            <a:avLst>
              <a:gd name="adj" fmla="val 10000"/>
            </a:avLst>
          </a:prstGeom>
          <a:solidFill>
            <a:srgbClr val="FBF5E7"/>
          </a:solidFill>
          <a:ln w="12700">
            <a:solidFill>
              <a:srgbClr val="F0DCA6"/>
            </a:solidFill>
            <a:prstDash val="solid"/>
          </a:ln>
        </p:spPr>
      </p:sp>
      <p:sp>
        <p:nvSpPr>
          <p:cNvPr id="10" name="Shape 8"/>
          <p:cNvSpPr/>
          <p:nvPr/>
        </p:nvSpPr>
        <p:spPr>
          <a:xfrm>
            <a:off x="4307738" y="1463040"/>
            <a:ext cx="45720" cy="640080"/>
          </a:xfrm>
          <a:prstGeom prst="rect">
            <a:avLst/>
          </a:prstGeom>
          <a:solidFill>
            <a:srgbClr val="9C6F1E"/>
          </a:solidFill>
          <a:ln/>
        </p:spPr>
      </p:sp>
      <p:sp>
        <p:nvSpPr>
          <p:cNvPr id="11" name="Text 9"/>
          <p:cNvSpPr/>
          <p:nvPr/>
        </p:nvSpPr>
        <p:spPr>
          <a:xfrm>
            <a:off x="4435754" y="1508760"/>
            <a:ext cx="3320186" cy="292608"/>
          </a:xfrm>
          <a:prstGeom prst="rect">
            <a:avLst/>
          </a:prstGeom>
          <a:noFill/>
          <a:ln/>
        </p:spPr>
        <p:txBody>
          <a:bodyPr wrap="square" rtlCol="0" anchor="ctr"/>
          <a:lstStyle/>
          <a:p>
            <a:pPr indent="0" marL="0">
              <a:buNone/>
            </a:pPr>
            <a:r>
              <a:rPr lang="en-US" sz="1300" b="1" dirty="0">
                <a:solidFill>
                  <a:srgbClr val="12213B"/>
                </a:solidFill>
                <a:latin typeface="IBM Plex Sans" pitchFamily="34" charset="0"/>
                <a:ea typeface="IBM Plex Sans" pitchFamily="34" charset="-122"/>
                <a:cs typeface="IBM Plex Sans" pitchFamily="34" charset="-120"/>
              </a:rPr>
              <a:t>D. Ferris</a:t>
            </a:r>
            <a:endParaRPr lang="en-US" sz="1300" dirty="0"/>
          </a:p>
        </p:txBody>
      </p:sp>
      <p:sp>
        <p:nvSpPr>
          <p:cNvPr id="12" name="Text 10"/>
          <p:cNvSpPr/>
          <p:nvPr/>
        </p:nvSpPr>
        <p:spPr>
          <a:xfrm>
            <a:off x="4435754" y="1801368"/>
            <a:ext cx="3320186" cy="256032"/>
          </a:xfrm>
          <a:prstGeom prst="rect">
            <a:avLst/>
          </a:prstGeom>
          <a:noFill/>
          <a:ln/>
        </p:spPr>
        <p:txBody>
          <a:bodyPr wrap="square" rtlCol="0" anchor="ctr"/>
          <a:lstStyle/>
          <a:p>
            <a:pPr indent="0" marL="0">
              <a:buNone/>
            </a:pPr>
            <a:r>
              <a:rPr lang="en-US" sz="900" dirty="0">
                <a:solidFill>
                  <a:srgbClr val="5B6472"/>
                </a:solidFill>
                <a:latin typeface="IBM Plex Sans" pitchFamily="34" charset="0"/>
                <a:ea typeface="IBM Plex Sans" pitchFamily="34" charset="-122"/>
                <a:cs typeface="IBM Plex Sans" pitchFamily="34" charset="-120"/>
              </a:rPr>
              <a:t>Deputy Task Order PM</a:t>
            </a:r>
            <a:endParaRPr lang="en-US" sz="900" dirty="0"/>
          </a:p>
        </p:txBody>
      </p:sp>
      <p:sp>
        <p:nvSpPr>
          <p:cNvPr id="13" name="Shape 11"/>
          <p:cNvSpPr/>
          <p:nvPr/>
        </p:nvSpPr>
        <p:spPr>
          <a:xfrm>
            <a:off x="8066837" y="1463040"/>
            <a:ext cx="3576218" cy="640080"/>
          </a:xfrm>
          <a:prstGeom prst="roundRect">
            <a:avLst>
              <a:gd name="adj" fmla="val 10000"/>
            </a:avLst>
          </a:prstGeom>
          <a:solidFill>
            <a:srgbClr val="FBF5E7"/>
          </a:solidFill>
          <a:ln w="12700">
            <a:solidFill>
              <a:srgbClr val="F0DCA6"/>
            </a:solidFill>
            <a:prstDash val="solid"/>
          </a:ln>
        </p:spPr>
      </p:sp>
      <p:sp>
        <p:nvSpPr>
          <p:cNvPr id="14" name="Shape 12"/>
          <p:cNvSpPr/>
          <p:nvPr/>
        </p:nvSpPr>
        <p:spPr>
          <a:xfrm>
            <a:off x="8066837" y="1463040"/>
            <a:ext cx="45720" cy="640080"/>
          </a:xfrm>
          <a:prstGeom prst="rect">
            <a:avLst/>
          </a:prstGeom>
          <a:solidFill>
            <a:srgbClr val="9C6F1E"/>
          </a:solidFill>
          <a:ln/>
        </p:spPr>
      </p:sp>
      <p:sp>
        <p:nvSpPr>
          <p:cNvPr id="15" name="Text 13"/>
          <p:cNvSpPr/>
          <p:nvPr/>
        </p:nvSpPr>
        <p:spPr>
          <a:xfrm>
            <a:off x="8194853" y="1508760"/>
            <a:ext cx="3320186" cy="292608"/>
          </a:xfrm>
          <a:prstGeom prst="rect">
            <a:avLst/>
          </a:prstGeom>
          <a:noFill/>
          <a:ln/>
        </p:spPr>
        <p:txBody>
          <a:bodyPr wrap="square" rtlCol="0" anchor="ctr"/>
          <a:lstStyle/>
          <a:p>
            <a:pPr indent="0" marL="0">
              <a:buNone/>
            </a:pPr>
            <a:r>
              <a:rPr lang="en-US" sz="1300" b="1" dirty="0">
                <a:solidFill>
                  <a:srgbClr val="12213B"/>
                </a:solidFill>
                <a:latin typeface="IBM Plex Sans" pitchFamily="34" charset="0"/>
                <a:ea typeface="IBM Plex Sans" pitchFamily="34" charset="-122"/>
                <a:cs typeface="IBM Plex Sans" pitchFamily="34" charset="-120"/>
              </a:rPr>
              <a:t>K. Lindqvist</a:t>
            </a:r>
            <a:endParaRPr lang="en-US" sz="1300" dirty="0"/>
          </a:p>
        </p:txBody>
      </p:sp>
      <p:sp>
        <p:nvSpPr>
          <p:cNvPr id="16" name="Text 14"/>
          <p:cNvSpPr/>
          <p:nvPr/>
        </p:nvSpPr>
        <p:spPr>
          <a:xfrm>
            <a:off x="8194853" y="1801368"/>
            <a:ext cx="3320186" cy="256032"/>
          </a:xfrm>
          <a:prstGeom prst="rect">
            <a:avLst/>
          </a:prstGeom>
          <a:noFill/>
          <a:ln/>
        </p:spPr>
        <p:txBody>
          <a:bodyPr wrap="square" rtlCol="0" anchor="ctr"/>
          <a:lstStyle/>
          <a:p>
            <a:pPr indent="0" marL="0">
              <a:buNone/>
            </a:pPr>
            <a:r>
              <a:rPr lang="en-US" sz="900" dirty="0">
                <a:solidFill>
                  <a:srgbClr val="5B6472"/>
                </a:solidFill>
                <a:latin typeface="IBM Plex Sans" pitchFamily="34" charset="0"/>
                <a:ea typeface="IBM Plex Sans" pitchFamily="34" charset="-122"/>
                <a:cs typeface="IBM Plex Sans" pitchFamily="34" charset="-120"/>
              </a:rPr>
              <a:t>Solutions Architect / Tech Lead</a:t>
            </a:r>
            <a:endParaRPr lang="en-US" sz="900" dirty="0"/>
          </a:p>
        </p:txBody>
      </p:sp>
      <p:sp>
        <p:nvSpPr>
          <p:cNvPr id="17" name="Text 15"/>
          <p:cNvSpPr/>
          <p:nvPr/>
        </p:nvSpPr>
        <p:spPr>
          <a:xfrm>
            <a:off x="548640" y="2331720"/>
            <a:ext cx="3484778" cy="320040"/>
          </a:xfrm>
          <a:prstGeom prst="rect">
            <a:avLst/>
          </a:prstGeom>
          <a:noFill/>
          <a:ln/>
        </p:spPr>
        <p:txBody>
          <a:bodyPr wrap="square" rtlCol="0" anchor="ctr"/>
          <a:lstStyle/>
          <a:p>
            <a:pPr indent="0" marL="0">
              <a:buNone/>
            </a:pPr>
            <a:r>
              <a:rPr lang="en-US" sz="1050" b="1" spc="50" kern="0" dirty="0">
                <a:solidFill>
                  <a:srgbClr val="1B3A6B"/>
                </a:solidFill>
                <a:latin typeface="IBM Plex Mono" pitchFamily="34" charset="0"/>
                <a:ea typeface="IBM Plex Mono" pitchFamily="34" charset="-122"/>
                <a:cs typeface="IBM Plex Mono" pitchFamily="34" charset="-120"/>
              </a:rPr>
              <a:t>COMPLIANCE &amp; SECURITY</a:t>
            </a:r>
            <a:endParaRPr lang="en-US" sz="1050" dirty="0"/>
          </a:p>
        </p:txBody>
      </p:sp>
      <p:sp>
        <p:nvSpPr>
          <p:cNvPr id="18" name="Shape 16"/>
          <p:cNvSpPr/>
          <p:nvPr/>
        </p:nvSpPr>
        <p:spPr>
          <a:xfrm>
            <a:off x="548640" y="3081528"/>
            <a:ext cx="3484778" cy="10973"/>
          </a:xfrm>
          <a:prstGeom prst="rect">
            <a:avLst/>
          </a:prstGeom>
          <a:solidFill>
            <a:srgbClr val="E3E6EB"/>
          </a:solidFill>
          <a:ln/>
        </p:spPr>
      </p:sp>
      <p:sp>
        <p:nvSpPr>
          <p:cNvPr id="19" name="Text 17"/>
          <p:cNvSpPr/>
          <p:nvPr/>
        </p:nvSpPr>
        <p:spPr>
          <a:xfrm>
            <a:off x="548640" y="2715768"/>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T. Abernathy</a:t>
            </a:r>
            <a:endParaRPr lang="en-US" sz="1200" dirty="0"/>
          </a:p>
        </p:txBody>
      </p:sp>
      <p:sp>
        <p:nvSpPr>
          <p:cNvPr id="20" name="Text 18"/>
          <p:cNvSpPr/>
          <p:nvPr/>
        </p:nvSpPr>
        <p:spPr>
          <a:xfrm>
            <a:off x="548640" y="2935224"/>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ISSO (ATO Owner)</a:t>
            </a:r>
            <a:endParaRPr lang="en-US" sz="950" dirty="0"/>
          </a:p>
        </p:txBody>
      </p:sp>
      <p:sp>
        <p:nvSpPr>
          <p:cNvPr id="21" name="Shape 19"/>
          <p:cNvSpPr/>
          <p:nvPr/>
        </p:nvSpPr>
        <p:spPr>
          <a:xfrm>
            <a:off x="548640" y="3520440"/>
            <a:ext cx="3484778" cy="10973"/>
          </a:xfrm>
          <a:prstGeom prst="rect">
            <a:avLst/>
          </a:prstGeom>
          <a:solidFill>
            <a:srgbClr val="E3E6EB"/>
          </a:solidFill>
          <a:ln/>
        </p:spPr>
      </p:sp>
      <p:sp>
        <p:nvSpPr>
          <p:cNvPr id="22" name="Text 20"/>
          <p:cNvSpPr/>
          <p:nvPr/>
        </p:nvSpPr>
        <p:spPr>
          <a:xfrm>
            <a:off x="548640" y="3154680"/>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P. Duvall</a:t>
            </a:r>
            <a:endParaRPr lang="en-US" sz="1200" dirty="0"/>
          </a:p>
        </p:txBody>
      </p:sp>
      <p:sp>
        <p:nvSpPr>
          <p:cNvPr id="23" name="Text 21"/>
          <p:cNvSpPr/>
          <p:nvPr/>
        </p:nvSpPr>
        <p:spPr>
          <a:xfrm>
            <a:off x="548640" y="3374136"/>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Section 508 Lead</a:t>
            </a:r>
            <a:endParaRPr lang="en-US" sz="950" dirty="0"/>
          </a:p>
        </p:txBody>
      </p:sp>
      <p:sp>
        <p:nvSpPr>
          <p:cNvPr id="24" name="Shape 22"/>
          <p:cNvSpPr/>
          <p:nvPr/>
        </p:nvSpPr>
        <p:spPr>
          <a:xfrm>
            <a:off x="548640" y="3959352"/>
            <a:ext cx="3484778" cy="10973"/>
          </a:xfrm>
          <a:prstGeom prst="rect">
            <a:avLst/>
          </a:prstGeom>
          <a:solidFill>
            <a:srgbClr val="E3E6EB"/>
          </a:solidFill>
          <a:ln/>
        </p:spPr>
      </p:sp>
      <p:sp>
        <p:nvSpPr>
          <p:cNvPr id="25" name="Text 23"/>
          <p:cNvSpPr/>
          <p:nvPr/>
        </p:nvSpPr>
        <p:spPr>
          <a:xfrm>
            <a:off x="548640" y="3593592"/>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N. Castellano</a:t>
            </a:r>
            <a:endParaRPr lang="en-US" sz="1200" dirty="0"/>
          </a:p>
        </p:txBody>
      </p:sp>
      <p:sp>
        <p:nvSpPr>
          <p:cNvPr id="26" name="Text 24"/>
          <p:cNvSpPr/>
          <p:nvPr/>
        </p:nvSpPr>
        <p:spPr>
          <a:xfrm>
            <a:off x="548640" y="3813048"/>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QA Lead</a:t>
            </a:r>
            <a:endParaRPr lang="en-US" sz="950" dirty="0"/>
          </a:p>
        </p:txBody>
      </p:sp>
      <p:sp>
        <p:nvSpPr>
          <p:cNvPr id="27" name="Text 25"/>
          <p:cNvSpPr/>
          <p:nvPr/>
        </p:nvSpPr>
        <p:spPr>
          <a:xfrm>
            <a:off x="4353458" y="2331720"/>
            <a:ext cx="3484778" cy="320040"/>
          </a:xfrm>
          <a:prstGeom prst="rect">
            <a:avLst/>
          </a:prstGeom>
          <a:noFill/>
          <a:ln/>
        </p:spPr>
        <p:txBody>
          <a:bodyPr wrap="square" rtlCol="0" anchor="ctr"/>
          <a:lstStyle/>
          <a:p>
            <a:pPr indent="0" marL="0">
              <a:buNone/>
            </a:pPr>
            <a:r>
              <a:rPr lang="en-US" sz="1050" b="1" spc="50" kern="0" dirty="0">
                <a:solidFill>
                  <a:srgbClr val="1B3A6B"/>
                </a:solidFill>
                <a:latin typeface="IBM Plex Mono" pitchFamily="34" charset="0"/>
                <a:ea typeface="IBM Plex Mono" pitchFamily="34" charset="-122"/>
                <a:cs typeface="IBM Plex Mono" pitchFamily="34" charset="-120"/>
              </a:rPr>
              <a:t>DEVELOPMENT</a:t>
            </a:r>
            <a:endParaRPr lang="en-US" sz="1050" dirty="0"/>
          </a:p>
        </p:txBody>
      </p:sp>
      <p:sp>
        <p:nvSpPr>
          <p:cNvPr id="28" name="Shape 26"/>
          <p:cNvSpPr/>
          <p:nvPr/>
        </p:nvSpPr>
        <p:spPr>
          <a:xfrm>
            <a:off x="4353458" y="3081528"/>
            <a:ext cx="3484778" cy="10973"/>
          </a:xfrm>
          <a:prstGeom prst="rect">
            <a:avLst/>
          </a:prstGeom>
          <a:solidFill>
            <a:srgbClr val="E3E6EB"/>
          </a:solidFill>
          <a:ln/>
        </p:spPr>
      </p:sp>
      <p:sp>
        <p:nvSpPr>
          <p:cNvPr id="29" name="Text 27"/>
          <p:cNvSpPr/>
          <p:nvPr/>
        </p:nvSpPr>
        <p:spPr>
          <a:xfrm>
            <a:off x="4353458" y="2715768"/>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E. Marston</a:t>
            </a:r>
            <a:endParaRPr lang="en-US" sz="1200" dirty="0"/>
          </a:p>
        </p:txBody>
      </p:sp>
      <p:sp>
        <p:nvSpPr>
          <p:cNvPr id="30" name="Text 28"/>
          <p:cNvSpPr/>
          <p:nvPr/>
        </p:nvSpPr>
        <p:spPr>
          <a:xfrm>
            <a:off x="4353458" y="2935224"/>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Front-End Developer</a:t>
            </a:r>
            <a:endParaRPr lang="en-US" sz="950" dirty="0"/>
          </a:p>
        </p:txBody>
      </p:sp>
      <p:sp>
        <p:nvSpPr>
          <p:cNvPr id="31" name="Shape 29"/>
          <p:cNvSpPr/>
          <p:nvPr/>
        </p:nvSpPr>
        <p:spPr>
          <a:xfrm>
            <a:off x="4353458" y="3520440"/>
            <a:ext cx="3484778" cy="10973"/>
          </a:xfrm>
          <a:prstGeom prst="rect">
            <a:avLst/>
          </a:prstGeom>
          <a:solidFill>
            <a:srgbClr val="E3E6EB"/>
          </a:solidFill>
          <a:ln/>
        </p:spPr>
      </p:sp>
      <p:sp>
        <p:nvSpPr>
          <p:cNvPr id="32" name="Text 30"/>
          <p:cNvSpPr/>
          <p:nvPr/>
        </p:nvSpPr>
        <p:spPr>
          <a:xfrm>
            <a:off x="4353458" y="3154680"/>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R. Colville</a:t>
            </a:r>
            <a:endParaRPr lang="en-US" sz="1200" dirty="0"/>
          </a:p>
        </p:txBody>
      </p:sp>
      <p:sp>
        <p:nvSpPr>
          <p:cNvPr id="33" name="Text 31"/>
          <p:cNvSpPr/>
          <p:nvPr/>
        </p:nvSpPr>
        <p:spPr>
          <a:xfrm>
            <a:off x="4353458" y="3374136"/>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Front-End Developer</a:t>
            </a:r>
            <a:endParaRPr lang="en-US" sz="950" dirty="0"/>
          </a:p>
        </p:txBody>
      </p:sp>
      <p:sp>
        <p:nvSpPr>
          <p:cNvPr id="34" name="Shape 32"/>
          <p:cNvSpPr/>
          <p:nvPr/>
        </p:nvSpPr>
        <p:spPr>
          <a:xfrm>
            <a:off x="4353458" y="3959352"/>
            <a:ext cx="3484778" cy="10973"/>
          </a:xfrm>
          <a:prstGeom prst="rect">
            <a:avLst/>
          </a:prstGeom>
          <a:solidFill>
            <a:srgbClr val="E3E6EB"/>
          </a:solidFill>
          <a:ln/>
        </p:spPr>
      </p:sp>
      <p:sp>
        <p:nvSpPr>
          <p:cNvPr id="35" name="Text 33"/>
          <p:cNvSpPr/>
          <p:nvPr/>
        </p:nvSpPr>
        <p:spPr>
          <a:xfrm>
            <a:off x="4353458" y="3593592"/>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H. Ibrahim</a:t>
            </a:r>
            <a:endParaRPr lang="en-US" sz="1200" dirty="0"/>
          </a:p>
        </p:txBody>
      </p:sp>
      <p:sp>
        <p:nvSpPr>
          <p:cNvPr id="36" name="Text 34"/>
          <p:cNvSpPr/>
          <p:nvPr/>
        </p:nvSpPr>
        <p:spPr>
          <a:xfrm>
            <a:off x="4353458" y="3813048"/>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Back-End Developer</a:t>
            </a:r>
            <a:endParaRPr lang="en-US" sz="950" dirty="0"/>
          </a:p>
        </p:txBody>
      </p:sp>
      <p:sp>
        <p:nvSpPr>
          <p:cNvPr id="37" name="Shape 35"/>
          <p:cNvSpPr/>
          <p:nvPr/>
        </p:nvSpPr>
        <p:spPr>
          <a:xfrm>
            <a:off x="4353458" y="4398264"/>
            <a:ext cx="3484778" cy="10973"/>
          </a:xfrm>
          <a:prstGeom prst="rect">
            <a:avLst/>
          </a:prstGeom>
          <a:solidFill>
            <a:srgbClr val="E3E6EB"/>
          </a:solidFill>
          <a:ln/>
        </p:spPr>
      </p:sp>
      <p:sp>
        <p:nvSpPr>
          <p:cNvPr id="38" name="Text 36"/>
          <p:cNvSpPr/>
          <p:nvPr/>
        </p:nvSpPr>
        <p:spPr>
          <a:xfrm>
            <a:off x="4353458" y="4032504"/>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G. Petrov</a:t>
            </a:r>
            <a:endParaRPr lang="en-US" sz="1200" dirty="0"/>
          </a:p>
        </p:txBody>
      </p:sp>
      <p:sp>
        <p:nvSpPr>
          <p:cNvPr id="39" name="Text 37"/>
          <p:cNvSpPr/>
          <p:nvPr/>
        </p:nvSpPr>
        <p:spPr>
          <a:xfrm>
            <a:off x="4353458" y="4251960"/>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Back-End Developer</a:t>
            </a:r>
            <a:endParaRPr lang="en-US" sz="950" dirty="0"/>
          </a:p>
        </p:txBody>
      </p:sp>
      <p:sp>
        <p:nvSpPr>
          <p:cNvPr id="40" name="Text 38"/>
          <p:cNvSpPr/>
          <p:nvPr/>
        </p:nvSpPr>
        <p:spPr>
          <a:xfrm>
            <a:off x="8158277" y="2331720"/>
            <a:ext cx="3484778" cy="320040"/>
          </a:xfrm>
          <a:prstGeom prst="rect">
            <a:avLst/>
          </a:prstGeom>
          <a:noFill/>
          <a:ln/>
        </p:spPr>
        <p:txBody>
          <a:bodyPr wrap="square" rtlCol="0" anchor="ctr"/>
          <a:lstStyle/>
          <a:p>
            <a:pPr indent="0" marL="0">
              <a:buNone/>
            </a:pPr>
            <a:r>
              <a:rPr lang="en-US" sz="1050" b="1" spc="50" kern="0" dirty="0">
                <a:solidFill>
                  <a:srgbClr val="1B3A6B"/>
                </a:solidFill>
                <a:latin typeface="IBM Plex Mono" pitchFamily="34" charset="0"/>
                <a:ea typeface="IBM Plex Mono" pitchFamily="34" charset="-122"/>
                <a:cs typeface="IBM Plex Mono" pitchFamily="34" charset="-120"/>
              </a:rPr>
              <a:t>DELIVERY SUPPORT</a:t>
            </a:r>
            <a:endParaRPr lang="en-US" sz="1050" dirty="0"/>
          </a:p>
        </p:txBody>
      </p:sp>
      <p:sp>
        <p:nvSpPr>
          <p:cNvPr id="41" name="Shape 39"/>
          <p:cNvSpPr/>
          <p:nvPr/>
        </p:nvSpPr>
        <p:spPr>
          <a:xfrm>
            <a:off x="8158277" y="3081528"/>
            <a:ext cx="3484778" cy="10973"/>
          </a:xfrm>
          <a:prstGeom prst="rect">
            <a:avLst/>
          </a:prstGeom>
          <a:solidFill>
            <a:srgbClr val="E3E6EB"/>
          </a:solidFill>
          <a:ln/>
        </p:spPr>
      </p:sp>
      <p:sp>
        <p:nvSpPr>
          <p:cNvPr id="42" name="Text 40"/>
          <p:cNvSpPr/>
          <p:nvPr/>
        </p:nvSpPr>
        <p:spPr>
          <a:xfrm>
            <a:off x="8158277" y="2715768"/>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J. Okonkwo</a:t>
            </a:r>
            <a:endParaRPr lang="en-US" sz="1200" dirty="0"/>
          </a:p>
        </p:txBody>
      </p:sp>
      <p:sp>
        <p:nvSpPr>
          <p:cNvPr id="43" name="Text 41"/>
          <p:cNvSpPr/>
          <p:nvPr/>
        </p:nvSpPr>
        <p:spPr>
          <a:xfrm>
            <a:off x="8158277" y="2935224"/>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Business Analyst</a:t>
            </a:r>
            <a:endParaRPr lang="en-US" sz="950" dirty="0"/>
          </a:p>
        </p:txBody>
      </p:sp>
      <p:sp>
        <p:nvSpPr>
          <p:cNvPr id="44" name="Shape 42"/>
          <p:cNvSpPr/>
          <p:nvPr/>
        </p:nvSpPr>
        <p:spPr>
          <a:xfrm>
            <a:off x="8158277" y="3520440"/>
            <a:ext cx="3484778" cy="10973"/>
          </a:xfrm>
          <a:prstGeom prst="rect">
            <a:avLst/>
          </a:prstGeom>
          <a:solidFill>
            <a:srgbClr val="E3E6EB"/>
          </a:solidFill>
          <a:ln/>
        </p:spPr>
      </p:sp>
      <p:sp>
        <p:nvSpPr>
          <p:cNvPr id="45" name="Text 43"/>
          <p:cNvSpPr/>
          <p:nvPr/>
        </p:nvSpPr>
        <p:spPr>
          <a:xfrm>
            <a:off x="8158277" y="3154680"/>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S. Vance</a:t>
            </a:r>
            <a:endParaRPr lang="en-US" sz="1200" dirty="0"/>
          </a:p>
        </p:txBody>
      </p:sp>
      <p:sp>
        <p:nvSpPr>
          <p:cNvPr id="46" name="Text 44"/>
          <p:cNvSpPr/>
          <p:nvPr/>
        </p:nvSpPr>
        <p:spPr>
          <a:xfrm>
            <a:off x="8158277" y="3374136"/>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DevOps / Cloud Engineer</a:t>
            </a:r>
            <a:endParaRPr lang="en-US" sz="950" dirty="0"/>
          </a:p>
        </p:txBody>
      </p:sp>
      <p:sp>
        <p:nvSpPr>
          <p:cNvPr id="47" name="Shape 45"/>
          <p:cNvSpPr/>
          <p:nvPr/>
        </p:nvSpPr>
        <p:spPr>
          <a:xfrm>
            <a:off x="8158277" y="3959352"/>
            <a:ext cx="3484778" cy="10973"/>
          </a:xfrm>
          <a:prstGeom prst="rect">
            <a:avLst/>
          </a:prstGeom>
          <a:solidFill>
            <a:srgbClr val="E3E6EB"/>
          </a:solidFill>
          <a:ln/>
        </p:spPr>
      </p:sp>
      <p:sp>
        <p:nvSpPr>
          <p:cNvPr id="48" name="Text 46"/>
          <p:cNvSpPr/>
          <p:nvPr/>
        </p:nvSpPr>
        <p:spPr>
          <a:xfrm>
            <a:off x="8158277" y="3593592"/>
            <a:ext cx="3484778" cy="237744"/>
          </a:xfrm>
          <a:prstGeom prst="rect">
            <a:avLst/>
          </a:prstGeom>
          <a:noFill/>
          <a:ln/>
        </p:spPr>
        <p:txBody>
          <a:bodyPr wrap="square" rtlCol="0" anchor="b"/>
          <a:lstStyle/>
          <a:p>
            <a:pPr indent="0" marL="0">
              <a:buNone/>
            </a:pPr>
            <a:r>
              <a:rPr lang="en-US" sz="1200" b="1" dirty="0">
                <a:solidFill>
                  <a:srgbClr val="1B2130"/>
                </a:solidFill>
                <a:latin typeface="IBM Plex Sans" pitchFamily="34" charset="0"/>
                <a:ea typeface="IBM Plex Sans" pitchFamily="34" charset="-122"/>
                <a:cs typeface="IBM Plex Sans" pitchFamily="34" charset="-120"/>
              </a:rPr>
              <a:t>A. Byrne</a:t>
            </a:r>
            <a:endParaRPr lang="en-US" sz="1200" dirty="0"/>
          </a:p>
        </p:txBody>
      </p:sp>
      <p:sp>
        <p:nvSpPr>
          <p:cNvPr id="49" name="Text 47"/>
          <p:cNvSpPr/>
          <p:nvPr/>
        </p:nvSpPr>
        <p:spPr>
          <a:xfrm>
            <a:off x="8158277" y="3813048"/>
            <a:ext cx="3484778" cy="182880"/>
          </a:xfrm>
          <a:prstGeom prst="rect">
            <a:avLst/>
          </a:prstGeom>
          <a:noFill/>
          <a:ln/>
        </p:spPr>
        <p:txBody>
          <a:bodyPr wrap="square" rtlCol="0" anchor="t"/>
          <a:lstStyle/>
          <a:p>
            <a:pPr indent="0" marL="0">
              <a:buNone/>
            </a:pPr>
            <a:r>
              <a:rPr lang="en-US" sz="950" dirty="0">
                <a:solidFill>
                  <a:srgbClr val="5B6472"/>
                </a:solidFill>
                <a:latin typeface="IBM Plex Sans" pitchFamily="34" charset="0"/>
                <a:ea typeface="IBM Plex Sans" pitchFamily="34" charset="-122"/>
                <a:cs typeface="IBM Plex Sans" pitchFamily="34" charset="-120"/>
              </a:rPr>
              <a:t>QA Tester</a:t>
            </a:r>
            <a:endParaRPr lang="en-US" sz="950" dirty="0"/>
          </a:p>
        </p:txBody>
      </p:sp>
      <p:sp>
        <p:nvSpPr>
          <p:cNvPr id="50" name="Text 48"/>
          <p:cNvSpPr/>
          <p:nvPr/>
        </p:nvSpPr>
        <p:spPr>
          <a:xfrm>
            <a:off x="548640" y="5989320"/>
            <a:ext cx="11094415" cy="365760"/>
          </a:xfrm>
          <a:prstGeom prst="rect">
            <a:avLst/>
          </a:prstGeom>
          <a:noFill/>
          <a:ln/>
        </p:spPr>
        <p:txBody>
          <a:bodyPr wrap="square" rtlCol="0" anchor="ctr"/>
          <a:lstStyle/>
          <a:p>
            <a:pPr indent="0" marL="0">
              <a:buNone/>
            </a:pPr>
            <a:r>
              <a:rPr lang="en-US" sz="1000" dirty="0">
                <a:solidFill>
                  <a:srgbClr val="5B6472"/>
                </a:solidFill>
                <a:latin typeface="IBM Plex Sans" pitchFamily="34" charset="0"/>
                <a:ea typeface="IBM Plex Sans" pitchFamily="34" charset="-122"/>
                <a:cs typeface="IBM Plex Sans" pitchFamily="34" charset="-120"/>
              </a:rPr>
              <a:t>All 13, 100% onshore per the PII/ATO requirement — same roster as the Resource Plan and Org Chart.</a:t>
            </a:r>
            <a:endParaRPr lang="en-US" sz="1000" dirty="0"/>
          </a:p>
        </p:txBody>
      </p:sp>
      <p:sp>
        <p:nvSpPr>
          <p:cNvPr id="51" name="Text 49"/>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TIMELINE</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The Road to Go-Live</a:t>
            </a:r>
            <a:endParaRPr lang="en-US" sz="2800" dirty="0"/>
          </a:p>
        </p:txBody>
      </p:sp>
      <p:sp>
        <p:nvSpPr>
          <p:cNvPr id="5" name="Shape 3"/>
          <p:cNvSpPr/>
          <p:nvPr/>
        </p:nvSpPr>
        <p:spPr>
          <a:xfrm>
            <a:off x="822960" y="2743200"/>
            <a:ext cx="10545775" cy="36576"/>
          </a:xfrm>
          <a:prstGeom prst="rect">
            <a:avLst/>
          </a:prstGeom>
          <a:solidFill>
            <a:srgbClr val="1B3A6B"/>
          </a:solidFill>
          <a:ln/>
        </p:spPr>
      </p:sp>
      <p:sp>
        <p:nvSpPr>
          <p:cNvPr id="6" name="Shape 4"/>
          <p:cNvSpPr/>
          <p:nvPr/>
        </p:nvSpPr>
        <p:spPr>
          <a:xfrm>
            <a:off x="1619479" y="2679192"/>
            <a:ext cx="164592" cy="164592"/>
          </a:xfrm>
          <a:prstGeom prst="ellipse">
            <a:avLst/>
          </a:prstGeom>
          <a:solidFill>
            <a:srgbClr val="9C6F1E"/>
          </a:solidFill>
          <a:ln w="25400">
            <a:solidFill>
              <a:srgbClr val="1B3A6B"/>
            </a:solidFill>
            <a:prstDash val="solid"/>
          </a:ln>
        </p:spPr>
      </p:sp>
      <p:sp>
        <p:nvSpPr>
          <p:cNvPr id="7" name="Text 5"/>
          <p:cNvSpPr/>
          <p:nvPr/>
        </p:nvSpPr>
        <p:spPr>
          <a:xfrm>
            <a:off x="868680" y="2971800"/>
            <a:ext cx="1666189" cy="502920"/>
          </a:xfrm>
          <a:prstGeom prst="rect">
            <a:avLst/>
          </a:prstGeom>
          <a:noFill/>
          <a:ln/>
        </p:spPr>
        <p:txBody>
          <a:bodyPr wrap="square" rtlCol="0" anchor="ctr"/>
          <a:lstStyle/>
          <a:p>
            <a:pPr algn="ctr" indent="0" marL="0">
              <a:buNone/>
            </a:pPr>
            <a:r>
              <a:rPr lang="en-US" sz="1000" b="1" dirty="0">
                <a:solidFill>
                  <a:srgbClr val="1B2130"/>
                </a:solidFill>
                <a:latin typeface="IBM Plex Sans" pitchFamily="34" charset="0"/>
                <a:ea typeface="IBM Plex Sans" pitchFamily="34" charset="-122"/>
                <a:cs typeface="IBM Plex Sans" pitchFamily="34" charset="-120"/>
              </a:rPr>
              <a:t>Kickoff</a:t>
            </a:r>
            <a:endParaRPr lang="en-US" sz="1000" dirty="0"/>
          </a:p>
        </p:txBody>
      </p:sp>
      <p:sp>
        <p:nvSpPr>
          <p:cNvPr id="8" name="Text 6"/>
          <p:cNvSpPr/>
          <p:nvPr/>
        </p:nvSpPr>
        <p:spPr>
          <a:xfrm>
            <a:off x="868680" y="3456432"/>
            <a:ext cx="1666189" cy="274320"/>
          </a:xfrm>
          <a:prstGeom prst="rect">
            <a:avLst/>
          </a:prstGeom>
          <a:noFill/>
          <a:ln/>
        </p:spPr>
        <p:txBody>
          <a:bodyPr wrap="square" rtlCol="0" anchor="ctr"/>
          <a:lstStyle/>
          <a:p>
            <a:pPr algn="ctr" indent="0" marL="0">
              <a:buNone/>
            </a:pPr>
            <a:r>
              <a:rPr lang="en-US" sz="950" dirty="0">
                <a:solidFill>
                  <a:srgbClr val="5B6472"/>
                </a:solidFill>
                <a:latin typeface="IBM Plex Mono" pitchFamily="34" charset="0"/>
                <a:ea typeface="IBM Plex Mono" pitchFamily="34" charset="-122"/>
                <a:cs typeface="IBM Plex Mono" pitchFamily="34" charset="-120"/>
              </a:rPr>
              <a:t>May 18</a:t>
            </a:r>
            <a:endParaRPr lang="en-US" sz="950" dirty="0"/>
          </a:p>
        </p:txBody>
      </p:sp>
      <p:sp>
        <p:nvSpPr>
          <p:cNvPr id="9" name="Shape 7"/>
          <p:cNvSpPr/>
          <p:nvPr/>
        </p:nvSpPr>
        <p:spPr>
          <a:xfrm>
            <a:off x="3377108" y="2679192"/>
            <a:ext cx="164592" cy="164592"/>
          </a:xfrm>
          <a:prstGeom prst="ellipse">
            <a:avLst/>
          </a:prstGeom>
          <a:solidFill>
            <a:srgbClr val="FFFFFF"/>
          </a:solidFill>
          <a:ln w="25400">
            <a:solidFill>
              <a:srgbClr val="1B3A6B"/>
            </a:solidFill>
            <a:prstDash val="solid"/>
          </a:ln>
        </p:spPr>
      </p:sp>
      <p:sp>
        <p:nvSpPr>
          <p:cNvPr id="10" name="Text 8"/>
          <p:cNvSpPr/>
          <p:nvPr/>
        </p:nvSpPr>
        <p:spPr>
          <a:xfrm>
            <a:off x="2626309" y="2971800"/>
            <a:ext cx="1666189" cy="502920"/>
          </a:xfrm>
          <a:prstGeom prst="rect">
            <a:avLst/>
          </a:prstGeom>
          <a:noFill/>
          <a:ln/>
        </p:spPr>
        <p:txBody>
          <a:bodyPr wrap="square" rtlCol="0" anchor="ctr"/>
          <a:lstStyle/>
          <a:p>
            <a:pPr algn="ctr" indent="0" marL="0">
              <a:buNone/>
            </a:pPr>
            <a:r>
              <a:rPr lang="en-US" sz="1000" b="1" dirty="0">
                <a:solidFill>
                  <a:srgbClr val="1B2130"/>
                </a:solidFill>
                <a:latin typeface="IBM Plex Sans" pitchFamily="34" charset="0"/>
                <a:ea typeface="IBM Plex Sans" pitchFamily="34" charset="-122"/>
                <a:cs typeface="IBM Plex Sans" pitchFamily="34" charset="-120"/>
              </a:rPr>
              <a:t>System Security Plan</a:t>
            </a:r>
            <a:endParaRPr lang="en-US" sz="1000" dirty="0"/>
          </a:p>
        </p:txBody>
      </p:sp>
      <p:sp>
        <p:nvSpPr>
          <p:cNvPr id="11" name="Text 9"/>
          <p:cNvSpPr/>
          <p:nvPr/>
        </p:nvSpPr>
        <p:spPr>
          <a:xfrm>
            <a:off x="2626309" y="3456432"/>
            <a:ext cx="1666189" cy="274320"/>
          </a:xfrm>
          <a:prstGeom prst="rect">
            <a:avLst/>
          </a:prstGeom>
          <a:noFill/>
          <a:ln/>
        </p:spPr>
        <p:txBody>
          <a:bodyPr wrap="square" rtlCol="0" anchor="ctr"/>
          <a:lstStyle/>
          <a:p>
            <a:pPr algn="ctr" indent="0" marL="0">
              <a:buNone/>
            </a:pPr>
            <a:r>
              <a:rPr lang="en-US" sz="950" dirty="0">
                <a:solidFill>
                  <a:srgbClr val="5B6472"/>
                </a:solidFill>
                <a:latin typeface="IBM Plex Mono" pitchFamily="34" charset="0"/>
                <a:ea typeface="IBM Plex Mono" pitchFamily="34" charset="-122"/>
                <a:cs typeface="IBM Plex Mono" pitchFamily="34" charset="-120"/>
              </a:rPr>
              <a:t>Month 3</a:t>
            </a:r>
            <a:endParaRPr lang="en-US" sz="950" dirty="0"/>
          </a:p>
        </p:txBody>
      </p:sp>
      <p:sp>
        <p:nvSpPr>
          <p:cNvPr id="12" name="Shape 10"/>
          <p:cNvSpPr/>
          <p:nvPr/>
        </p:nvSpPr>
        <p:spPr>
          <a:xfrm>
            <a:off x="5134737" y="2679192"/>
            <a:ext cx="164592" cy="164592"/>
          </a:xfrm>
          <a:prstGeom prst="ellipse">
            <a:avLst/>
          </a:prstGeom>
          <a:solidFill>
            <a:srgbClr val="FFFFFF"/>
          </a:solidFill>
          <a:ln w="25400">
            <a:solidFill>
              <a:srgbClr val="1B3A6B"/>
            </a:solidFill>
            <a:prstDash val="solid"/>
          </a:ln>
        </p:spPr>
      </p:sp>
      <p:sp>
        <p:nvSpPr>
          <p:cNvPr id="13" name="Text 11"/>
          <p:cNvSpPr/>
          <p:nvPr/>
        </p:nvSpPr>
        <p:spPr>
          <a:xfrm>
            <a:off x="4383938" y="2971800"/>
            <a:ext cx="1666189" cy="502920"/>
          </a:xfrm>
          <a:prstGeom prst="rect">
            <a:avLst/>
          </a:prstGeom>
          <a:noFill/>
          <a:ln/>
        </p:spPr>
        <p:txBody>
          <a:bodyPr wrap="square" rtlCol="0" anchor="ctr"/>
          <a:lstStyle/>
          <a:p>
            <a:pPr algn="ctr" indent="0" marL="0">
              <a:buNone/>
            </a:pPr>
            <a:r>
              <a:rPr lang="en-US" sz="1000" b="1" dirty="0">
                <a:solidFill>
                  <a:srgbClr val="1B2130"/>
                </a:solidFill>
                <a:latin typeface="IBM Plex Sans" pitchFamily="34" charset="0"/>
                <a:ea typeface="IBM Plex Sans" pitchFamily="34" charset="-122"/>
                <a:cs typeface="IBM Plex Sans" pitchFamily="34" charset="-120"/>
              </a:rPr>
              <a:t>508/VPAT Testing</a:t>
            </a:r>
            <a:endParaRPr lang="en-US" sz="1000" dirty="0"/>
          </a:p>
        </p:txBody>
      </p:sp>
      <p:sp>
        <p:nvSpPr>
          <p:cNvPr id="14" name="Text 12"/>
          <p:cNvSpPr/>
          <p:nvPr/>
        </p:nvSpPr>
        <p:spPr>
          <a:xfrm>
            <a:off x="4383938" y="3456432"/>
            <a:ext cx="1666189" cy="274320"/>
          </a:xfrm>
          <a:prstGeom prst="rect">
            <a:avLst/>
          </a:prstGeom>
          <a:noFill/>
          <a:ln/>
        </p:spPr>
        <p:txBody>
          <a:bodyPr wrap="square" rtlCol="0" anchor="ctr"/>
          <a:lstStyle/>
          <a:p>
            <a:pPr algn="ctr" indent="0" marL="0">
              <a:buNone/>
            </a:pPr>
            <a:r>
              <a:rPr lang="en-US" sz="950" dirty="0">
                <a:solidFill>
                  <a:srgbClr val="5B6472"/>
                </a:solidFill>
                <a:latin typeface="IBM Plex Mono" pitchFamily="34" charset="0"/>
                <a:ea typeface="IBM Plex Mono" pitchFamily="34" charset="-122"/>
                <a:cs typeface="IBM Plex Mono" pitchFamily="34" charset="-120"/>
              </a:rPr>
              <a:t>Month 6</a:t>
            </a:r>
            <a:endParaRPr lang="en-US" sz="950" dirty="0"/>
          </a:p>
        </p:txBody>
      </p:sp>
      <p:sp>
        <p:nvSpPr>
          <p:cNvPr id="15" name="Shape 13"/>
          <p:cNvSpPr/>
          <p:nvPr/>
        </p:nvSpPr>
        <p:spPr>
          <a:xfrm>
            <a:off x="6892366" y="2679192"/>
            <a:ext cx="164592" cy="164592"/>
          </a:xfrm>
          <a:prstGeom prst="ellipse">
            <a:avLst/>
          </a:prstGeom>
          <a:solidFill>
            <a:srgbClr val="FFFFFF"/>
          </a:solidFill>
          <a:ln w="25400">
            <a:solidFill>
              <a:srgbClr val="1B3A6B"/>
            </a:solidFill>
            <a:prstDash val="solid"/>
          </a:ln>
        </p:spPr>
      </p:sp>
      <p:sp>
        <p:nvSpPr>
          <p:cNvPr id="16" name="Text 14"/>
          <p:cNvSpPr/>
          <p:nvPr/>
        </p:nvSpPr>
        <p:spPr>
          <a:xfrm>
            <a:off x="6141568" y="2971800"/>
            <a:ext cx="1666189" cy="502920"/>
          </a:xfrm>
          <a:prstGeom prst="rect">
            <a:avLst/>
          </a:prstGeom>
          <a:noFill/>
          <a:ln/>
        </p:spPr>
        <p:txBody>
          <a:bodyPr wrap="square" rtlCol="0" anchor="ctr"/>
          <a:lstStyle/>
          <a:p>
            <a:pPr algn="ctr" indent="0" marL="0">
              <a:buNone/>
            </a:pPr>
            <a:r>
              <a:rPr lang="en-US" sz="1000" b="1" dirty="0">
                <a:solidFill>
                  <a:srgbClr val="1B2130"/>
                </a:solidFill>
                <a:latin typeface="IBM Plex Sans" pitchFamily="34" charset="0"/>
                <a:ea typeface="IBM Plex Sans" pitchFamily="34" charset="-122"/>
                <a:cs typeface="IBM Plex Sans" pitchFamily="34" charset="-120"/>
              </a:rPr>
              <a:t>ATO Milestone Gate</a:t>
            </a:r>
            <a:endParaRPr lang="en-US" sz="1000" dirty="0"/>
          </a:p>
        </p:txBody>
      </p:sp>
      <p:sp>
        <p:nvSpPr>
          <p:cNvPr id="17" name="Text 15"/>
          <p:cNvSpPr/>
          <p:nvPr/>
        </p:nvSpPr>
        <p:spPr>
          <a:xfrm>
            <a:off x="6141568" y="3456432"/>
            <a:ext cx="1666189" cy="274320"/>
          </a:xfrm>
          <a:prstGeom prst="rect">
            <a:avLst/>
          </a:prstGeom>
          <a:noFill/>
          <a:ln/>
        </p:spPr>
        <p:txBody>
          <a:bodyPr wrap="square" rtlCol="0" anchor="ctr"/>
          <a:lstStyle/>
          <a:p>
            <a:pPr algn="ctr" indent="0" marL="0">
              <a:buNone/>
            </a:pPr>
            <a:r>
              <a:rPr lang="en-US" sz="950" dirty="0">
                <a:solidFill>
                  <a:srgbClr val="5B6472"/>
                </a:solidFill>
                <a:latin typeface="IBM Plex Mono" pitchFamily="34" charset="0"/>
                <a:ea typeface="IBM Plex Mono" pitchFamily="34" charset="-122"/>
                <a:cs typeface="IBM Plex Mono" pitchFamily="34" charset="-120"/>
              </a:rPr>
              <a:t>Month 7</a:t>
            </a:r>
            <a:endParaRPr lang="en-US" sz="950" dirty="0"/>
          </a:p>
        </p:txBody>
      </p:sp>
      <p:sp>
        <p:nvSpPr>
          <p:cNvPr id="18" name="Shape 16"/>
          <p:cNvSpPr/>
          <p:nvPr/>
        </p:nvSpPr>
        <p:spPr>
          <a:xfrm>
            <a:off x="8649995" y="2679192"/>
            <a:ext cx="164592" cy="164592"/>
          </a:xfrm>
          <a:prstGeom prst="ellipse">
            <a:avLst/>
          </a:prstGeom>
          <a:solidFill>
            <a:srgbClr val="FFFFFF"/>
          </a:solidFill>
          <a:ln w="25400">
            <a:solidFill>
              <a:srgbClr val="1B3A6B"/>
            </a:solidFill>
            <a:prstDash val="solid"/>
          </a:ln>
        </p:spPr>
      </p:sp>
      <p:sp>
        <p:nvSpPr>
          <p:cNvPr id="19" name="Text 17"/>
          <p:cNvSpPr/>
          <p:nvPr/>
        </p:nvSpPr>
        <p:spPr>
          <a:xfrm>
            <a:off x="7899197" y="2971800"/>
            <a:ext cx="1666189" cy="502920"/>
          </a:xfrm>
          <a:prstGeom prst="rect">
            <a:avLst/>
          </a:prstGeom>
          <a:noFill/>
          <a:ln/>
        </p:spPr>
        <p:txBody>
          <a:bodyPr wrap="square" rtlCol="0" anchor="ctr"/>
          <a:lstStyle/>
          <a:p>
            <a:pPr algn="ctr" indent="0" marL="0">
              <a:buNone/>
            </a:pPr>
            <a:r>
              <a:rPr lang="en-US" sz="1000" b="1" dirty="0">
                <a:solidFill>
                  <a:srgbClr val="1B2130"/>
                </a:solidFill>
                <a:latin typeface="IBM Plex Sans" pitchFamily="34" charset="0"/>
                <a:ea typeface="IBM Plex Sans" pitchFamily="34" charset="-122"/>
                <a:cs typeface="IBM Plex Sans" pitchFamily="34" charset="-120"/>
              </a:rPr>
              <a:t>Production Go-Live</a:t>
            </a:r>
            <a:endParaRPr lang="en-US" sz="1000" dirty="0"/>
          </a:p>
        </p:txBody>
      </p:sp>
      <p:sp>
        <p:nvSpPr>
          <p:cNvPr id="20" name="Text 18"/>
          <p:cNvSpPr/>
          <p:nvPr/>
        </p:nvSpPr>
        <p:spPr>
          <a:xfrm>
            <a:off x="7899197" y="3456432"/>
            <a:ext cx="1666189" cy="274320"/>
          </a:xfrm>
          <a:prstGeom prst="rect">
            <a:avLst/>
          </a:prstGeom>
          <a:noFill/>
          <a:ln/>
        </p:spPr>
        <p:txBody>
          <a:bodyPr wrap="square" rtlCol="0" anchor="ctr"/>
          <a:lstStyle/>
          <a:p>
            <a:pPr algn="ctr" indent="0" marL="0">
              <a:buNone/>
            </a:pPr>
            <a:r>
              <a:rPr lang="en-US" sz="950" dirty="0">
                <a:solidFill>
                  <a:srgbClr val="5B6472"/>
                </a:solidFill>
                <a:latin typeface="IBM Plex Mono" pitchFamily="34" charset="0"/>
                <a:ea typeface="IBM Plex Mono" pitchFamily="34" charset="-122"/>
                <a:cs typeface="IBM Plex Mono" pitchFamily="34" charset="-120"/>
              </a:rPr>
              <a:t>Month 8</a:t>
            </a:r>
            <a:endParaRPr lang="en-US" sz="950" dirty="0"/>
          </a:p>
        </p:txBody>
      </p:sp>
      <p:sp>
        <p:nvSpPr>
          <p:cNvPr id="21" name="Shape 19"/>
          <p:cNvSpPr/>
          <p:nvPr/>
        </p:nvSpPr>
        <p:spPr>
          <a:xfrm>
            <a:off x="10407625" y="2679192"/>
            <a:ext cx="164592" cy="164592"/>
          </a:xfrm>
          <a:prstGeom prst="ellipse">
            <a:avLst/>
          </a:prstGeom>
          <a:solidFill>
            <a:srgbClr val="FFFFFF"/>
          </a:solidFill>
          <a:ln w="25400">
            <a:solidFill>
              <a:srgbClr val="1B3A6B"/>
            </a:solidFill>
            <a:prstDash val="solid"/>
          </a:ln>
        </p:spPr>
      </p:sp>
      <p:sp>
        <p:nvSpPr>
          <p:cNvPr id="22" name="Text 20"/>
          <p:cNvSpPr/>
          <p:nvPr/>
        </p:nvSpPr>
        <p:spPr>
          <a:xfrm>
            <a:off x="9656826" y="2971800"/>
            <a:ext cx="1666189" cy="502920"/>
          </a:xfrm>
          <a:prstGeom prst="rect">
            <a:avLst/>
          </a:prstGeom>
          <a:noFill/>
          <a:ln/>
        </p:spPr>
        <p:txBody>
          <a:bodyPr wrap="square" rtlCol="0" anchor="ctr"/>
          <a:lstStyle/>
          <a:p>
            <a:pPr algn="ctr" indent="0" marL="0">
              <a:buNone/>
            </a:pPr>
            <a:r>
              <a:rPr lang="en-US" sz="1000" b="1" dirty="0">
                <a:solidFill>
                  <a:srgbClr val="1B2130"/>
                </a:solidFill>
                <a:latin typeface="IBM Plex Sans" pitchFamily="34" charset="0"/>
                <a:ea typeface="IBM Plex Sans" pitchFamily="34" charset="-122"/>
                <a:cs typeface="IBM Plex Sans" pitchFamily="34" charset="-120"/>
              </a:rPr>
              <a:t>Task Order Closeout</a:t>
            </a:r>
            <a:endParaRPr lang="en-US" sz="1000" dirty="0"/>
          </a:p>
        </p:txBody>
      </p:sp>
      <p:sp>
        <p:nvSpPr>
          <p:cNvPr id="23" name="Text 21"/>
          <p:cNvSpPr/>
          <p:nvPr/>
        </p:nvSpPr>
        <p:spPr>
          <a:xfrm>
            <a:off x="9656826" y="3456432"/>
            <a:ext cx="1666189" cy="274320"/>
          </a:xfrm>
          <a:prstGeom prst="rect">
            <a:avLst/>
          </a:prstGeom>
          <a:noFill/>
          <a:ln/>
        </p:spPr>
        <p:txBody>
          <a:bodyPr wrap="square" rtlCol="0" anchor="ctr"/>
          <a:lstStyle/>
          <a:p>
            <a:pPr algn="ctr" indent="0" marL="0">
              <a:buNone/>
            </a:pPr>
            <a:r>
              <a:rPr lang="en-US" sz="950" dirty="0">
                <a:solidFill>
                  <a:srgbClr val="5B6472"/>
                </a:solidFill>
                <a:latin typeface="IBM Plex Mono" pitchFamily="34" charset="0"/>
                <a:ea typeface="IBM Plex Mono" pitchFamily="34" charset="-122"/>
                <a:cs typeface="IBM Plex Mono" pitchFamily="34" charset="-120"/>
              </a:rPr>
              <a:t>Month 18</a:t>
            </a:r>
            <a:endParaRPr lang="en-US" sz="950" dirty="0"/>
          </a:p>
        </p:txBody>
      </p:sp>
      <p:sp>
        <p:nvSpPr>
          <p:cNvPr id="24" name="Text 22"/>
          <p:cNvSpPr/>
          <p:nvPr/>
        </p:nvSpPr>
        <p:spPr>
          <a:xfrm>
            <a:off x="548640" y="6035040"/>
            <a:ext cx="9144000" cy="320040"/>
          </a:xfrm>
          <a:prstGeom prst="rect">
            <a:avLst/>
          </a:prstGeom>
          <a:noFill/>
          <a:ln/>
        </p:spPr>
        <p:txBody>
          <a:bodyPr wrap="square" rtlCol="0" anchor="ctr"/>
          <a:lstStyle/>
          <a:p>
            <a:pPr indent="0" marL="0">
              <a:buNone/>
            </a:pPr>
            <a:r>
              <a:rPr lang="en-US" sz="1050" dirty="0">
                <a:solidFill>
                  <a:srgbClr val="5B6472"/>
                </a:solidFill>
                <a:latin typeface="IBM Plex Sans" pitchFamily="34" charset="0"/>
                <a:ea typeface="IBM Plex Sans" pitchFamily="34" charset="-122"/>
                <a:cs typeface="IBM Plex Sans" pitchFamily="34" charset="-120"/>
              </a:rPr>
              <a:t>Full CDRL-by-CDRL schedule: CDRL Schedule</a:t>
            </a:r>
            <a:endParaRPr lang="en-US" sz="1050" dirty="0"/>
          </a:p>
        </p:txBody>
      </p:sp>
      <p:sp>
        <p:nvSpPr>
          <p:cNvPr id="25" name="Text 23"/>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20040"/>
            <a:ext cx="5486400" cy="320040"/>
          </a:xfrm>
          <a:prstGeom prst="rect">
            <a:avLst/>
          </a:prstGeom>
          <a:noFill/>
          <a:ln/>
        </p:spPr>
        <p:txBody>
          <a:bodyPr wrap="square" rtlCol="0" anchor="ctr"/>
          <a:lstStyle/>
          <a:p>
            <a:pPr indent="0" marL="0">
              <a:buNone/>
            </a:pPr>
            <a:r>
              <a:rPr lang="en-US" sz="1100" b="1" spc="200" kern="0" dirty="0">
                <a:solidFill>
                  <a:srgbClr val="1B3A6B"/>
                </a:solidFill>
                <a:latin typeface="IBM Plex Mono" pitchFamily="34" charset="0"/>
                <a:ea typeface="IBM Plex Mono" pitchFamily="34" charset="-122"/>
                <a:cs typeface="IBM Plex Mono" pitchFamily="34" charset="-120"/>
              </a:rPr>
              <a:t>BUDGET</a:t>
            </a:r>
            <a:endParaRPr lang="en-US" sz="1100" dirty="0"/>
          </a:p>
        </p:txBody>
      </p:sp>
      <p:sp>
        <p:nvSpPr>
          <p:cNvPr id="3" name="Shape 1"/>
          <p:cNvSpPr/>
          <p:nvPr/>
        </p:nvSpPr>
        <p:spPr>
          <a:xfrm>
            <a:off x="2377440" y="457200"/>
            <a:ext cx="9265615" cy="12802"/>
          </a:xfrm>
          <a:prstGeom prst="rect">
            <a:avLst/>
          </a:prstGeom>
          <a:solidFill>
            <a:srgbClr val="E3E6EB"/>
          </a:solidFill>
          <a:ln/>
        </p:spPr>
      </p:sp>
      <p:sp>
        <p:nvSpPr>
          <p:cNvPr id="4" name="Text 2"/>
          <p:cNvSpPr/>
          <p:nvPr/>
        </p:nvSpPr>
        <p:spPr>
          <a:xfrm>
            <a:off x="548640" y="640080"/>
            <a:ext cx="11094415" cy="640080"/>
          </a:xfrm>
          <a:prstGeom prst="rect">
            <a:avLst/>
          </a:prstGeom>
          <a:noFill/>
          <a:ln/>
        </p:spPr>
        <p:txBody>
          <a:bodyPr wrap="square" rtlCol="0" anchor="ctr"/>
          <a:lstStyle/>
          <a:p>
            <a:pPr indent="0" marL="0">
              <a:buNone/>
            </a:pPr>
            <a:r>
              <a:rPr lang="en-US" sz="2800" b="1" dirty="0">
                <a:solidFill>
                  <a:srgbClr val="12213B"/>
                </a:solidFill>
                <a:latin typeface="Georgia" pitchFamily="34" charset="0"/>
                <a:ea typeface="Georgia" pitchFamily="34" charset="-122"/>
                <a:cs typeface="Georgia" pitchFamily="34" charset="-120"/>
              </a:rPr>
              <a:t>Where the Money Goes</a:t>
            </a:r>
            <a:endParaRPr lang="en-US" sz="2800" dirty="0"/>
          </a:p>
        </p:txBody>
      </p:sp>
      <p:graphicFrame>
        <p:nvGraphicFramePr>
          <p:cNvPr id="5" name="Chart 0" descr=""/>
          <p:cNvGraphicFramePr/>
          <p:nvPr/>
        </p:nvGraphicFramePr>
        <p:xfrm>
          <a:off x="640080" y="1645920"/>
          <a:ext cx="3840480" cy="3840480"/>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640080" y="2880360"/>
            <a:ext cx="3840480" cy="457200"/>
          </a:xfrm>
          <a:prstGeom prst="rect">
            <a:avLst/>
          </a:prstGeom>
          <a:noFill/>
          <a:ln/>
        </p:spPr>
        <p:txBody>
          <a:bodyPr wrap="square" rtlCol="0" anchor="ctr"/>
          <a:lstStyle/>
          <a:p>
            <a:pPr algn="ctr" indent="0" marL="0">
              <a:buNone/>
            </a:pPr>
            <a:r>
              <a:rPr lang="en-US" sz="1900" b="1" dirty="0">
                <a:solidFill>
                  <a:srgbClr val="12213B"/>
                </a:solidFill>
                <a:latin typeface="Georgia" pitchFamily="34" charset="0"/>
                <a:ea typeface="Georgia" pitchFamily="34" charset="-122"/>
                <a:cs typeface="Georgia" pitchFamily="34" charset="-120"/>
              </a:rPr>
              <a:t>$3.55M</a:t>
            </a:r>
            <a:endParaRPr lang="en-US" sz="1900" dirty="0"/>
          </a:p>
        </p:txBody>
      </p:sp>
      <p:sp>
        <p:nvSpPr>
          <p:cNvPr id="7" name="Text 4"/>
          <p:cNvSpPr/>
          <p:nvPr/>
        </p:nvSpPr>
        <p:spPr>
          <a:xfrm>
            <a:off x="640080" y="3291840"/>
            <a:ext cx="3840480" cy="274320"/>
          </a:xfrm>
          <a:prstGeom prst="rect">
            <a:avLst/>
          </a:prstGeom>
          <a:noFill/>
          <a:ln/>
        </p:spPr>
        <p:txBody>
          <a:bodyPr wrap="square" rtlCol="0" anchor="ctr"/>
          <a:lstStyle/>
          <a:p>
            <a:pPr algn="ctr" indent="0" marL="0">
              <a:buNone/>
            </a:pPr>
            <a:r>
              <a:rPr lang="en-US" sz="800" b="1" spc="100" kern="0" dirty="0">
                <a:solidFill>
                  <a:srgbClr val="5B6472"/>
                </a:solidFill>
                <a:latin typeface="IBM Plex Sans" pitchFamily="34" charset="0"/>
                <a:ea typeface="IBM Plex Sans" pitchFamily="34" charset="-122"/>
                <a:cs typeface="IBM Plex Sans" pitchFamily="34" charset="-120"/>
              </a:rPr>
              <a:t>FFP BASELINE</a:t>
            </a:r>
            <a:endParaRPr lang="en-US" sz="800" dirty="0"/>
          </a:p>
        </p:txBody>
      </p:sp>
      <p:sp>
        <p:nvSpPr>
          <p:cNvPr id="8" name="Shape 5"/>
          <p:cNvSpPr/>
          <p:nvPr/>
        </p:nvSpPr>
        <p:spPr>
          <a:xfrm>
            <a:off x="5029200" y="2103120"/>
            <a:ext cx="45720" cy="1280160"/>
          </a:xfrm>
          <a:prstGeom prst="rect">
            <a:avLst/>
          </a:prstGeom>
          <a:solidFill>
            <a:srgbClr val="9C6F1E"/>
          </a:solidFill>
          <a:ln/>
        </p:spPr>
      </p:sp>
      <p:sp>
        <p:nvSpPr>
          <p:cNvPr id="9" name="Text 6"/>
          <p:cNvSpPr/>
          <p:nvPr/>
        </p:nvSpPr>
        <p:spPr>
          <a:xfrm>
            <a:off x="5257800" y="2011680"/>
            <a:ext cx="6217920" cy="1463040"/>
          </a:xfrm>
          <a:prstGeom prst="rect">
            <a:avLst/>
          </a:prstGeom>
          <a:noFill/>
          <a:ln/>
        </p:spPr>
        <p:txBody>
          <a:bodyPr wrap="square" rtlCol="0" anchor="ctr"/>
          <a:lstStyle/>
          <a:p>
            <a:pPr indent="0" marL="0">
              <a:buNone/>
            </a:pPr>
            <a:r>
              <a:rPr lang="en-US" sz="1600" b="1" i="1" dirty="0">
                <a:solidFill>
                  <a:srgbClr val="12213B"/>
                </a:solidFill>
                <a:latin typeface="Georgia" pitchFamily="34" charset="0"/>
                <a:ea typeface="Georgia" pitchFamily="34" charset="-122"/>
                <a:cs typeface="Georgia" pitchFamily="34" charset="-120"/>
              </a:rPr>
              <a:t>Every dollar above baseline requires a signed Contract Modification — no verbal or informal scope changes are recognized on this Task Order.</a:t>
            </a:r>
            <a:endParaRPr lang="en-US" sz="1600" dirty="0"/>
          </a:p>
        </p:txBody>
      </p:sp>
      <p:sp>
        <p:nvSpPr>
          <p:cNvPr id="10" name="Text 7"/>
          <p:cNvSpPr/>
          <p:nvPr/>
        </p:nvSpPr>
        <p:spPr>
          <a:xfrm>
            <a:off x="5257800" y="3749040"/>
            <a:ext cx="6217920" cy="365760"/>
          </a:xfrm>
          <a:prstGeom prst="rect">
            <a:avLst/>
          </a:prstGeom>
          <a:noFill/>
          <a:ln/>
        </p:spPr>
        <p:txBody>
          <a:bodyPr wrap="square" rtlCol="0" anchor="ctr"/>
          <a:lstStyle/>
          <a:p>
            <a:pPr indent="0" marL="0">
              <a:buNone/>
            </a:pPr>
            <a:r>
              <a:rPr lang="en-US" sz="1050" dirty="0">
                <a:solidFill>
                  <a:srgbClr val="5B6472"/>
                </a:solidFill>
                <a:latin typeface="IBM Plex Sans" pitchFamily="34" charset="0"/>
                <a:ea typeface="IBM Plex Sans" pitchFamily="34" charset="-122"/>
                <a:cs typeface="IBM Plex Sans" pitchFamily="34" charset="-120"/>
              </a:rPr>
              <a:t>Full detail and the 13-person rate card: Resource Plan</a:t>
            </a:r>
            <a:endParaRPr lang="en-US" sz="1050" dirty="0"/>
          </a:p>
        </p:txBody>
      </p:sp>
      <p:sp>
        <p:nvSpPr>
          <p:cNvPr id="11" name="Text 8"/>
          <p:cNvSpPr/>
          <p:nvPr/>
        </p:nvSpPr>
        <p:spPr>
          <a:xfrm>
            <a:off x="11551615" y="6400800"/>
            <a:ext cx="457200" cy="274320"/>
          </a:xfrm>
          <a:prstGeom prst="rect">
            <a:avLst/>
          </a:prstGeom>
          <a:noFill/>
          <a:ln/>
        </p:spPr>
        <p:txBody>
          <a:bodyPr wrap="square" rtlCol="0" anchor="ctr"/>
          <a:lstStyle/>
          <a:p>
            <a:pPr algn="r" indent="0" marL="0">
              <a:buNone/>
            </a:pPr>
            <a:r>
              <a:rPr lang="en-US" sz="900" dirty="0">
                <a:solidFill>
                  <a:srgbClr val="888888"/>
                </a:solidFill>
                <a:latin typeface="IBM Plex Mono" pitchFamily="34" charset="0"/>
                <a:ea typeface="IBM Plex Mono" pitchFamily="34" charset="-122"/>
                <a:cs typeface="IBM Plex Mono"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2026-07-17T02:35:37Z</dcterms:created>
  <dcterms:modified xsi:type="dcterms:W3CDTF">2026-07-17T02:35:37Z</dcterms:modified>
</cp:coreProperties>
</file>