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C79A3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 — PROGRAM SNAPSHOT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BenefitConnect Portal Modernization — Steering Update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2651760" cy="548640"/>
          </a:xfrm>
          <a:prstGeom prst="roundRect">
            <a:avLst>
              <a:gd name="adj" fmla="val 50000"/>
            </a:avLst>
          </a:prstGeom>
          <a:solidFill>
            <a:srgbClr val="182643"/>
          </a:solidFill>
          <a:ln w="12700">
            <a:solidFill>
              <a:srgbClr val="3345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6459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Agency: </a:t>
            </a:r>
            <a:pPr algn="ctr" indent="0" marL="0">
              <a:buNone/>
            </a:pPr>
            <a:r>
              <a:rPr lang="en-US" sz="1100" b="1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FOPBA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91840" y="1645920"/>
            <a:ext cx="2651760" cy="548640"/>
          </a:xfrm>
          <a:prstGeom prst="roundRect">
            <a:avLst>
              <a:gd name="adj" fmla="val 50000"/>
            </a:avLst>
          </a:prstGeom>
          <a:solidFill>
            <a:srgbClr val="182643"/>
          </a:solidFill>
          <a:ln w="12700">
            <a:solidFill>
              <a:srgbClr val="3345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91840" y="16459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Contractor: </a:t>
            </a:r>
            <a:pPr algn="ctr" indent="0" marL="0">
              <a:buNone/>
            </a:pPr>
            <a:r>
              <a:rPr lang="en-US" sz="1100" b="1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Acme Federal Systems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2651760" cy="548640"/>
          </a:xfrm>
          <a:prstGeom prst="roundRect">
            <a:avLst>
              <a:gd name="adj" fmla="val 50000"/>
            </a:avLst>
          </a:prstGeom>
          <a:solidFill>
            <a:srgbClr val="182643"/>
          </a:solidFill>
          <a:ln w="12700">
            <a:solidFill>
              <a:srgbClr val="3345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126480" y="16459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Vehicle: </a:t>
            </a:r>
            <a:pPr algn="ctr" indent="0" marL="0">
              <a:buNone/>
            </a:pPr>
            <a:r>
              <a:rPr lang="en-US" sz="1100" b="1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HSS-IDIQ, Task Order 3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8961120" y="1645920"/>
            <a:ext cx="2651760" cy="548640"/>
          </a:xfrm>
          <a:prstGeom prst="roundRect">
            <a:avLst>
              <a:gd name="adj" fmla="val 50000"/>
            </a:avLst>
          </a:prstGeom>
          <a:solidFill>
            <a:srgbClr val="182643"/>
          </a:solidFill>
          <a:ln w="12700">
            <a:solidFill>
              <a:srgbClr val="33456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961120" y="1645920"/>
            <a:ext cx="26517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Status: </a:t>
            </a:r>
            <a:pPr algn="ctr" indent="0" marL="0">
              <a:buNone/>
            </a:pPr>
            <a:r>
              <a:rPr lang="en-US" sz="1100" b="1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Amber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C79A3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2 — STATUS SUMMARY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We Stand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10789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of 10 CDRLs accepted. Budget tracking Green (Firm-Fixed-Price). Schedule Amber, driven by an open ATO security finding tracked as Risk R-01. Section 508 accessibility testing on track.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C79A3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3 — RISKS REQUIRING SPONSOR AWARENESS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Risks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10789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b="1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R-01: </a:t>
            </a:r>
            <a:pPr indent="0" marL="0">
              <a:spcAft>
                <a:spcPts val="1400"/>
              </a:spcAft>
              <a:buNone/>
            </a:pPr>
            <a:r>
              <a:rPr lang="en-US" sz="15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ATO security finding may delay Milestone Gate 1 (Authority to Operate)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R-02: </a:t>
            </a:r>
            <a:pPr indent="0" marL="0">
              <a:buNone/>
            </a:pPr>
            <a:r>
              <a:rPr lang="en-US" sz="15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Legacy applicant data quality may extend migration validation effort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C79A3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4 — FINANCIALS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&amp; Contract Actions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10789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Firm-Fixed-Price value: $2,140,000. One contract modification processed (P00001, +$28,000, COR-directed scope clarification for independent Section 508 auditing). No cost growth beyond approved mods.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C79A3D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C79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5 — PATH TO GO-LIVE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Upcoming Milestones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10789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5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 Gate 1 — Authority to Operate Granted: Month 7</a:t>
            </a:r>
            <a:endParaRPr lang="en-US" sz="1500" dirty="0"/>
          </a:p>
          <a:p>
            <a:pPr indent="0" marL="0">
              <a:spcAft>
                <a:spcPts val="1000"/>
              </a:spcAft>
              <a:buNone/>
            </a:pPr>
            <a:r>
              <a:rPr lang="en-US" sz="15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 Gate 2 — Production Go-Live: Month 8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DEF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 Period exercise decision: Month 12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2026-07-14T11:46:53Z</dcterms:created>
  <dcterms:modified xsi:type="dcterms:W3CDTF">2026-07-14T11:46:53Z</dcterms:modified>
</cp:coreProperties>
</file>