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Gate 1 did not carry. Two criteria came back U — unscoreable. This session exists because the reported return changed, and because CANCEL is a live option.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the two reasons. Do not open with the options.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Expect pushback here. The Committee will hear 'the numbers were wrong'. Correct it immediately.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justifies the framework design to a skeptical CFO.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soften this. The error was real and it was ours to catch earlier.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352A"/>
        </a:solidFill>
      </p:bgPr>
    </p:bg>
    <p:spTree>
      <p:nvGrpSpPr>
        <p:cNvPr id="1" name=""/>
        <p:cNvGrpSpPr/>
        <p:nvPr/>
      </p:nvGrpSpPr>
      <p:grpSpPr>
        <a:xfrm>
          <a:off x="0" y="0"/>
          <a:ext cx="0" cy="0"/>
          <a:chOff x="0" y="0"/>
          <a:chExt cx="0" cy="0"/>
        </a:xfrm>
      </p:grpSpPr>
      <p:sp>
        <p:nvSpPr>
          <p:cNvPr id="2" name="Shape 0"/>
          <p:cNvSpPr/>
          <p:nvPr/>
        </p:nvSpPr>
        <p:spPr>
          <a:xfrm>
            <a:off x="0" y="2788920"/>
            <a:ext cx="12191695" cy="45720"/>
          </a:xfrm>
          <a:prstGeom prst="rect">
            <a:avLst/>
          </a:prstGeom>
          <a:solidFill>
            <a:srgbClr val="1E5945"/>
          </a:solidFill>
          <a:ln/>
        </p:spPr>
      </p:sp>
      <p:sp>
        <p:nvSpPr>
          <p:cNvPr id="3" name="Text 1"/>
          <p:cNvSpPr/>
          <p:nvPr/>
        </p:nvSpPr>
        <p:spPr>
          <a:xfrm>
            <a:off x="822960" y="1828800"/>
            <a:ext cx="10058400" cy="320040"/>
          </a:xfrm>
          <a:prstGeom prst="rect">
            <a:avLst/>
          </a:prstGeom>
          <a:noFill/>
          <a:ln/>
        </p:spPr>
        <p:txBody>
          <a:bodyPr wrap="square" rtlCol="0" anchor="ctr"/>
          <a:lstStyle/>
          <a:p>
            <a:pPr indent="0" marL="0">
              <a:buNone/>
            </a:pPr>
            <a:r>
              <a:rPr lang="en-US" sz="1300" spc="300" kern="0" dirty="0">
                <a:solidFill>
                  <a:srgbClr val="9DBFB1"/>
                </a:solidFill>
                <a:latin typeface="Consolas" pitchFamily="34" charset="0"/>
                <a:ea typeface="Consolas" pitchFamily="34" charset="-122"/>
                <a:cs typeface="Consolas" pitchFamily="34" charset="-120"/>
              </a:rPr>
              <a:t>EXECUTIVE COMMITTEE SESSION</a:t>
            </a:r>
            <a:endParaRPr lang="en-US" sz="1300" dirty="0"/>
          </a:p>
        </p:txBody>
      </p:sp>
      <p:sp>
        <p:nvSpPr>
          <p:cNvPr id="4" name="Text 2"/>
          <p:cNvSpPr/>
          <p:nvPr/>
        </p:nvSpPr>
        <p:spPr>
          <a:xfrm>
            <a:off x="822960" y="2148840"/>
            <a:ext cx="10058400" cy="640080"/>
          </a:xfrm>
          <a:prstGeom prst="rect">
            <a:avLst/>
          </a:prstGeom>
          <a:noFill/>
          <a:ln/>
        </p:spPr>
        <p:txBody>
          <a:bodyPr wrap="square" rtlCol="0" anchor="ctr"/>
          <a:lstStyle/>
          <a:p>
            <a:pPr indent="0" marL="0">
              <a:buNone/>
            </a:pPr>
            <a:r>
              <a:rPr lang="en-US" sz="4000" b="1" dirty="0">
                <a:solidFill>
                  <a:srgbClr val="FFFFFF"/>
                </a:solidFill>
                <a:latin typeface="Arial" pitchFamily="34" charset="0"/>
                <a:ea typeface="Arial" pitchFamily="34" charset="-122"/>
                <a:cs typeface="Arial" pitchFamily="34" charset="-120"/>
              </a:rPr>
              <a:t>Gate 1 Recycle</a:t>
            </a:r>
            <a:endParaRPr lang="en-US" sz="4000" dirty="0"/>
          </a:p>
        </p:txBody>
      </p:sp>
      <p:sp>
        <p:nvSpPr>
          <p:cNvPr id="5" name="Text 3"/>
          <p:cNvSpPr/>
          <p:nvPr/>
        </p:nvSpPr>
        <p:spPr>
          <a:xfrm>
            <a:off x="822960" y="3017520"/>
            <a:ext cx="10058400" cy="365760"/>
          </a:xfrm>
          <a:prstGeom prst="rect">
            <a:avLst/>
          </a:prstGeom>
          <a:noFill/>
          <a:ln/>
        </p:spPr>
        <p:txBody>
          <a:bodyPr wrap="square" rtlCol="0" anchor="ctr"/>
          <a:lstStyle/>
          <a:p>
            <a:pPr indent="0" marL="0">
              <a:buNone/>
            </a:pPr>
            <a:r>
              <a:rPr lang="en-US" sz="1600" dirty="0">
                <a:solidFill>
                  <a:srgbClr val="BFD6CB"/>
                </a:solidFill>
                <a:latin typeface="Arial" pitchFamily="34" charset="0"/>
                <a:ea typeface="Arial" pitchFamily="34" charset="-122"/>
                <a:cs typeface="Arial" pitchFamily="34" charset="-120"/>
              </a:rPr>
              <a:t>Beacon Index Advantage — Lighthouse Financial Services Company</a:t>
            </a:r>
            <a:endParaRPr lang="en-US" sz="1600" dirty="0"/>
          </a:p>
        </p:txBody>
      </p:sp>
      <p:sp>
        <p:nvSpPr>
          <p:cNvPr id="6" name="Text 4"/>
          <p:cNvSpPr/>
          <p:nvPr/>
        </p:nvSpPr>
        <p:spPr>
          <a:xfrm>
            <a:off x="822960" y="3657600"/>
            <a:ext cx="10058400" cy="914400"/>
          </a:xfrm>
          <a:prstGeom prst="rect">
            <a:avLst/>
          </a:prstGeom>
          <a:noFill/>
          <a:ln/>
        </p:spPr>
        <p:txBody>
          <a:bodyPr wrap="square" rtlCol="0" anchor="ctr"/>
          <a:lstStyle/>
          <a:p>
            <a:pPr indent="0" marL="0">
              <a:lnSpc>
                <a:spcPts val="2200"/>
              </a:lnSpc>
              <a:buNone/>
            </a:pPr>
            <a:r>
              <a:rPr lang="en-US" sz="1300" dirty="0">
                <a:solidFill>
                  <a:srgbClr val="9DBFB1"/>
                </a:solidFill>
                <a:latin typeface="Arial" pitchFamily="34" charset="0"/>
                <a:ea typeface="Arial" pitchFamily="34" charset="-122"/>
                <a:cs typeface="Arial" pitchFamily="34" charset="-120"/>
              </a:rPr>
              <a:t>Gate convened 30 April 2026 and did not carry.</a:t>
            </a:r>
            <a:endParaRPr lang="en-US" sz="1300" dirty="0"/>
          </a:p>
          <a:p>
            <a:pPr indent="0" marL="0">
              <a:lnSpc>
                <a:spcPts val="2200"/>
              </a:lnSpc>
              <a:buNone/>
            </a:pPr>
            <a:r>
              <a:rPr lang="en-US" sz="1300" dirty="0">
                <a:solidFill>
                  <a:srgbClr val="9DBFB1"/>
                </a:solidFill>
                <a:latin typeface="Arial" pitchFamily="34" charset="0"/>
                <a:ea typeface="Arial" pitchFamily="34" charset="-122"/>
                <a:cs typeface="Arial" pitchFamily="34" charset="-120"/>
              </a:rPr>
              <a:t>Tabled to the Committee 04 May 2026 by C. Tyrrell, NPD Program Manager and Chair of the Gate Review Board.</a:t>
            </a:r>
            <a:endParaRPr lang="en-US" sz="1300" dirty="0"/>
          </a:p>
        </p:txBody>
      </p:sp>
      <p:sp>
        <p:nvSpPr>
          <p:cNvPr id="7" name="Text 5"/>
          <p:cNvSpPr/>
          <p:nvPr/>
        </p:nvSpPr>
        <p:spPr>
          <a:xfrm>
            <a:off x="822960" y="6035040"/>
            <a:ext cx="10058400" cy="274320"/>
          </a:xfrm>
          <a:prstGeom prst="rect">
            <a:avLst/>
          </a:prstGeom>
          <a:noFill/>
          <a:ln/>
        </p:spPr>
        <p:txBody>
          <a:bodyPr wrap="square" rtlCol="0" anchor="ctr"/>
          <a:lstStyle/>
          <a:p>
            <a:pPr indent="0" marL="0">
              <a:buNone/>
            </a:pPr>
            <a:r>
              <a:rPr lang="en-US" sz="900" dirty="0">
                <a:solidFill>
                  <a:srgbClr val="3E6B58"/>
                </a:solidFill>
                <a:latin typeface="Consolas" pitchFamily="34" charset="0"/>
                <a:ea typeface="Consolas" pitchFamily="34" charset="-122"/>
                <a:cs typeface="Consolas" pitchFamily="34" charset="-120"/>
              </a:rPr>
              <a:t>PLACEHOLDER — cover image to be added</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ACCOUNTABILITY</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Root cause</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Shape 6"/>
          <p:cNvSpPr/>
          <p:nvPr/>
        </p:nvSpPr>
        <p:spPr>
          <a:xfrm>
            <a:off x="640080" y="1371600"/>
            <a:ext cx="10881360" cy="1051560"/>
          </a:xfrm>
          <a:prstGeom prst="rect">
            <a:avLst/>
          </a:prstGeom>
          <a:solidFill>
            <a:srgbClr val="FBEAE8"/>
          </a:solidFill>
          <a:ln/>
        </p:spPr>
      </p:sp>
      <p:sp>
        <p:nvSpPr>
          <p:cNvPr id="9" name="Shape 7"/>
          <p:cNvSpPr/>
          <p:nvPr/>
        </p:nvSpPr>
        <p:spPr>
          <a:xfrm>
            <a:off x="640080" y="1371600"/>
            <a:ext cx="54864" cy="1051560"/>
          </a:xfrm>
          <a:prstGeom prst="rect">
            <a:avLst/>
          </a:prstGeom>
          <a:solidFill>
            <a:srgbClr val="B23A2E"/>
          </a:solidFill>
          <a:ln/>
        </p:spPr>
      </p:sp>
      <p:sp>
        <p:nvSpPr>
          <p:cNvPr id="10" name="Text 8"/>
          <p:cNvSpPr/>
          <p:nvPr/>
        </p:nvSpPr>
        <p:spPr>
          <a:xfrm>
            <a:off x="868680" y="141732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Both findings are sequencing failures, and the Chair attributes them to himself.</a:t>
            </a:r>
            <a:endParaRPr lang="en-US" sz="1400" dirty="0"/>
          </a:p>
        </p:txBody>
      </p:sp>
      <p:sp>
        <p:nvSpPr>
          <p:cNvPr id="11" name="Text 9"/>
          <p:cNvSpPr/>
          <p:nvPr/>
        </p:nvSpPr>
        <p:spPr>
          <a:xfrm>
            <a:off x="640080" y="2743200"/>
            <a:ext cx="10881360" cy="2286000"/>
          </a:xfrm>
          <a:prstGeom prst="rect">
            <a:avLst/>
          </a:prstGeom>
          <a:noFill/>
          <a:ln/>
        </p:spPr>
        <p:txBody>
          <a:bodyPr wrap="square" rtlCol="0" anchor="ctr"/>
          <a:lstStyle/>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The capital charge was accepted into the package without the refresh that would have caught it.</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The gate was convened before written channel evidence had been requested.</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Neither is an analytical failure by Actuarial or by Distribution.</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The package was tabled before it was ready. Tabling the package is the Chair's job.</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DECISION</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Five options</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640080" y="1463040"/>
          <a:ext cx="10881360" cy="914400"/>
        </p:xfrm>
        <a:graphic>
          <a:graphicData uri="http://schemas.openxmlformats.org/drawingml/2006/table">
            <a:tbl>
              <a:tblPr/>
              <a:tblGrid>
                <a:gridCol w="822960"/>
                <a:gridCol w="3931920"/>
                <a:gridCol w="6126480"/>
              </a:tblGrid>
              <a:tr h="475488">
                <a:tc>
                  <a:txBody>
                    <a:bodyPr/>
                    <a:lstStyle/>
                    <a:p>
                      <a:pPr indent="0" marL="0">
                        <a:buNone/>
                      </a:pP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Option</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In one line</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475488">
                <a:tc>
                  <a:txBody>
                    <a:bodyPr/>
                    <a:lstStyle/>
                    <a:p>
                      <a:pPr indent="0" marL="0">
                        <a:buNone/>
                      </a:pPr>
                      <a:r>
                        <a:rPr lang="en-US" sz="1200" b="1" dirty="0">
                          <a:solidFill>
                            <a:srgbClr val="1E7B4D"/>
                          </a:solidFill>
                          <a:latin typeface="Arial" pitchFamily="34" charset="0"/>
                          <a:ea typeface="Arial" pitchFamily="34" charset="-122"/>
                          <a:cs typeface="Arial" pitchFamily="34" charset="-120"/>
                        </a:rPr>
                        <a:t>A</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000000"/>
                          </a:solidFill>
                          <a:latin typeface="Arial" pitchFamily="34" charset="0"/>
                          <a:ea typeface="Arial" pitchFamily="34" charset="-122"/>
                          <a:cs typeface="Arial" pitchFamily="34" charset="-120"/>
                        </a:rPr>
                        <a:t>Return to Gate 1 on the corrected basis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Close both findings, re-table the package at the second convening, absorb the loop.</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75488">
                <a:tc>
                  <a:txBody>
                    <a:bodyPr/>
                    <a:lstStyle/>
                    <a:p>
                      <a:pPr indent="0" marL="0">
                        <a:buNone/>
                      </a:pPr>
                      <a:r>
                        <a:rPr lang="en-US" sz="1200" b="1" dirty="0">
                          <a:solidFill>
                            <a:srgbClr val="1B2130"/>
                          </a:solidFill>
                          <a:latin typeface="Arial" pitchFamily="34" charset="0"/>
                          <a:ea typeface="Arial" pitchFamily="34" charset="-122"/>
                          <a:cs typeface="Arial" pitchFamily="34" charset="-120"/>
                        </a:rPr>
                        <a:t>B</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Re-price to restore the original return</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Lower the illustrated cap to widen margin and recover the 120 basis points.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75488">
                <a:tc>
                  <a:txBody>
                    <a:bodyPr/>
                    <a:lstStyle/>
                    <a:p>
                      <a:pPr indent="0" marL="0">
                        <a:buNone/>
                      </a:pPr>
                      <a:r>
                        <a:rPr lang="en-US" sz="1200" b="1" dirty="0">
                          <a:solidFill>
                            <a:srgbClr val="1B2130"/>
                          </a:solidFill>
                          <a:latin typeface="Arial" pitchFamily="34" charset="0"/>
                          <a:ea typeface="Arial" pitchFamily="34" charset="-122"/>
                          <a:cs typeface="Arial" pitchFamily="34" charset="-120"/>
                        </a:rPr>
                        <a:t>C</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Reduce program cost further</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Cut build scope to lower the authorized program cost.</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75488">
                <a:tc>
                  <a:txBody>
                    <a:bodyPr/>
                    <a:lstStyle/>
                    <a:p>
                      <a:pPr indent="0" marL="0">
                        <a:buNone/>
                      </a:pPr>
                      <a:r>
                        <a:rPr lang="en-US" sz="1200" b="1" dirty="0">
                          <a:solidFill>
                            <a:srgbClr val="1B2130"/>
                          </a:solidFill>
                          <a:latin typeface="Arial" pitchFamily="34" charset="0"/>
                          <a:ea typeface="Arial" pitchFamily="34" charset="-122"/>
                          <a:cs typeface="Arial" pitchFamily="34" charset="-120"/>
                        </a:rPr>
                        <a:t>D</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HOLD pending the annual assumption refresh</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Pause the gate until Corporate Actuarial's refresh (DEP-07) lands.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75488">
                <a:tc>
                  <a:txBody>
                    <a:bodyPr/>
                    <a:lstStyle/>
                    <a:p>
                      <a:pPr indent="0" marL="0">
                        <a:buNone/>
                      </a:pPr>
                      <a:r>
                        <a:rPr lang="en-US" sz="1200" b="1" dirty="0">
                          <a:solidFill>
                            <a:srgbClr val="1B2130"/>
                          </a:solidFill>
                          <a:latin typeface="Arial" pitchFamily="34" charset="0"/>
                          <a:ea typeface="Arial" pitchFamily="34" charset="-122"/>
                          <a:cs typeface="Arial" pitchFamily="34" charset="-120"/>
                        </a:rPr>
                        <a:t>E</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CANCEL and return the unspent Stage 1 tranche</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End the program now, before the Stage 2 tranche is committed.</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9" name="Shape 6"/>
          <p:cNvSpPr/>
          <p:nvPr/>
        </p:nvSpPr>
        <p:spPr>
          <a:xfrm>
            <a:off x="640080" y="4480560"/>
            <a:ext cx="10881360" cy="1051560"/>
          </a:xfrm>
          <a:prstGeom prst="rect">
            <a:avLst/>
          </a:prstGeom>
          <a:solidFill>
            <a:srgbClr val="FDF3DF"/>
          </a:solidFill>
          <a:ln/>
        </p:spPr>
      </p:sp>
      <p:sp>
        <p:nvSpPr>
          <p:cNvPr id="10" name="Shape 7"/>
          <p:cNvSpPr/>
          <p:nvPr/>
        </p:nvSpPr>
        <p:spPr>
          <a:xfrm>
            <a:off x="640080" y="4480560"/>
            <a:ext cx="54864" cy="1051560"/>
          </a:xfrm>
          <a:prstGeom prst="rect">
            <a:avLst/>
          </a:prstGeom>
          <a:solidFill>
            <a:srgbClr val="9A6400"/>
          </a:solidFill>
          <a:ln/>
        </p:spPr>
      </p:sp>
      <p:sp>
        <p:nvSpPr>
          <p:cNvPr id="11" name="Text 8"/>
          <p:cNvSpPr/>
          <p:nvPr/>
        </p:nvSpPr>
        <p:spPr>
          <a:xfrm>
            <a:off x="868680" y="452628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CANCEL is presented as a real option with a real analysis. A recycle session that omitted it would be decorative.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OPTION A</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Return to Gate 1 on the corrected basis</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Shape 6"/>
          <p:cNvSpPr/>
          <p:nvPr/>
        </p:nvSpPr>
        <p:spPr>
          <a:xfrm>
            <a:off x="9784080" y="292608"/>
            <a:ext cx="1783080" cy="384048"/>
          </a:xfrm>
          <a:prstGeom prst="roundRect">
            <a:avLst>
              <a:gd name="adj" fmla="val 19048"/>
            </a:avLst>
          </a:prstGeom>
          <a:solidFill>
            <a:srgbClr val="E7F4ED"/>
          </a:solidFill>
          <a:ln w="12700">
            <a:solidFill>
              <a:srgbClr val="1E7B4D"/>
            </a:solidFill>
            <a:prstDash val="solid"/>
          </a:ln>
        </p:spPr>
      </p:sp>
      <p:sp>
        <p:nvSpPr>
          <p:cNvPr id="9" name="Text 7"/>
          <p:cNvSpPr/>
          <p:nvPr/>
        </p:nvSpPr>
        <p:spPr>
          <a:xfrm>
            <a:off x="9784080" y="292608"/>
            <a:ext cx="1783080" cy="384048"/>
          </a:xfrm>
          <a:prstGeom prst="rect">
            <a:avLst/>
          </a:prstGeom>
          <a:noFill/>
          <a:ln/>
        </p:spPr>
        <p:txBody>
          <a:bodyPr wrap="square" rtlCol="0" anchor="ctr"/>
          <a:lstStyle/>
          <a:p>
            <a:pPr algn="ctr" indent="0" marL="0">
              <a:buNone/>
            </a:pPr>
            <a:r>
              <a:rPr lang="en-US" sz="900" b="1" dirty="0">
                <a:solidFill>
                  <a:srgbClr val="1E7B4D"/>
                </a:solidFill>
                <a:latin typeface="Consolas" pitchFamily="34" charset="0"/>
                <a:ea typeface="Consolas" pitchFamily="34" charset="-122"/>
                <a:cs typeface="Consolas" pitchFamily="34" charset="-120"/>
              </a:rPr>
              <a:t>RECOMMENDED</a:t>
            </a:r>
            <a:endParaRPr lang="en-US" sz="900" dirty="0"/>
          </a:p>
        </p:txBody>
      </p:sp>
      <p:sp>
        <p:nvSpPr>
          <p:cNvPr id="10" name="Text 8"/>
          <p:cNvSpPr/>
          <p:nvPr/>
        </p:nvSpPr>
        <p:spPr>
          <a:xfrm>
            <a:off x="640080" y="1234440"/>
            <a:ext cx="10881360" cy="457200"/>
          </a:xfrm>
          <a:prstGeom prst="rect">
            <a:avLst/>
          </a:prstGeom>
          <a:noFill/>
          <a:ln/>
        </p:spPr>
        <p:txBody>
          <a:bodyPr wrap="square" rtlCol="0" anchor="ctr"/>
          <a:lstStyle/>
          <a:p>
            <a:pPr indent="0" marL="0">
              <a:buNone/>
            </a:pPr>
            <a:r>
              <a:rPr lang="en-US" sz="1400" i="1" dirty="0">
                <a:solidFill>
                  <a:srgbClr val="5B6472"/>
                </a:solidFill>
                <a:latin typeface="Arial" pitchFamily="34" charset="0"/>
                <a:ea typeface="Arial" pitchFamily="34" charset="-122"/>
                <a:cs typeface="Arial" pitchFamily="34" charset="-120"/>
              </a:rPr>
              <a:t>Close both findings, re-table the package at the second convening, absorb the loop.</a:t>
            </a:r>
            <a:endParaRPr lang="en-US" sz="1400" dirty="0"/>
          </a:p>
        </p:txBody>
      </p:sp>
      <p:sp>
        <p:nvSpPr>
          <p:cNvPr id="11" name="Shape 9"/>
          <p:cNvSpPr/>
          <p:nvPr/>
        </p:nvSpPr>
        <p:spPr>
          <a:xfrm>
            <a:off x="640080" y="1828800"/>
            <a:ext cx="5303520" cy="365760"/>
          </a:xfrm>
          <a:prstGeom prst="rect">
            <a:avLst/>
          </a:prstGeom>
          <a:solidFill>
            <a:srgbClr val="E7F4ED"/>
          </a:solidFill>
          <a:ln/>
        </p:spPr>
      </p:sp>
      <p:sp>
        <p:nvSpPr>
          <p:cNvPr id="12" name="Text 10"/>
          <p:cNvSpPr/>
          <p:nvPr/>
        </p:nvSpPr>
        <p:spPr>
          <a:xfrm>
            <a:off x="777240" y="1828800"/>
            <a:ext cx="5029200" cy="365760"/>
          </a:xfrm>
          <a:prstGeom prst="rect">
            <a:avLst/>
          </a:prstGeom>
          <a:noFill/>
          <a:ln/>
        </p:spPr>
        <p:txBody>
          <a:bodyPr wrap="square" rtlCol="0" anchor="ctr"/>
          <a:lstStyle/>
          <a:p>
            <a:pPr indent="0" marL="0">
              <a:buNone/>
            </a:pPr>
            <a:r>
              <a:rPr lang="en-US" sz="1000" b="1" dirty="0">
                <a:solidFill>
                  <a:srgbClr val="1E7B4D"/>
                </a:solidFill>
                <a:latin typeface="Consolas" pitchFamily="34" charset="0"/>
                <a:ea typeface="Consolas" pitchFamily="34" charset="-122"/>
                <a:cs typeface="Consolas" pitchFamily="34" charset="-120"/>
              </a:rPr>
              <a:t>FOR</a:t>
            </a:r>
            <a:endParaRPr lang="en-US" sz="1000" dirty="0"/>
          </a:p>
        </p:txBody>
      </p:sp>
      <p:sp>
        <p:nvSpPr>
          <p:cNvPr id="13" name="Shape 11"/>
          <p:cNvSpPr/>
          <p:nvPr/>
        </p:nvSpPr>
        <p:spPr>
          <a:xfrm>
            <a:off x="6217920" y="1828800"/>
            <a:ext cx="5303520" cy="365760"/>
          </a:xfrm>
          <a:prstGeom prst="rect">
            <a:avLst/>
          </a:prstGeom>
          <a:solidFill>
            <a:srgbClr val="FBEAE8"/>
          </a:solidFill>
          <a:ln/>
        </p:spPr>
      </p:sp>
      <p:sp>
        <p:nvSpPr>
          <p:cNvPr id="14" name="Text 12"/>
          <p:cNvSpPr/>
          <p:nvPr/>
        </p:nvSpPr>
        <p:spPr>
          <a:xfrm>
            <a:off x="6355080" y="1828800"/>
            <a:ext cx="5029200" cy="365760"/>
          </a:xfrm>
          <a:prstGeom prst="rect">
            <a:avLst/>
          </a:prstGeom>
          <a:noFill/>
          <a:ln/>
        </p:spPr>
        <p:txBody>
          <a:bodyPr wrap="square" rtlCol="0" anchor="ctr"/>
          <a:lstStyle/>
          <a:p>
            <a:pPr indent="0" marL="0">
              <a:buNone/>
            </a:pPr>
            <a:r>
              <a:rPr lang="en-US" sz="1000" b="1" dirty="0">
                <a:solidFill>
                  <a:srgbClr val="B23A2E"/>
                </a:solidFill>
                <a:latin typeface="Consolas" pitchFamily="34" charset="0"/>
                <a:ea typeface="Consolas" pitchFamily="34" charset="-122"/>
                <a:cs typeface="Consolas" pitchFamily="34" charset="-120"/>
              </a:rPr>
              <a:t>AGAINST</a:t>
            </a:r>
            <a:endParaRPr lang="en-US" sz="1000" dirty="0"/>
          </a:p>
        </p:txBody>
      </p:sp>
      <p:sp>
        <p:nvSpPr>
          <p:cNvPr id="15" name="Text 13"/>
          <p:cNvSpPr/>
          <p:nvPr/>
        </p:nvSpPr>
        <p:spPr>
          <a:xfrm>
            <a:off x="64008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corrected case still clears the hurdle by 240 basis points (13.4% vs 11.0%).</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No repricing, so no competitive exposure on the illustrated cap.</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launch date is preserved; the loop is absorbed by compressing Stage 2.</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Distribution evidence is obtainable inside the six-week window.</a:t>
            </a:r>
            <a:endParaRPr lang="en-US" sz="1250" dirty="0"/>
          </a:p>
        </p:txBody>
      </p:sp>
      <p:sp>
        <p:nvSpPr>
          <p:cNvPr id="16" name="Text 14"/>
          <p:cNvSpPr/>
          <p:nvPr/>
        </p:nvSpPr>
        <p:spPr>
          <a:xfrm>
            <a:off x="621792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Costs $232,000 and six weeks.</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Stage 2 compresses from 46 weeks to 40, removing the float that would have absorbed a later problem.</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Headroom is materially thinner than the Board was originally shown (360bp → 240bp).</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OPTION B</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Re-price to restore the original return</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Text 6"/>
          <p:cNvSpPr/>
          <p:nvPr/>
        </p:nvSpPr>
        <p:spPr>
          <a:xfrm>
            <a:off x="640080" y="1234440"/>
            <a:ext cx="10881360" cy="457200"/>
          </a:xfrm>
          <a:prstGeom prst="rect">
            <a:avLst/>
          </a:prstGeom>
          <a:noFill/>
          <a:ln/>
        </p:spPr>
        <p:txBody>
          <a:bodyPr wrap="square" rtlCol="0" anchor="ctr"/>
          <a:lstStyle/>
          <a:p>
            <a:pPr indent="0" marL="0">
              <a:buNone/>
            </a:pPr>
            <a:r>
              <a:rPr lang="en-US" sz="1400" i="1" dirty="0">
                <a:solidFill>
                  <a:srgbClr val="5B6472"/>
                </a:solidFill>
                <a:latin typeface="Arial" pitchFamily="34" charset="0"/>
                <a:ea typeface="Arial" pitchFamily="34" charset="-122"/>
                <a:cs typeface="Arial" pitchFamily="34" charset="-120"/>
              </a:rPr>
              <a:t>Lower the illustrated cap to widen margin and recover the 120 basis points.</a:t>
            </a:r>
            <a:endParaRPr lang="en-US" sz="1400" dirty="0"/>
          </a:p>
        </p:txBody>
      </p:sp>
      <p:sp>
        <p:nvSpPr>
          <p:cNvPr id="9" name="Shape 7"/>
          <p:cNvSpPr/>
          <p:nvPr/>
        </p:nvSpPr>
        <p:spPr>
          <a:xfrm>
            <a:off x="640080" y="1828800"/>
            <a:ext cx="5303520" cy="365760"/>
          </a:xfrm>
          <a:prstGeom prst="rect">
            <a:avLst/>
          </a:prstGeom>
          <a:solidFill>
            <a:srgbClr val="E7F4ED"/>
          </a:solidFill>
          <a:ln/>
        </p:spPr>
      </p:sp>
      <p:sp>
        <p:nvSpPr>
          <p:cNvPr id="10" name="Text 8"/>
          <p:cNvSpPr/>
          <p:nvPr/>
        </p:nvSpPr>
        <p:spPr>
          <a:xfrm>
            <a:off x="777240" y="1828800"/>
            <a:ext cx="5029200" cy="365760"/>
          </a:xfrm>
          <a:prstGeom prst="rect">
            <a:avLst/>
          </a:prstGeom>
          <a:noFill/>
          <a:ln/>
        </p:spPr>
        <p:txBody>
          <a:bodyPr wrap="square" rtlCol="0" anchor="ctr"/>
          <a:lstStyle/>
          <a:p>
            <a:pPr indent="0" marL="0">
              <a:buNone/>
            </a:pPr>
            <a:r>
              <a:rPr lang="en-US" sz="1000" b="1" dirty="0">
                <a:solidFill>
                  <a:srgbClr val="1E7B4D"/>
                </a:solidFill>
                <a:latin typeface="Consolas" pitchFamily="34" charset="0"/>
                <a:ea typeface="Consolas" pitchFamily="34" charset="-122"/>
                <a:cs typeface="Consolas" pitchFamily="34" charset="-120"/>
              </a:rPr>
              <a:t>FOR</a:t>
            </a:r>
            <a:endParaRPr lang="en-US" sz="1000" dirty="0"/>
          </a:p>
        </p:txBody>
      </p:sp>
      <p:sp>
        <p:nvSpPr>
          <p:cNvPr id="11" name="Shape 9"/>
          <p:cNvSpPr/>
          <p:nvPr/>
        </p:nvSpPr>
        <p:spPr>
          <a:xfrm>
            <a:off x="6217920" y="1828800"/>
            <a:ext cx="5303520" cy="365760"/>
          </a:xfrm>
          <a:prstGeom prst="rect">
            <a:avLst/>
          </a:prstGeom>
          <a:solidFill>
            <a:srgbClr val="FBEAE8"/>
          </a:solidFill>
          <a:ln/>
        </p:spPr>
      </p:sp>
      <p:sp>
        <p:nvSpPr>
          <p:cNvPr id="12" name="Text 10"/>
          <p:cNvSpPr/>
          <p:nvPr/>
        </p:nvSpPr>
        <p:spPr>
          <a:xfrm>
            <a:off x="6355080" y="1828800"/>
            <a:ext cx="5029200" cy="365760"/>
          </a:xfrm>
          <a:prstGeom prst="rect">
            <a:avLst/>
          </a:prstGeom>
          <a:noFill/>
          <a:ln/>
        </p:spPr>
        <p:txBody>
          <a:bodyPr wrap="square" rtlCol="0" anchor="ctr"/>
          <a:lstStyle/>
          <a:p>
            <a:pPr indent="0" marL="0">
              <a:buNone/>
            </a:pPr>
            <a:r>
              <a:rPr lang="en-US" sz="1000" b="1" dirty="0">
                <a:solidFill>
                  <a:srgbClr val="B23A2E"/>
                </a:solidFill>
                <a:latin typeface="Consolas" pitchFamily="34" charset="0"/>
                <a:ea typeface="Consolas" pitchFamily="34" charset="-122"/>
                <a:cs typeface="Consolas" pitchFamily="34" charset="-120"/>
              </a:rPr>
              <a:t>AGAINST</a:t>
            </a:r>
            <a:endParaRPr lang="en-US" sz="1000" dirty="0"/>
          </a:p>
        </p:txBody>
      </p:sp>
      <p:sp>
        <p:nvSpPr>
          <p:cNvPr id="13" name="Text 11"/>
          <p:cNvSpPr/>
          <p:nvPr/>
        </p:nvSpPr>
        <p:spPr>
          <a:xfrm>
            <a:off x="64008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Arithmetically effective: 10bp of additional margin returns 14.9%, above the originally presented 14.6%.</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Requires no schedule change.</a:t>
            </a:r>
            <a:endParaRPr lang="en-US" sz="1250" dirty="0"/>
          </a:p>
        </p:txBody>
      </p:sp>
      <p:sp>
        <p:nvSpPr>
          <p:cNvPr id="14" name="Text 12"/>
          <p:cNvSpPr/>
          <p:nvPr/>
        </p:nvSpPr>
        <p:spPr>
          <a:xfrm>
            <a:off x="621792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gain evaporates at a volume cost the program is already exposed to. If the lower cap costs 10% of volume, the return falls back to 13.9% — a net gain of only 49bp over doing nothing.</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cap is 9.25% against a peer 9.00% and a competitive floor of 8.50% fixed at this gate. There is little room to move.</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It trades a return problem for a volume problem, and volume is the variable the model says actually moves the answer.</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OPTION C</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Reduce program cost further</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Text 6"/>
          <p:cNvSpPr/>
          <p:nvPr/>
        </p:nvSpPr>
        <p:spPr>
          <a:xfrm>
            <a:off x="640080" y="1234440"/>
            <a:ext cx="10881360" cy="457200"/>
          </a:xfrm>
          <a:prstGeom prst="rect">
            <a:avLst/>
          </a:prstGeom>
          <a:noFill/>
          <a:ln/>
        </p:spPr>
        <p:txBody>
          <a:bodyPr wrap="square" rtlCol="0" anchor="ctr"/>
          <a:lstStyle/>
          <a:p>
            <a:pPr indent="0" marL="0">
              <a:buNone/>
            </a:pPr>
            <a:r>
              <a:rPr lang="en-US" sz="1400" i="1" dirty="0">
                <a:solidFill>
                  <a:srgbClr val="5B6472"/>
                </a:solidFill>
                <a:latin typeface="Arial" pitchFamily="34" charset="0"/>
                <a:ea typeface="Arial" pitchFamily="34" charset="-122"/>
                <a:cs typeface="Arial" pitchFamily="34" charset="-120"/>
              </a:rPr>
              <a:t>Cut build scope to lower the authorized program cost.</a:t>
            </a:r>
            <a:endParaRPr lang="en-US" sz="1400" dirty="0"/>
          </a:p>
        </p:txBody>
      </p:sp>
      <p:sp>
        <p:nvSpPr>
          <p:cNvPr id="9" name="Shape 7"/>
          <p:cNvSpPr/>
          <p:nvPr/>
        </p:nvSpPr>
        <p:spPr>
          <a:xfrm>
            <a:off x="640080" y="1828800"/>
            <a:ext cx="5303520" cy="365760"/>
          </a:xfrm>
          <a:prstGeom prst="rect">
            <a:avLst/>
          </a:prstGeom>
          <a:solidFill>
            <a:srgbClr val="E7F4ED"/>
          </a:solidFill>
          <a:ln/>
        </p:spPr>
      </p:sp>
      <p:sp>
        <p:nvSpPr>
          <p:cNvPr id="10" name="Text 8"/>
          <p:cNvSpPr/>
          <p:nvPr/>
        </p:nvSpPr>
        <p:spPr>
          <a:xfrm>
            <a:off x="777240" y="1828800"/>
            <a:ext cx="5029200" cy="365760"/>
          </a:xfrm>
          <a:prstGeom prst="rect">
            <a:avLst/>
          </a:prstGeom>
          <a:noFill/>
          <a:ln/>
        </p:spPr>
        <p:txBody>
          <a:bodyPr wrap="square" rtlCol="0" anchor="ctr"/>
          <a:lstStyle/>
          <a:p>
            <a:pPr indent="0" marL="0">
              <a:buNone/>
            </a:pPr>
            <a:r>
              <a:rPr lang="en-US" sz="1000" b="1" dirty="0">
                <a:solidFill>
                  <a:srgbClr val="1E7B4D"/>
                </a:solidFill>
                <a:latin typeface="Consolas" pitchFamily="34" charset="0"/>
                <a:ea typeface="Consolas" pitchFamily="34" charset="-122"/>
                <a:cs typeface="Consolas" pitchFamily="34" charset="-120"/>
              </a:rPr>
              <a:t>FOR</a:t>
            </a:r>
            <a:endParaRPr lang="en-US" sz="1000" dirty="0"/>
          </a:p>
        </p:txBody>
      </p:sp>
      <p:sp>
        <p:nvSpPr>
          <p:cNvPr id="11" name="Shape 9"/>
          <p:cNvSpPr/>
          <p:nvPr/>
        </p:nvSpPr>
        <p:spPr>
          <a:xfrm>
            <a:off x="6217920" y="1828800"/>
            <a:ext cx="5303520" cy="365760"/>
          </a:xfrm>
          <a:prstGeom prst="rect">
            <a:avLst/>
          </a:prstGeom>
          <a:solidFill>
            <a:srgbClr val="FBEAE8"/>
          </a:solidFill>
          <a:ln/>
        </p:spPr>
      </p:sp>
      <p:sp>
        <p:nvSpPr>
          <p:cNvPr id="12" name="Text 10"/>
          <p:cNvSpPr/>
          <p:nvPr/>
        </p:nvSpPr>
        <p:spPr>
          <a:xfrm>
            <a:off x="6355080" y="1828800"/>
            <a:ext cx="5029200" cy="365760"/>
          </a:xfrm>
          <a:prstGeom prst="rect">
            <a:avLst/>
          </a:prstGeom>
          <a:noFill/>
          <a:ln/>
        </p:spPr>
        <p:txBody>
          <a:bodyPr wrap="square" rtlCol="0" anchor="ctr"/>
          <a:lstStyle/>
          <a:p>
            <a:pPr indent="0" marL="0">
              <a:buNone/>
            </a:pPr>
            <a:r>
              <a:rPr lang="en-US" sz="1000" b="1" dirty="0">
                <a:solidFill>
                  <a:srgbClr val="B23A2E"/>
                </a:solidFill>
                <a:latin typeface="Consolas" pitchFamily="34" charset="0"/>
                <a:ea typeface="Consolas" pitchFamily="34" charset="-122"/>
                <a:cs typeface="Consolas" pitchFamily="34" charset="-120"/>
              </a:rPr>
              <a:t>AGAINST</a:t>
            </a:r>
            <a:endParaRPr lang="en-US" sz="1000" dirty="0"/>
          </a:p>
        </p:txBody>
      </p:sp>
      <p:sp>
        <p:nvSpPr>
          <p:cNvPr id="13" name="Text 11"/>
          <p:cNvSpPr/>
          <p:nvPr/>
        </p:nvSpPr>
        <p:spPr>
          <a:xfrm>
            <a:off x="64008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Arithmetically effective, and more so than expected: removing $2,000,000 of build cost returns 13.91%, 51bp above the corrected case.</a:t>
            </a:r>
            <a:endParaRPr lang="en-US" sz="1250" dirty="0"/>
          </a:p>
        </p:txBody>
      </p:sp>
      <p:sp>
        <p:nvSpPr>
          <p:cNvPr id="14" name="Text 12"/>
          <p:cNvSpPr/>
          <p:nvPr/>
        </p:nvSpPr>
        <p:spPr>
          <a:xfrm>
            <a:off x="621792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scope reduction has already happened. Two crediting strategies were cut at this same gate under GC-01; there is no comparable slack left.</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What remains is people, filing fees, platform configuration and distribution enablement. Cutting the filing footprint or the enablement spend is cutting volume — which routes straight back to Option B's objection.</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It treats a governance failure as a budget problem.</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OPTION D</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HOLD pending the annual assumption refresh</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Text 6"/>
          <p:cNvSpPr/>
          <p:nvPr/>
        </p:nvSpPr>
        <p:spPr>
          <a:xfrm>
            <a:off x="640080" y="1234440"/>
            <a:ext cx="10881360" cy="457200"/>
          </a:xfrm>
          <a:prstGeom prst="rect">
            <a:avLst/>
          </a:prstGeom>
          <a:noFill/>
          <a:ln/>
        </p:spPr>
        <p:txBody>
          <a:bodyPr wrap="square" rtlCol="0" anchor="ctr"/>
          <a:lstStyle/>
          <a:p>
            <a:pPr indent="0" marL="0">
              <a:buNone/>
            </a:pPr>
            <a:r>
              <a:rPr lang="en-US" sz="1400" i="1" dirty="0">
                <a:solidFill>
                  <a:srgbClr val="5B6472"/>
                </a:solidFill>
                <a:latin typeface="Arial" pitchFamily="34" charset="0"/>
                <a:ea typeface="Arial" pitchFamily="34" charset="-122"/>
                <a:cs typeface="Arial" pitchFamily="34" charset="-120"/>
              </a:rPr>
              <a:t>Pause the gate until Corporate Actuarial's refresh (DEP-07) lands.</a:t>
            </a:r>
            <a:endParaRPr lang="en-US" sz="1400" dirty="0"/>
          </a:p>
        </p:txBody>
      </p:sp>
      <p:sp>
        <p:nvSpPr>
          <p:cNvPr id="9" name="Shape 7"/>
          <p:cNvSpPr/>
          <p:nvPr/>
        </p:nvSpPr>
        <p:spPr>
          <a:xfrm>
            <a:off x="640080" y="1828800"/>
            <a:ext cx="5303520" cy="365760"/>
          </a:xfrm>
          <a:prstGeom prst="rect">
            <a:avLst/>
          </a:prstGeom>
          <a:solidFill>
            <a:srgbClr val="E7F4ED"/>
          </a:solidFill>
          <a:ln/>
        </p:spPr>
      </p:sp>
      <p:sp>
        <p:nvSpPr>
          <p:cNvPr id="10" name="Text 8"/>
          <p:cNvSpPr/>
          <p:nvPr/>
        </p:nvSpPr>
        <p:spPr>
          <a:xfrm>
            <a:off x="777240" y="1828800"/>
            <a:ext cx="5029200" cy="365760"/>
          </a:xfrm>
          <a:prstGeom prst="rect">
            <a:avLst/>
          </a:prstGeom>
          <a:noFill/>
          <a:ln/>
        </p:spPr>
        <p:txBody>
          <a:bodyPr wrap="square" rtlCol="0" anchor="ctr"/>
          <a:lstStyle/>
          <a:p>
            <a:pPr indent="0" marL="0">
              <a:buNone/>
            </a:pPr>
            <a:r>
              <a:rPr lang="en-US" sz="1000" b="1" dirty="0">
                <a:solidFill>
                  <a:srgbClr val="1E7B4D"/>
                </a:solidFill>
                <a:latin typeface="Consolas" pitchFamily="34" charset="0"/>
                <a:ea typeface="Consolas" pitchFamily="34" charset="-122"/>
                <a:cs typeface="Consolas" pitchFamily="34" charset="-120"/>
              </a:rPr>
              <a:t>FOR</a:t>
            </a:r>
            <a:endParaRPr lang="en-US" sz="1000" dirty="0"/>
          </a:p>
        </p:txBody>
      </p:sp>
      <p:sp>
        <p:nvSpPr>
          <p:cNvPr id="11" name="Shape 9"/>
          <p:cNvSpPr/>
          <p:nvPr/>
        </p:nvSpPr>
        <p:spPr>
          <a:xfrm>
            <a:off x="6217920" y="1828800"/>
            <a:ext cx="5303520" cy="365760"/>
          </a:xfrm>
          <a:prstGeom prst="rect">
            <a:avLst/>
          </a:prstGeom>
          <a:solidFill>
            <a:srgbClr val="FBEAE8"/>
          </a:solidFill>
          <a:ln/>
        </p:spPr>
      </p:sp>
      <p:sp>
        <p:nvSpPr>
          <p:cNvPr id="12" name="Text 10"/>
          <p:cNvSpPr/>
          <p:nvPr/>
        </p:nvSpPr>
        <p:spPr>
          <a:xfrm>
            <a:off x="6355080" y="1828800"/>
            <a:ext cx="5029200" cy="365760"/>
          </a:xfrm>
          <a:prstGeom prst="rect">
            <a:avLst/>
          </a:prstGeom>
          <a:noFill/>
          <a:ln/>
        </p:spPr>
        <p:txBody>
          <a:bodyPr wrap="square" rtlCol="0" anchor="ctr"/>
          <a:lstStyle/>
          <a:p>
            <a:pPr indent="0" marL="0">
              <a:buNone/>
            </a:pPr>
            <a:r>
              <a:rPr lang="en-US" sz="1000" b="1" dirty="0">
                <a:solidFill>
                  <a:srgbClr val="B23A2E"/>
                </a:solidFill>
                <a:latin typeface="Consolas" pitchFamily="34" charset="0"/>
                <a:ea typeface="Consolas" pitchFamily="34" charset="-122"/>
                <a:cs typeface="Consolas" pitchFamily="34" charset="-120"/>
              </a:rPr>
              <a:t>AGAINST</a:t>
            </a:r>
            <a:endParaRPr lang="en-US" sz="1000" dirty="0"/>
          </a:p>
        </p:txBody>
      </p:sp>
      <p:sp>
        <p:nvSpPr>
          <p:cNvPr id="13" name="Text 11"/>
          <p:cNvSpPr/>
          <p:nvPr/>
        </p:nvSpPr>
        <p:spPr>
          <a:xfrm>
            <a:off x="64008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Decides once, on better data, rather than twice.</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Removes the risk of re-pricing again at Gate 2.</a:t>
            </a:r>
            <a:endParaRPr lang="en-US" sz="1250" dirty="0"/>
          </a:p>
        </p:txBody>
      </p:sp>
      <p:sp>
        <p:nvSpPr>
          <p:cNvPr id="14" name="Text 12"/>
          <p:cNvSpPr/>
          <p:nvPr/>
        </p:nvSpPr>
        <p:spPr>
          <a:xfrm>
            <a:off x="621792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refresh lands after the launch window this product is aimed at.</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HOLD is defined for causes outside the program's control. This cause is inside it — the Chair's own sequencing. Using HOLD here would misuse the outcome and set a precedent for relabeling internal failures as external ones.</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Competitor launches are expected in the same quarter (R-07).</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OPTION E</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CANCEL and return the unspent Stage 1 tranche</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Text 6"/>
          <p:cNvSpPr/>
          <p:nvPr/>
        </p:nvSpPr>
        <p:spPr>
          <a:xfrm>
            <a:off x="640080" y="1234440"/>
            <a:ext cx="10881360" cy="457200"/>
          </a:xfrm>
          <a:prstGeom prst="rect">
            <a:avLst/>
          </a:prstGeom>
          <a:noFill/>
          <a:ln/>
        </p:spPr>
        <p:txBody>
          <a:bodyPr wrap="square" rtlCol="0" anchor="ctr"/>
          <a:lstStyle/>
          <a:p>
            <a:pPr indent="0" marL="0">
              <a:buNone/>
            </a:pPr>
            <a:r>
              <a:rPr lang="en-US" sz="1400" i="1" dirty="0">
                <a:solidFill>
                  <a:srgbClr val="5B6472"/>
                </a:solidFill>
                <a:latin typeface="Arial" pitchFamily="34" charset="0"/>
                <a:ea typeface="Arial" pitchFamily="34" charset="-122"/>
                <a:cs typeface="Arial" pitchFamily="34" charset="-120"/>
              </a:rPr>
              <a:t>End the program now, before the Stage 2 tranche is committed.</a:t>
            </a:r>
            <a:endParaRPr lang="en-US" sz="1400" dirty="0"/>
          </a:p>
        </p:txBody>
      </p:sp>
      <p:sp>
        <p:nvSpPr>
          <p:cNvPr id="9" name="Shape 7"/>
          <p:cNvSpPr/>
          <p:nvPr/>
        </p:nvSpPr>
        <p:spPr>
          <a:xfrm>
            <a:off x="640080" y="1828800"/>
            <a:ext cx="5303520" cy="365760"/>
          </a:xfrm>
          <a:prstGeom prst="rect">
            <a:avLst/>
          </a:prstGeom>
          <a:solidFill>
            <a:srgbClr val="E7F4ED"/>
          </a:solidFill>
          <a:ln/>
        </p:spPr>
      </p:sp>
      <p:sp>
        <p:nvSpPr>
          <p:cNvPr id="10" name="Text 8"/>
          <p:cNvSpPr/>
          <p:nvPr/>
        </p:nvSpPr>
        <p:spPr>
          <a:xfrm>
            <a:off x="777240" y="1828800"/>
            <a:ext cx="5029200" cy="365760"/>
          </a:xfrm>
          <a:prstGeom prst="rect">
            <a:avLst/>
          </a:prstGeom>
          <a:noFill/>
          <a:ln/>
        </p:spPr>
        <p:txBody>
          <a:bodyPr wrap="square" rtlCol="0" anchor="ctr"/>
          <a:lstStyle/>
          <a:p>
            <a:pPr indent="0" marL="0">
              <a:buNone/>
            </a:pPr>
            <a:r>
              <a:rPr lang="en-US" sz="1000" b="1" dirty="0">
                <a:solidFill>
                  <a:srgbClr val="1E7B4D"/>
                </a:solidFill>
                <a:latin typeface="Consolas" pitchFamily="34" charset="0"/>
                <a:ea typeface="Consolas" pitchFamily="34" charset="-122"/>
                <a:cs typeface="Consolas" pitchFamily="34" charset="-120"/>
              </a:rPr>
              <a:t>FOR</a:t>
            </a:r>
            <a:endParaRPr lang="en-US" sz="1000" dirty="0"/>
          </a:p>
        </p:txBody>
      </p:sp>
      <p:sp>
        <p:nvSpPr>
          <p:cNvPr id="11" name="Shape 9"/>
          <p:cNvSpPr/>
          <p:nvPr/>
        </p:nvSpPr>
        <p:spPr>
          <a:xfrm>
            <a:off x="6217920" y="1828800"/>
            <a:ext cx="5303520" cy="365760"/>
          </a:xfrm>
          <a:prstGeom prst="rect">
            <a:avLst/>
          </a:prstGeom>
          <a:solidFill>
            <a:srgbClr val="FBEAE8"/>
          </a:solidFill>
          <a:ln/>
        </p:spPr>
      </p:sp>
      <p:sp>
        <p:nvSpPr>
          <p:cNvPr id="12" name="Text 10"/>
          <p:cNvSpPr/>
          <p:nvPr/>
        </p:nvSpPr>
        <p:spPr>
          <a:xfrm>
            <a:off x="6355080" y="1828800"/>
            <a:ext cx="5029200" cy="365760"/>
          </a:xfrm>
          <a:prstGeom prst="rect">
            <a:avLst/>
          </a:prstGeom>
          <a:noFill/>
          <a:ln/>
        </p:spPr>
        <p:txBody>
          <a:bodyPr wrap="square" rtlCol="0" anchor="ctr"/>
          <a:lstStyle/>
          <a:p>
            <a:pPr indent="0" marL="0">
              <a:buNone/>
            </a:pPr>
            <a:r>
              <a:rPr lang="en-US" sz="1000" b="1" dirty="0">
                <a:solidFill>
                  <a:srgbClr val="B23A2E"/>
                </a:solidFill>
                <a:latin typeface="Consolas" pitchFamily="34" charset="0"/>
                <a:ea typeface="Consolas" pitchFamily="34" charset="-122"/>
                <a:cs typeface="Consolas" pitchFamily="34" charset="-120"/>
              </a:rPr>
              <a:t>AGAINST</a:t>
            </a:r>
            <a:endParaRPr lang="en-US" sz="1000" dirty="0"/>
          </a:p>
        </p:txBody>
      </p:sp>
      <p:sp>
        <p:nvSpPr>
          <p:cNvPr id="13" name="Text 11"/>
          <p:cNvSpPr/>
          <p:nvPr/>
        </p:nvSpPr>
        <p:spPr>
          <a:xfrm>
            <a:off x="64008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Avoids committing $11,640,000, the largest single tranche.</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This Board has done it before and knows how — the predecessor concept was cancelled at its own Gate 1 with the unspent tranche returned to capital.</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error was real and the Committee is entitled to ask whether it is the only one.</a:t>
            </a:r>
            <a:endParaRPr lang="en-US" sz="1250" dirty="0"/>
          </a:p>
        </p:txBody>
      </p:sp>
      <p:sp>
        <p:nvSpPr>
          <p:cNvPr id="14" name="Text 12"/>
          <p:cNvSpPr/>
          <p:nvPr/>
        </p:nvSpPr>
        <p:spPr>
          <a:xfrm>
            <a:off x="6217920" y="2331720"/>
            <a:ext cx="5303520" cy="3291840"/>
          </a:xfrm>
          <a:prstGeom prst="rect">
            <a:avLst/>
          </a:prstGeom>
          <a:noFill/>
          <a:ln/>
        </p:spPr>
        <p:txBody>
          <a:bodyPr wrap="square" rtlCol="0" anchor="ctr"/>
          <a:lstStyle/>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corrected case still clears the hurdle by 240 basis points. Cancelling a case that clears would be an over-correction — punishing the program for the quality of its evidence rather than the quality of its economics.</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The shelf-refresh need does not go away; it returns as a later, more expensive program with the same distribution problem.</a:t>
            </a:r>
            <a:endParaRPr lang="en-US" sz="1250" dirty="0"/>
          </a:p>
          <a:p>
            <a:pPr marL="342900" indent="-342900">
              <a:lnSpc>
                <a:spcPts val="2000"/>
              </a:lnSpc>
              <a:spcAft>
                <a:spcPts val="800"/>
              </a:spcAft>
              <a:buSzPct val="100000"/>
              <a:buChar char="•"/>
            </a:pPr>
            <a:r>
              <a:rPr lang="en-US" sz="1250" dirty="0">
                <a:solidFill>
                  <a:srgbClr val="1B2130"/>
                </a:solidFill>
                <a:latin typeface="Arial" pitchFamily="34" charset="0"/>
                <a:ea typeface="Arial" pitchFamily="34" charset="-122"/>
                <a:cs typeface="Arial" pitchFamily="34" charset="-120"/>
              </a:rPr>
              <a:t>Stage 1 capability — pricing basis, filing route, platform assessment — is lost and would be rebuilt.</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THE CENTRAL FINDING</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Every lever routes back to volume</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640080" y="1463040"/>
          <a:ext cx="10881360" cy="914400"/>
        </p:xfrm>
        <a:graphic>
          <a:graphicData uri="http://schemas.openxmlformats.org/drawingml/2006/table">
            <a:tbl>
              <a:tblPr/>
              <a:tblGrid>
                <a:gridCol w="4754880"/>
                <a:gridCol w="3063240"/>
                <a:gridCol w="3063240"/>
              </a:tblGrid>
              <a:tr h="457200">
                <a:tc>
                  <a:txBody>
                    <a:bodyPr/>
                    <a:lstStyle/>
                    <a:p>
                      <a:pPr indent="0" marL="0">
                        <a:buNone/>
                      </a:pPr>
                      <a:r>
                        <a:rPr lang="en-US" sz="1100" b="1" dirty="0">
                          <a:solidFill>
                            <a:srgbClr val="FFFFFF"/>
                          </a:solidFill>
                          <a:latin typeface="Arial" pitchFamily="34" charset="0"/>
                          <a:ea typeface="Arial" pitchFamily="34" charset="-122"/>
                          <a:cs typeface="Arial" pitchFamily="34" charset="-120"/>
                        </a:rPr>
                        <a:t>Lever</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In isolation</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After a 10% volume cost</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457200">
                <a:tc>
                  <a:txBody>
                    <a:bodyPr/>
                    <a:lstStyle/>
                    <a:p>
                      <a:pPr indent="0" marL="0">
                        <a:buNone/>
                      </a:pPr>
                      <a:r>
                        <a:rPr lang="en-US" sz="1200" dirty="0">
                          <a:solidFill>
                            <a:srgbClr val="000000"/>
                          </a:solidFill>
                          <a:latin typeface="Arial" pitchFamily="34" charset="0"/>
                          <a:ea typeface="Arial" pitchFamily="34" charset="-122"/>
                          <a:cs typeface="Arial" pitchFamily="34" charset="-120"/>
                        </a:rPr>
                        <a:t>Option B — lower the cap to widen margin</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14.9%</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B23A2E"/>
                          </a:solidFill>
                          <a:latin typeface="Arial" pitchFamily="34" charset="0"/>
                          <a:ea typeface="Arial" pitchFamily="34" charset="-122"/>
                          <a:cs typeface="Arial" pitchFamily="34" charset="-120"/>
                        </a:rPr>
                        <a:t>13.9%</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57200">
                <a:tc>
                  <a:txBody>
                    <a:bodyPr/>
                    <a:lstStyle/>
                    <a:p>
                      <a:pPr indent="0" marL="0">
                        <a:buNone/>
                      </a:pPr>
                      <a:r>
                        <a:rPr lang="en-US" sz="1200" dirty="0">
                          <a:solidFill>
                            <a:srgbClr val="000000"/>
                          </a:solidFill>
                          <a:latin typeface="Arial" pitchFamily="34" charset="0"/>
                          <a:ea typeface="Arial" pitchFamily="34" charset="-122"/>
                          <a:cs typeface="Arial" pitchFamily="34" charset="-120"/>
                        </a:rPr>
                        <a:t>Option C — remove $2,000,000 of build cost</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13.91%</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B23A2E"/>
                          </a:solidFill>
                          <a:latin typeface="Arial" pitchFamily="34" charset="0"/>
                          <a:ea typeface="Arial" pitchFamily="34" charset="-122"/>
                          <a:cs typeface="Arial" pitchFamily="34" charset="-120"/>
                        </a:rPr>
                        <a:t>cuts filing / enablement = cuts volume</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57200">
                <a:tc>
                  <a:txBody>
                    <a:bodyPr/>
                    <a:lstStyle/>
                    <a:p>
                      <a:pPr indent="0" marL="0">
                        <a:buNone/>
                      </a:pPr>
                      <a:r>
                        <a:rPr lang="en-US" sz="1200" b="1" dirty="0">
                          <a:solidFill>
                            <a:srgbClr val="000000"/>
                          </a:solidFill>
                          <a:latin typeface="Arial" pitchFamily="34" charset="0"/>
                          <a:ea typeface="Arial" pitchFamily="34" charset="-122"/>
                          <a:cs typeface="Arial" pitchFamily="34" charset="-120"/>
                        </a:rPr>
                        <a:t>Option A — do the work properly</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000000"/>
                          </a:solidFill>
                          <a:latin typeface="Arial" pitchFamily="34" charset="0"/>
                          <a:ea typeface="Arial" pitchFamily="34" charset="-122"/>
                          <a:cs typeface="Arial" pitchFamily="34" charset="-120"/>
                        </a:rPr>
                        <a:t>13.4%</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1E7B4D"/>
                          </a:solidFill>
                          <a:latin typeface="Arial" pitchFamily="34" charset="0"/>
                          <a:ea typeface="Arial" pitchFamily="34" charset="-122"/>
                          <a:cs typeface="Arial" pitchFamily="34" charset="-120"/>
                        </a:rPr>
                        <a:t>no volume cost</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9" name="Shape 6"/>
          <p:cNvSpPr/>
          <p:nvPr/>
        </p:nvSpPr>
        <p:spPr>
          <a:xfrm>
            <a:off x="640080" y="3749040"/>
            <a:ext cx="10881360" cy="1051560"/>
          </a:xfrm>
          <a:prstGeom prst="rect">
            <a:avLst/>
          </a:prstGeom>
          <a:solidFill>
            <a:srgbClr val="FBEAE8"/>
          </a:solidFill>
          <a:ln/>
        </p:spPr>
      </p:sp>
      <p:sp>
        <p:nvSpPr>
          <p:cNvPr id="10" name="Shape 7"/>
          <p:cNvSpPr/>
          <p:nvPr/>
        </p:nvSpPr>
        <p:spPr>
          <a:xfrm>
            <a:off x="640080" y="3749040"/>
            <a:ext cx="54864" cy="1051560"/>
          </a:xfrm>
          <a:prstGeom prst="rect">
            <a:avLst/>
          </a:prstGeom>
          <a:solidFill>
            <a:srgbClr val="B23A2E"/>
          </a:solidFill>
          <a:ln/>
        </p:spPr>
      </p:sp>
      <p:sp>
        <p:nvSpPr>
          <p:cNvPr id="11" name="Text 8"/>
          <p:cNvSpPr/>
          <p:nvPr/>
        </p:nvSpPr>
        <p:spPr>
          <a:xfrm>
            <a:off x="868680" y="379476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Volume is the only variable that moves the answer, because fixed cost is the only element that does not scale with it. Any option that spends volume tolerance to buy back return is selling the thing the case depends on to fix the thing the case can survive.</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RECOMMENDATION</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Option A — return to Gate 1 on the corrected basis</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Shape 6"/>
          <p:cNvSpPr/>
          <p:nvPr/>
        </p:nvSpPr>
        <p:spPr>
          <a:xfrm>
            <a:off x="640080" y="1371600"/>
            <a:ext cx="2569464" cy="1234440"/>
          </a:xfrm>
          <a:prstGeom prst="roundRect">
            <a:avLst>
              <a:gd name="adj" fmla="val 4444"/>
            </a:avLst>
          </a:prstGeom>
          <a:solidFill>
            <a:srgbClr val="14352A"/>
          </a:solidFill>
          <a:ln w="15875">
            <a:solidFill>
              <a:srgbClr val="14352A"/>
            </a:solidFill>
            <a:prstDash val="solid"/>
          </a:ln>
        </p:spPr>
      </p:sp>
      <p:sp>
        <p:nvSpPr>
          <p:cNvPr id="9" name="Text 7"/>
          <p:cNvSpPr/>
          <p:nvPr/>
        </p:nvSpPr>
        <p:spPr>
          <a:xfrm>
            <a:off x="694944" y="1517904"/>
            <a:ext cx="2459736" cy="548640"/>
          </a:xfrm>
          <a:prstGeom prst="rect">
            <a:avLst/>
          </a:prstGeom>
          <a:noFill/>
          <a:ln/>
        </p:spPr>
        <p:txBody>
          <a:bodyPr wrap="square"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13.4%</a:t>
            </a:r>
            <a:endParaRPr lang="en-US" sz="2400" dirty="0"/>
          </a:p>
        </p:txBody>
      </p:sp>
      <p:sp>
        <p:nvSpPr>
          <p:cNvPr id="10" name="Text 8"/>
          <p:cNvSpPr/>
          <p:nvPr/>
        </p:nvSpPr>
        <p:spPr>
          <a:xfrm>
            <a:off x="694944" y="2103120"/>
            <a:ext cx="2459736" cy="411480"/>
          </a:xfrm>
          <a:prstGeom prst="rect">
            <a:avLst/>
          </a:prstGeom>
          <a:noFill/>
          <a:ln/>
        </p:spPr>
        <p:txBody>
          <a:bodyPr wrap="square" rtlCol="0" anchor="t"/>
          <a:lstStyle/>
          <a:p>
            <a:pPr algn="ctr" indent="0" marL="0">
              <a:buNone/>
            </a:pPr>
            <a:r>
              <a:rPr lang="en-US" sz="1050" dirty="0">
                <a:solidFill>
                  <a:srgbClr val="9DBFB1"/>
                </a:solidFill>
                <a:latin typeface="Arial" pitchFamily="34" charset="0"/>
                <a:ea typeface="Arial" pitchFamily="34" charset="-122"/>
                <a:cs typeface="Arial" pitchFamily="34" charset="-120"/>
              </a:rPr>
              <a:t>Corrected return</a:t>
            </a:r>
            <a:endParaRPr lang="en-US" sz="1050" dirty="0"/>
          </a:p>
        </p:txBody>
      </p:sp>
      <p:sp>
        <p:nvSpPr>
          <p:cNvPr id="11" name="Shape 9"/>
          <p:cNvSpPr/>
          <p:nvPr/>
        </p:nvSpPr>
        <p:spPr>
          <a:xfrm>
            <a:off x="3410712" y="1371600"/>
            <a:ext cx="2569464" cy="1234440"/>
          </a:xfrm>
          <a:prstGeom prst="roundRect">
            <a:avLst>
              <a:gd name="adj" fmla="val 4444"/>
            </a:avLst>
          </a:prstGeom>
          <a:solidFill>
            <a:srgbClr val="FFFFFF"/>
          </a:solidFill>
          <a:ln w="15875">
            <a:solidFill>
              <a:srgbClr val="E3E6EB"/>
            </a:solidFill>
            <a:prstDash val="solid"/>
          </a:ln>
        </p:spPr>
      </p:sp>
      <p:sp>
        <p:nvSpPr>
          <p:cNvPr id="12" name="Text 10"/>
          <p:cNvSpPr/>
          <p:nvPr/>
        </p:nvSpPr>
        <p:spPr>
          <a:xfrm>
            <a:off x="3465576" y="1517904"/>
            <a:ext cx="2459736" cy="548640"/>
          </a:xfrm>
          <a:prstGeom prst="rect">
            <a:avLst/>
          </a:prstGeom>
          <a:noFill/>
          <a:ln/>
        </p:spPr>
        <p:txBody>
          <a:bodyPr wrap="square" rtlCol="0" anchor="ctr"/>
          <a:lstStyle/>
          <a:p>
            <a:pPr algn="ctr" indent="0" marL="0">
              <a:buNone/>
            </a:pPr>
            <a:r>
              <a:rPr lang="en-US" sz="2400" b="1" dirty="0">
                <a:solidFill>
                  <a:srgbClr val="14352A"/>
                </a:solidFill>
                <a:latin typeface="Arial" pitchFamily="34" charset="0"/>
                <a:ea typeface="Arial" pitchFamily="34" charset="-122"/>
                <a:cs typeface="Arial" pitchFamily="34" charset="-120"/>
              </a:rPr>
              <a:t>240 bp</a:t>
            </a:r>
            <a:endParaRPr lang="en-US" sz="2400" dirty="0"/>
          </a:p>
        </p:txBody>
      </p:sp>
      <p:sp>
        <p:nvSpPr>
          <p:cNvPr id="13" name="Text 11"/>
          <p:cNvSpPr/>
          <p:nvPr/>
        </p:nvSpPr>
        <p:spPr>
          <a:xfrm>
            <a:off x="3465576"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Headroom above hurdle</a:t>
            </a:r>
            <a:endParaRPr lang="en-US" sz="1050" dirty="0"/>
          </a:p>
        </p:txBody>
      </p:sp>
      <p:sp>
        <p:nvSpPr>
          <p:cNvPr id="14" name="Shape 12"/>
          <p:cNvSpPr/>
          <p:nvPr/>
        </p:nvSpPr>
        <p:spPr>
          <a:xfrm>
            <a:off x="6181344" y="1371600"/>
            <a:ext cx="2569464" cy="1234440"/>
          </a:xfrm>
          <a:prstGeom prst="roundRect">
            <a:avLst>
              <a:gd name="adj" fmla="val 4444"/>
            </a:avLst>
          </a:prstGeom>
          <a:solidFill>
            <a:srgbClr val="FFFFFF"/>
          </a:solidFill>
          <a:ln w="15875">
            <a:solidFill>
              <a:srgbClr val="E3E6EB"/>
            </a:solidFill>
            <a:prstDash val="solid"/>
          </a:ln>
        </p:spPr>
      </p:sp>
      <p:sp>
        <p:nvSpPr>
          <p:cNvPr id="15" name="Text 13"/>
          <p:cNvSpPr/>
          <p:nvPr/>
        </p:nvSpPr>
        <p:spPr>
          <a:xfrm>
            <a:off x="6236208" y="1517904"/>
            <a:ext cx="2459736" cy="548640"/>
          </a:xfrm>
          <a:prstGeom prst="rect">
            <a:avLst/>
          </a:prstGeom>
          <a:noFill/>
          <a:ln/>
        </p:spPr>
        <p:txBody>
          <a:bodyPr wrap="square" rtlCol="0" anchor="ctr"/>
          <a:lstStyle/>
          <a:p>
            <a:pPr algn="ctr" indent="0" marL="0">
              <a:buNone/>
            </a:pPr>
            <a:r>
              <a:rPr lang="en-US" sz="2400" b="1" dirty="0">
                <a:solidFill>
                  <a:srgbClr val="14352A"/>
                </a:solidFill>
                <a:latin typeface="Arial" pitchFamily="34" charset="0"/>
                <a:ea typeface="Arial" pitchFamily="34" charset="-122"/>
                <a:cs typeface="Arial" pitchFamily="34" charset="-120"/>
              </a:rPr>
              <a:t>$232,000</a:t>
            </a:r>
            <a:endParaRPr lang="en-US" sz="2400" dirty="0"/>
          </a:p>
        </p:txBody>
      </p:sp>
      <p:sp>
        <p:nvSpPr>
          <p:cNvPr id="16" name="Text 14"/>
          <p:cNvSpPr/>
          <p:nvPr/>
        </p:nvSpPr>
        <p:spPr>
          <a:xfrm>
            <a:off x="6236208"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Cost of the loop</a:t>
            </a:r>
            <a:endParaRPr lang="en-US" sz="1050" dirty="0"/>
          </a:p>
        </p:txBody>
      </p:sp>
      <p:sp>
        <p:nvSpPr>
          <p:cNvPr id="17" name="Shape 15"/>
          <p:cNvSpPr/>
          <p:nvPr/>
        </p:nvSpPr>
        <p:spPr>
          <a:xfrm>
            <a:off x="8951976" y="1371600"/>
            <a:ext cx="2569464" cy="1234440"/>
          </a:xfrm>
          <a:prstGeom prst="roundRect">
            <a:avLst>
              <a:gd name="adj" fmla="val 4444"/>
            </a:avLst>
          </a:prstGeom>
          <a:solidFill>
            <a:srgbClr val="FFFFFF"/>
          </a:solidFill>
          <a:ln w="15875">
            <a:solidFill>
              <a:srgbClr val="E3E6EB"/>
            </a:solidFill>
            <a:prstDash val="solid"/>
          </a:ln>
        </p:spPr>
      </p:sp>
      <p:sp>
        <p:nvSpPr>
          <p:cNvPr id="18" name="Text 16"/>
          <p:cNvSpPr/>
          <p:nvPr/>
        </p:nvSpPr>
        <p:spPr>
          <a:xfrm>
            <a:off x="9006840" y="1517904"/>
            <a:ext cx="2459736" cy="548640"/>
          </a:xfrm>
          <a:prstGeom prst="rect">
            <a:avLst/>
          </a:prstGeom>
          <a:noFill/>
          <a:ln/>
        </p:spPr>
        <p:txBody>
          <a:bodyPr wrap="square" rtlCol="0" anchor="ctr"/>
          <a:lstStyle/>
          <a:p>
            <a:pPr algn="ctr" indent="0" marL="0">
              <a:buNone/>
            </a:pPr>
            <a:r>
              <a:rPr lang="en-US" sz="2400" b="1" dirty="0">
                <a:solidFill>
                  <a:srgbClr val="14352A"/>
                </a:solidFill>
                <a:latin typeface="Arial" pitchFamily="34" charset="0"/>
                <a:ea typeface="Arial" pitchFamily="34" charset="-122"/>
                <a:cs typeface="Arial" pitchFamily="34" charset="-120"/>
              </a:rPr>
              <a:t>6 weeks</a:t>
            </a:r>
            <a:endParaRPr lang="en-US" sz="2400" dirty="0"/>
          </a:p>
        </p:txBody>
      </p:sp>
      <p:sp>
        <p:nvSpPr>
          <p:cNvPr id="19" name="Text 17"/>
          <p:cNvSpPr/>
          <p:nvPr/>
        </p:nvSpPr>
        <p:spPr>
          <a:xfrm>
            <a:off x="9006840"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Elapsed</a:t>
            </a:r>
            <a:endParaRPr lang="en-US" sz="1050" dirty="0"/>
          </a:p>
        </p:txBody>
      </p:sp>
      <p:sp>
        <p:nvSpPr>
          <p:cNvPr id="20" name="Text 18"/>
          <p:cNvSpPr/>
          <p:nvPr/>
        </p:nvSpPr>
        <p:spPr>
          <a:xfrm>
            <a:off x="640080" y="3017520"/>
            <a:ext cx="10881360" cy="1920240"/>
          </a:xfrm>
          <a:prstGeom prst="rect">
            <a:avLst/>
          </a:prstGeom>
          <a:noFill/>
          <a:ln/>
        </p:spPr>
        <p:txBody>
          <a:bodyPr wrap="square" rtlCol="0" anchor="ctr"/>
          <a:lstStyle/>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The corrected case clears the hurdle on a capital charge that has now been independently checked.</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Both findings are closeable inside the six-week window.</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Every alternative either spends volume tolerance the program cannot spare, misuses a gate outcome, or cancels a case that clears.</a:t>
            </a:r>
            <a:endParaRPr lang="en-US" sz="1500" dirty="0"/>
          </a:p>
        </p:txBody>
      </p:sp>
      <p:sp>
        <p:nvSpPr>
          <p:cNvPr id="21" name="Shape 19"/>
          <p:cNvSpPr/>
          <p:nvPr/>
        </p:nvSpPr>
        <p:spPr>
          <a:xfrm>
            <a:off x="640080" y="4937760"/>
            <a:ext cx="10881360" cy="1051560"/>
          </a:xfrm>
          <a:prstGeom prst="rect">
            <a:avLst/>
          </a:prstGeom>
          <a:solidFill>
            <a:srgbClr val="FDF3DF"/>
          </a:solidFill>
          <a:ln/>
        </p:spPr>
      </p:sp>
      <p:sp>
        <p:nvSpPr>
          <p:cNvPr id="22" name="Shape 20"/>
          <p:cNvSpPr/>
          <p:nvPr/>
        </p:nvSpPr>
        <p:spPr>
          <a:xfrm>
            <a:off x="640080" y="4937760"/>
            <a:ext cx="54864" cy="1051560"/>
          </a:xfrm>
          <a:prstGeom prst="rect">
            <a:avLst/>
          </a:prstGeom>
          <a:solidFill>
            <a:srgbClr val="9A6400"/>
          </a:solidFill>
          <a:ln/>
        </p:spPr>
      </p:sp>
      <p:sp>
        <p:nvSpPr>
          <p:cNvPr id="23" name="Text 21"/>
          <p:cNvSpPr/>
          <p:nvPr/>
        </p:nvSpPr>
        <p:spPr>
          <a:xfrm>
            <a:off x="868680" y="498348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Two conditions proposed for attachment at the second convening: an independent external review of the rider pricing basis, and written re-validation of Year 1 volume with the three largest channel partners.</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THE ASK</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What we are asking the Committee to note</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Text 6"/>
          <p:cNvSpPr/>
          <p:nvPr/>
        </p:nvSpPr>
        <p:spPr>
          <a:xfrm>
            <a:off x="640080" y="1463040"/>
            <a:ext cx="10881360" cy="3108960"/>
          </a:xfrm>
          <a:prstGeom prst="rect">
            <a:avLst/>
          </a:prstGeom>
          <a:noFill/>
          <a:ln/>
        </p:spPr>
        <p:txBody>
          <a:bodyPr wrap="square" rtlCol="0" anchor="ctr"/>
          <a:lstStyle/>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That the Chair does not vote, and this recommendation is not a decision.</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That the gate outcome remains with the Gate Review Board at the second convening on 11 June 2026.</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That the Committee's sponsor is asked to confirm continued support for a second attempt — nothing more and nothing less.</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That the corrected capital basis is now the program's basis of record, superseding the figure tabled on 30 April 2026.</a:t>
            </a:r>
            <a:endParaRPr lang="en-US" sz="1500" dirty="0"/>
          </a:p>
        </p:txBody>
      </p:sp>
      <p:sp>
        <p:nvSpPr>
          <p:cNvPr id="9" name="Shape 7"/>
          <p:cNvSpPr/>
          <p:nvPr/>
        </p:nvSpPr>
        <p:spPr>
          <a:xfrm>
            <a:off x="640080" y="4754880"/>
            <a:ext cx="10881360" cy="1051560"/>
          </a:xfrm>
          <a:prstGeom prst="rect">
            <a:avLst/>
          </a:prstGeom>
          <a:solidFill>
            <a:srgbClr val="FBEAE8"/>
          </a:solidFill>
          <a:ln/>
        </p:spPr>
      </p:sp>
      <p:sp>
        <p:nvSpPr>
          <p:cNvPr id="10" name="Shape 8"/>
          <p:cNvSpPr/>
          <p:nvPr/>
        </p:nvSpPr>
        <p:spPr>
          <a:xfrm>
            <a:off x="640080" y="4754880"/>
            <a:ext cx="54864" cy="1051560"/>
          </a:xfrm>
          <a:prstGeom prst="rect">
            <a:avLst/>
          </a:prstGeom>
          <a:solidFill>
            <a:srgbClr val="B23A2E"/>
          </a:solidFill>
          <a:ln/>
        </p:spPr>
      </p:sp>
      <p:sp>
        <p:nvSpPr>
          <p:cNvPr id="11" name="Text 9"/>
          <p:cNvSpPr/>
          <p:nvPr/>
        </p:nvSpPr>
        <p:spPr>
          <a:xfrm>
            <a:off x="868680" y="480060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If the Committee's answer is that the evidence failure is disqualifying rather than correctable, Option E — CANCEL — is available and the Chair will table it without argument.</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PURPOSE</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Why this session exists</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Text 6"/>
          <p:cNvSpPr/>
          <p:nvPr/>
        </p:nvSpPr>
        <p:spPr>
          <a:xfrm>
            <a:off x="640080" y="1325880"/>
            <a:ext cx="10881360" cy="914400"/>
          </a:xfrm>
          <a:prstGeom prst="rect">
            <a:avLst/>
          </a:prstGeom>
          <a:noFill/>
          <a:ln/>
        </p:spPr>
        <p:txBody>
          <a:bodyPr wrap="square" rtlCol="0" anchor="ctr"/>
          <a:lstStyle/>
          <a:p>
            <a:pPr marL="342900" indent="-342900">
              <a:lnSpc>
                <a:spcPts val="2600"/>
              </a:lnSpc>
              <a:spcAft>
                <a:spcPts val="1000"/>
              </a:spcAft>
              <a:buSzPct val="100000"/>
              <a:buChar char="•"/>
            </a:pPr>
            <a:r>
              <a:rPr lang="en-US" sz="1600" dirty="0">
                <a:solidFill>
                  <a:srgbClr val="1B2130"/>
                </a:solidFill>
                <a:latin typeface="Arial" pitchFamily="34" charset="0"/>
                <a:ea typeface="Arial" pitchFamily="34" charset="-122"/>
                <a:cs typeface="Arial" pitchFamily="34" charset="-120"/>
              </a:rPr>
              <a:t>A recycle is a normal gate outcome. It does not by itself require an executive session.</a:t>
            </a:r>
            <a:endParaRPr lang="en-US" sz="1600" dirty="0"/>
          </a:p>
          <a:p>
            <a:pPr marL="342900" indent="-342900">
              <a:lnSpc>
                <a:spcPts val="2600"/>
              </a:lnSpc>
              <a:spcAft>
                <a:spcPts val="1000"/>
              </a:spcAft>
              <a:buSzPct val="100000"/>
              <a:buChar char="•"/>
            </a:pPr>
            <a:r>
              <a:rPr lang="en-US" sz="1600" dirty="0">
                <a:solidFill>
                  <a:srgbClr val="1B2130"/>
                </a:solidFill>
                <a:latin typeface="Arial" pitchFamily="34" charset="0"/>
                <a:ea typeface="Arial" pitchFamily="34" charset="-122"/>
                <a:cs typeface="Arial" pitchFamily="34" charset="-120"/>
              </a:rPr>
              <a:t>Two things about this one do.</a:t>
            </a:r>
            <a:endParaRPr lang="en-US" sz="1600" dirty="0"/>
          </a:p>
        </p:txBody>
      </p:sp>
      <p:sp>
        <p:nvSpPr>
          <p:cNvPr id="9" name="Shape 7"/>
          <p:cNvSpPr/>
          <p:nvPr/>
        </p:nvSpPr>
        <p:spPr>
          <a:xfrm>
            <a:off x="640080" y="2468880"/>
            <a:ext cx="2569464" cy="1234440"/>
          </a:xfrm>
          <a:prstGeom prst="roundRect">
            <a:avLst>
              <a:gd name="adj" fmla="val 4444"/>
            </a:avLst>
          </a:prstGeom>
          <a:solidFill>
            <a:srgbClr val="FFFFFF"/>
          </a:solidFill>
          <a:ln w="15875">
            <a:solidFill>
              <a:srgbClr val="E3E6EB"/>
            </a:solidFill>
            <a:prstDash val="solid"/>
          </a:ln>
        </p:spPr>
      </p:sp>
      <p:sp>
        <p:nvSpPr>
          <p:cNvPr id="10" name="Text 8"/>
          <p:cNvSpPr/>
          <p:nvPr/>
        </p:nvSpPr>
        <p:spPr>
          <a:xfrm>
            <a:off x="694944" y="2615184"/>
            <a:ext cx="2459736" cy="548640"/>
          </a:xfrm>
          <a:prstGeom prst="rect">
            <a:avLst/>
          </a:prstGeom>
          <a:noFill/>
          <a:ln/>
        </p:spPr>
        <p:txBody>
          <a:bodyPr wrap="square" rtlCol="0" anchor="ctr"/>
          <a:lstStyle/>
          <a:p>
            <a:pPr algn="ctr" indent="0" marL="0">
              <a:buNone/>
            </a:pPr>
            <a:r>
              <a:rPr lang="en-US" sz="2400" b="1" dirty="0">
                <a:solidFill>
                  <a:srgbClr val="B23A2E"/>
                </a:solidFill>
                <a:latin typeface="Arial" pitchFamily="34" charset="0"/>
                <a:ea typeface="Arial" pitchFamily="34" charset="-122"/>
                <a:cs typeface="Arial" pitchFamily="34" charset="-120"/>
              </a:rPr>
              <a:t>87 bp</a:t>
            </a:r>
            <a:endParaRPr lang="en-US" sz="2400" dirty="0"/>
          </a:p>
        </p:txBody>
      </p:sp>
      <p:sp>
        <p:nvSpPr>
          <p:cNvPr id="11" name="Text 9"/>
          <p:cNvSpPr/>
          <p:nvPr/>
        </p:nvSpPr>
        <p:spPr>
          <a:xfrm>
            <a:off x="694944" y="320040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Capital charge understated</a:t>
            </a:r>
            <a:endParaRPr lang="en-US" sz="1050" dirty="0"/>
          </a:p>
        </p:txBody>
      </p:sp>
      <p:sp>
        <p:nvSpPr>
          <p:cNvPr id="12" name="Shape 10"/>
          <p:cNvSpPr/>
          <p:nvPr/>
        </p:nvSpPr>
        <p:spPr>
          <a:xfrm>
            <a:off x="3410712" y="2468880"/>
            <a:ext cx="2569464" cy="1234440"/>
          </a:xfrm>
          <a:prstGeom prst="roundRect">
            <a:avLst>
              <a:gd name="adj" fmla="val 4444"/>
            </a:avLst>
          </a:prstGeom>
          <a:solidFill>
            <a:srgbClr val="FFFFFF"/>
          </a:solidFill>
          <a:ln w="15875">
            <a:solidFill>
              <a:srgbClr val="E3E6EB"/>
            </a:solidFill>
            <a:prstDash val="solid"/>
          </a:ln>
        </p:spPr>
      </p:sp>
      <p:sp>
        <p:nvSpPr>
          <p:cNvPr id="13" name="Text 11"/>
          <p:cNvSpPr/>
          <p:nvPr/>
        </p:nvSpPr>
        <p:spPr>
          <a:xfrm>
            <a:off x="3465576" y="2615184"/>
            <a:ext cx="2459736" cy="548640"/>
          </a:xfrm>
          <a:prstGeom prst="rect">
            <a:avLst/>
          </a:prstGeom>
          <a:noFill/>
          <a:ln/>
        </p:spPr>
        <p:txBody>
          <a:bodyPr wrap="square" rtlCol="0" anchor="ctr"/>
          <a:lstStyle/>
          <a:p>
            <a:pPr algn="ctr" indent="0" marL="0">
              <a:buNone/>
            </a:pPr>
            <a:r>
              <a:rPr lang="en-US" sz="2400" b="1" dirty="0">
                <a:solidFill>
                  <a:srgbClr val="B23A2E"/>
                </a:solidFill>
                <a:latin typeface="Arial" pitchFamily="34" charset="0"/>
                <a:ea typeface="Arial" pitchFamily="34" charset="-122"/>
                <a:cs typeface="Arial" pitchFamily="34" charset="-120"/>
              </a:rPr>
              <a:t>14.6% → 13.4%</a:t>
            </a:r>
            <a:endParaRPr lang="en-US" sz="2400" dirty="0"/>
          </a:p>
        </p:txBody>
      </p:sp>
      <p:sp>
        <p:nvSpPr>
          <p:cNvPr id="14" name="Text 12"/>
          <p:cNvSpPr/>
          <p:nvPr/>
        </p:nvSpPr>
        <p:spPr>
          <a:xfrm>
            <a:off x="3465576" y="320040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Return, presented → corrected</a:t>
            </a:r>
            <a:endParaRPr lang="en-US" sz="1050" dirty="0"/>
          </a:p>
        </p:txBody>
      </p:sp>
      <p:sp>
        <p:nvSpPr>
          <p:cNvPr id="15" name="Shape 13"/>
          <p:cNvSpPr/>
          <p:nvPr/>
        </p:nvSpPr>
        <p:spPr>
          <a:xfrm>
            <a:off x="6181344" y="2468880"/>
            <a:ext cx="2569464" cy="1234440"/>
          </a:xfrm>
          <a:prstGeom prst="roundRect">
            <a:avLst>
              <a:gd name="adj" fmla="val 4444"/>
            </a:avLst>
          </a:prstGeom>
          <a:solidFill>
            <a:srgbClr val="FFFFFF"/>
          </a:solidFill>
          <a:ln w="15875">
            <a:solidFill>
              <a:srgbClr val="E3E6EB"/>
            </a:solidFill>
            <a:prstDash val="solid"/>
          </a:ln>
        </p:spPr>
      </p:sp>
      <p:sp>
        <p:nvSpPr>
          <p:cNvPr id="16" name="Text 14"/>
          <p:cNvSpPr/>
          <p:nvPr/>
        </p:nvSpPr>
        <p:spPr>
          <a:xfrm>
            <a:off x="6236208" y="2615184"/>
            <a:ext cx="2459736" cy="548640"/>
          </a:xfrm>
          <a:prstGeom prst="rect">
            <a:avLst/>
          </a:prstGeom>
          <a:noFill/>
          <a:ln/>
        </p:spPr>
        <p:txBody>
          <a:bodyPr wrap="square" rtlCol="0" anchor="ctr"/>
          <a:lstStyle/>
          <a:p>
            <a:pPr algn="ctr" indent="0" marL="0">
              <a:buNone/>
            </a:pPr>
            <a:r>
              <a:rPr lang="en-US" sz="2400" b="1" dirty="0">
                <a:solidFill>
                  <a:srgbClr val="14352A"/>
                </a:solidFill>
                <a:latin typeface="Arial" pitchFamily="34" charset="0"/>
                <a:ea typeface="Arial" pitchFamily="34" charset="-122"/>
                <a:cs typeface="Arial" pitchFamily="34" charset="-120"/>
              </a:rPr>
              <a:t>240 bp</a:t>
            </a:r>
            <a:endParaRPr lang="en-US" sz="2400" dirty="0"/>
          </a:p>
        </p:txBody>
      </p:sp>
      <p:sp>
        <p:nvSpPr>
          <p:cNvPr id="17" name="Text 15"/>
          <p:cNvSpPr/>
          <p:nvPr/>
        </p:nvSpPr>
        <p:spPr>
          <a:xfrm>
            <a:off x="6236208" y="320040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Headroom vs hurdle (was 360 bp)</a:t>
            </a:r>
            <a:endParaRPr lang="en-US" sz="1050" dirty="0"/>
          </a:p>
        </p:txBody>
      </p:sp>
      <p:sp>
        <p:nvSpPr>
          <p:cNvPr id="18" name="Shape 16"/>
          <p:cNvSpPr/>
          <p:nvPr/>
        </p:nvSpPr>
        <p:spPr>
          <a:xfrm>
            <a:off x="8951976" y="2468880"/>
            <a:ext cx="2569464" cy="1234440"/>
          </a:xfrm>
          <a:prstGeom prst="roundRect">
            <a:avLst>
              <a:gd name="adj" fmla="val 4444"/>
            </a:avLst>
          </a:prstGeom>
          <a:solidFill>
            <a:srgbClr val="14352A"/>
          </a:solidFill>
          <a:ln w="15875">
            <a:solidFill>
              <a:srgbClr val="14352A"/>
            </a:solidFill>
            <a:prstDash val="solid"/>
          </a:ln>
        </p:spPr>
      </p:sp>
      <p:sp>
        <p:nvSpPr>
          <p:cNvPr id="19" name="Text 17"/>
          <p:cNvSpPr/>
          <p:nvPr/>
        </p:nvSpPr>
        <p:spPr>
          <a:xfrm>
            <a:off x="9006840" y="2615184"/>
            <a:ext cx="2459736" cy="548640"/>
          </a:xfrm>
          <a:prstGeom prst="rect">
            <a:avLst/>
          </a:prstGeom>
          <a:noFill/>
          <a:ln/>
        </p:spPr>
        <p:txBody>
          <a:bodyPr wrap="square"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$11,640,000</a:t>
            </a:r>
            <a:endParaRPr lang="en-US" sz="2400" dirty="0"/>
          </a:p>
        </p:txBody>
      </p:sp>
      <p:sp>
        <p:nvSpPr>
          <p:cNvPr id="20" name="Text 18"/>
          <p:cNvSpPr/>
          <p:nvPr/>
        </p:nvSpPr>
        <p:spPr>
          <a:xfrm>
            <a:off x="9006840" y="3200400"/>
            <a:ext cx="2459736" cy="411480"/>
          </a:xfrm>
          <a:prstGeom prst="rect">
            <a:avLst/>
          </a:prstGeom>
          <a:noFill/>
          <a:ln/>
        </p:spPr>
        <p:txBody>
          <a:bodyPr wrap="square" rtlCol="0" anchor="t"/>
          <a:lstStyle/>
          <a:p>
            <a:pPr algn="ctr" indent="0" marL="0">
              <a:buNone/>
            </a:pPr>
            <a:r>
              <a:rPr lang="en-US" sz="1050" dirty="0">
                <a:solidFill>
                  <a:srgbClr val="9DBFB1"/>
                </a:solidFill>
                <a:latin typeface="Arial" pitchFamily="34" charset="0"/>
                <a:ea typeface="Arial" pitchFamily="34" charset="-122"/>
                <a:cs typeface="Arial" pitchFamily="34" charset="-120"/>
              </a:rPr>
              <a:t>Not yet committed</a:t>
            </a:r>
            <a:endParaRPr lang="en-US" sz="1050" dirty="0"/>
          </a:p>
        </p:txBody>
      </p:sp>
      <p:sp>
        <p:nvSpPr>
          <p:cNvPr id="21" name="Shape 19"/>
          <p:cNvSpPr/>
          <p:nvPr/>
        </p:nvSpPr>
        <p:spPr>
          <a:xfrm>
            <a:off x="640080" y="4023360"/>
            <a:ext cx="10881360" cy="1051560"/>
          </a:xfrm>
          <a:prstGeom prst="rect">
            <a:avLst/>
          </a:prstGeom>
          <a:solidFill>
            <a:srgbClr val="FDF3DF"/>
          </a:solidFill>
          <a:ln/>
        </p:spPr>
      </p:sp>
      <p:sp>
        <p:nvSpPr>
          <p:cNvPr id="22" name="Shape 20"/>
          <p:cNvSpPr/>
          <p:nvPr/>
        </p:nvSpPr>
        <p:spPr>
          <a:xfrm>
            <a:off x="640080" y="4023360"/>
            <a:ext cx="54864" cy="1051560"/>
          </a:xfrm>
          <a:prstGeom prst="rect">
            <a:avLst/>
          </a:prstGeom>
          <a:solidFill>
            <a:srgbClr val="9A6400"/>
          </a:solidFill>
          <a:ln/>
        </p:spPr>
      </p:sp>
      <p:sp>
        <p:nvSpPr>
          <p:cNvPr id="23" name="Text 21"/>
          <p:cNvSpPr/>
          <p:nvPr/>
        </p:nvSpPr>
        <p:spPr>
          <a:xfrm>
            <a:off x="868680" y="406908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1.  The Committee approved a business case. The case it approved is not the case that exists.</a:t>
            </a:r>
            <a:endParaRPr lang="en-US" sz="1400" dirty="0"/>
          </a:p>
          <a:p>
            <a:pPr indent="0" marL="0">
              <a:buNone/>
            </a:pPr>
            <a:r>
              <a:rPr lang="en-US" sz="1400" dirty="0">
                <a:solidFill>
                  <a:srgbClr val="1B2130"/>
                </a:solidFill>
                <a:latin typeface="Arial" pitchFamily="34" charset="0"/>
                <a:ea typeface="Arial" pitchFamily="34" charset="-122"/>
                <a:cs typeface="Arial" pitchFamily="34" charset="-120"/>
              </a:rPr>
              <a:t>2.  $11,640,000 has not been committed — so CANCEL is genuinely on the table, and this Board cancelled a predecessor concept at its own Gate 1 last year.</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APPENDIX</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Basis of the mathematics</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Text 6"/>
          <p:cNvSpPr/>
          <p:nvPr/>
        </p:nvSpPr>
        <p:spPr>
          <a:xfrm>
            <a:off x="640080" y="1463040"/>
            <a:ext cx="10881360" cy="3474720"/>
          </a:xfrm>
          <a:prstGeom prst="rect">
            <a:avLst/>
          </a:prstGeom>
          <a:noFill/>
          <a:ln/>
        </p:spPr>
        <p:txBody>
          <a:bodyPr wrap="square" rtlCol="0" anchor="ctr"/>
          <a:lstStyle/>
          <a:p>
            <a:pPr marL="342900" indent="-342900">
              <a:lnSpc>
                <a:spcPts val="2600"/>
              </a:lnSpc>
              <a:spcAft>
                <a:spcPts val="1000"/>
              </a:spcAft>
              <a:buSzPct val="100000"/>
              <a:buChar char="•"/>
            </a:pPr>
            <a:r>
              <a:rPr lang="en-US" sz="1400" dirty="0">
                <a:solidFill>
                  <a:srgbClr val="1B2130"/>
                </a:solidFill>
                <a:latin typeface="Arial" pitchFamily="34" charset="0"/>
                <a:ea typeface="Arial" pitchFamily="34" charset="-122"/>
                <a:cs typeface="Arial" pitchFamily="34" charset="-120"/>
              </a:rPr>
              <a:t>Every figure in this deck is produced by the same cash-flow model that backs the program's Cost-Benefit Analysis.</a:t>
            </a:r>
            <a:endParaRPr lang="en-US" sz="1400" dirty="0"/>
          </a:p>
          <a:p>
            <a:pPr marL="342900" indent="-342900">
              <a:lnSpc>
                <a:spcPts val="2600"/>
              </a:lnSpc>
              <a:spcAft>
                <a:spcPts val="1000"/>
              </a:spcAft>
              <a:buSzPct val="100000"/>
              <a:buChar char="•"/>
            </a:pPr>
            <a:r>
              <a:rPr lang="en-US" sz="1400" dirty="0">
                <a:solidFill>
                  <a:srgbClr val="1B2130"/>
                </a:solidFill>
                <a:latin typeface="Arial" pitchFamily="34" charset="0"/>
                <a:ea typeface="Arial" pitchFamily="34" charset="-122"/>
                <a:cs typeface="Arial" pitchFamily="34" charset="-120"/>
              </a:rPr>
              <a:t>That model reproduces the program's locked return figures to within half a basis point, or it refuses to load.</a:t>
            </a:r>
            <a:endParaRPr lang="en-US" sz="1400" dirty="0"/>
          </a:p>
          <a:p>
            <a:pPr marL="342900" indent="-342900">
              <a:lnSpc>
                <a:spcPts val="2600"/>
              </a:lnSpc>
              <a:spcAft>
                <a:spcPts val="1000"/>
              </a:spcAft>
              <a:buSzPct val="100000"/>
              <a:buChar char="•"/>
            </a:pPr>
            <a:r>
              <a:rPr lang="en-US" sz="1400" dirty="0">
                <a:solidFill>
                  <a:srgbClr val="1B2130"/>
                </a:solidFill>
                <a:latin typeface="Arial" pitchFamily="34" charset="0"/>
                <a:ea typeface="Arial" pitchFamily="34" charset="-122"/>
                <a:cs typeface="Arial" pitchFamily="34" charset="-120"/>
              </a:rPr>
              <a:t>The capital ratio presented at the first convening (3.33%) is recovered by solving the model backward from the 14.6% that was tabled — it is derived from the record, not reconstructed from memory.</a:t>
            </a:r>
            <a:endParaRPr lang="en-US" sz="1400" dirty="0"/>
          </a:p>
          <a:p>
            <a:pPr marL="342900" indent="-342900">
              <a:lnSpc>
                <a:spcPts val="2600"/>
              </a:lnSpc>
              <a:spcAft>
                <a:spcPts val="1000"/>
              </a:spcAft>
              <a:buSzPct val="100000"/>
              <a:buChar char="•"/>
            </a:pPr>
            <a:r>
              <a:rPr lang="en-US" sz="1400" dirty="0">
                <a:solidFill>
                  <a:srgbClr val="1B2130"/>
                </a:solidFill>
                <a:latin typeface="Arial" pitchFamily="34" charset="0"/>
                <a:ea typeface="Arial" pitchFamily="34" charset="-122"/>
                <a:cs typeface="Arial" pitchFamily="34" charset="-120"/>
              </a:rPr>
              <a:t>Required capital is held against account value; the volume ladder and the option sensitivities use the same engine.</a:t>
            </a:r>
            <a:endParaRPr lang="en-US" sz="1400" dirty="0"/>
          </a:p>
        </p:txBody>
      </p:sp>
      <p:sp>
        <p:nvSpPr>
          <p:cNvPr id="9" name="Text 7"/>
          <p:cNvSpPr/>
          <p:nvPr/>
        </p:nvSpPr>
        <p:spPr>
          <a:xfrm>
            <a:off x="640080" y="5303520"/>
            <a:ext cx="10881360" cy="365760"/>
          </a:xfrm>
          <a:prstGeom prst="rect">
            <a:avLst/>
          </a:prstGeom>
          <a:noFill/>
          <a:ln/>
        </p:spPr>
        <p:txBody>
          <a:bodyPr wrap="square" rtlCol="0" anchor="ctr"/>
          <a:lstStyle/>
          <a:p>
            <a:pPr indent="0" marL="0">
              <a:buNone/>
            </a:pPr>
            <a:r>
              <a:rPr lang="en-US" sz="1200" i="1" dirty="0">
                <a:solidFill>
                  <a:srgbClr val="5B6472"/>
                </a:solidFill>
                <a:latin typeface="Arial" pitchFamily="34" charset="0"/>
                <a:ea typeface="Arial" pitchFamily="34" charset="-122"/>
                <a:cs typeface="Arial" pitchFamily="34" charset="-120"/>
              </a:rPr>
              <a:t>Prepared by C. Tyrrell, NPD Program Manager and Chair of the Gate Review Board.</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THE FINDING</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Gate 1 was not scored</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Shape 6"/>
          <p:cNvSpPr/>
          <p:nvPr/>
        </p:nvSpPr>
        <p:spPr>
          <a:xfrm>
            <a:off x="640080" y="1325880"/>
            <a:ext cx="10881360" cy="1051560"/>
          </a:xfrm>
          <a:prstGeom prst="rect">
            <a:avLst/>
          </a:prstGeom>
          <a:solidFill>
            <a:srgbClr val="FBEAE8"/>
          </a:solidFill>
          <a:ln/>
        </p:spPr>
      </p:sp>
      <p:sp>
        <p:nvSpPr>
          <p:cNvPr id="9" name="Shape 7"/>
          <p:cNvSpPr/>
          <p:nvPr/>
        </p:nvSpPr>
        <p:spPr>
          <a:xfrm>
            <a:off x="640080" y="1325880"/>
            <a:ext cx="54864" cy="1051560"/>
          </a:xfrm>
          <a:prstGeom prst="rect">
            <a:avLst/>
          </a:prstGeom>
          <a:solidFill>
            <a:srgbClr val="B23A2E"/>
          </a:solidFill>
          <a:ln/>
        </p:spPr>
      </p:sp>
      <p:sp>
        <p:nvSpPr>
          <p:cNvPr id="10" name="Text 8"/>
          <p:cNvSpPr/>
          <p:nvPr/>
        </p:nvSpPr>
        <p:spPr>
          <a:xfrm>
            <a:off x="868680" y="137160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The gate did not fail on its mathematics. It was never scored. Two criteria came back U — unscoreable — and under the Framework a U obliges the Chair to table a recycle regardless of what the other criteria show.</a:t>
            </a:r>
            <a:endParaRPr lang="en-US" sz="1400" dirty="0"/>
          </a:p>
        </p:txBody>
      </p:sp>
      <p:sp>
        <p:nvSpPr>
          <p:cNvPr id="11" name="Text 9"/>
          <p:cNvSpPr/>
          <p:nvPr/>
        </p:nvSpPr>
        <p:spPr>
          <a:xfrm>
            <a:off x="640080" y="2743200"/>
            <a:ext cx="10881360" cy="2194560"/>
          </a:xfrm>
          <a:prstGeom prst="rect">
            <a:avLst/>
          </a:prstGeom>
          <a:noFill/>
          <a:ln/>
        </p:spPr>
        <p:txBody>
          <a:bodyPr wrap="square" rtlCol="0" anchor="ctr"/>
          <a:lstStyle/>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The capital-charge error was one of two findings. It was not the mechanism.</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Getting this distinction wrong makes every number that follows look like a verdict on the product rather than on the evidence.</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Nothing in the package was shown to be wrong. Two things were shown to be unevidenced.</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FRAMEWORK</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A low score and a U are different things</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640080" y="1463040"/>
          <a:ext cx="10881360" cy="914400"/>
        </p:xfrm>
        <a:graphic>
          <a:graphicData uri="http://schemas.openxmlformats.org/drawingml/2006/table">
            <a:tbl>
              <a:tblPr/>
              <a:tblGrid>
                <a:gridCol w="2377440"/>
                <a:gridCol w="4251960"/>
                <a:gridCol w="4251960"/>
              </a:tblGrid>
              <a:tr h="329184">
                <a:tc>
                  <a:txBody>
                    <a:bodyPr/>
                    <a:lstStyle/>
                    <a:p>
                      <a:pPr indent="0" marL="0">
                        <a:buNone/>
                      </a:pP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A low score</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A U rating</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329184">
                <a:tc>
                  <a:txBody>
                    <a:bodyPr/>
                    <a:lstStyle/>
                    <a:p>
                      <a:pPr indent="0" marL="0">
                        <a:buNone/>
                      </a:pPr>
                      <a:r>
                        <a:rPr lang="en-US" sz="1200" dirty="0">
                          <a:solidFill>
                            <a:srgbClr val="000000"/>
                          </a:solidFill>
                          <a:latin typeface="Arial" pitchFamily="34" charset="0"/>
                          <a:ea typeface="Arial" pitchFamily="34" charset="-122"/>
                          <a:cs typeface="Arial" pitchFamily="34" charset="-120"/>
                        </a:rPr>
                        <a:t>Records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Disagreement about evidence that exists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That no defensible evidence exists yet</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29184">
                <a:tc>
                  <a:txBody>
                    <a:bodyPr/>
                    <a:lstStyle/>
                    <a:p>
                      <a:pPr indent="0" marL="0">
                        <a:buNone/>
                      </a:pPr>
                      <a:r>
                        <a:rPr lang="en-US" sz="1200" dirty="0">
                          <a:solidFill>
                            <a:srgbClr val="000000"/>
                          </a:solidFill>
                          <a:latin typeface="Arial" pitchFamily="34" charset="0"/>
                          <a:ea typeface="Arial" pitchFamily="34" charset="-122"/>
                          <a:cs typeface="Arial" pitchFamily="34" charset="-120"/>
                        </a:rPr>
                        <a:t>Effect on the average</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Pulls it down proportionally</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Cannot be averaged at all</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29184">
                <a:tc>
                  <a:txBody>
                    <a:bodyPr/>
                    <a:lstStyle/>
                    <a:p>
                      <a:pPr indent="0" marL="0">
                        <a:buNone/>
                      </a:pPr>
                      <a:r>
                        <a:rPr lang="en-US" sz="1200" dirty="0">
                          <a:solidFill>
                            <a:srgbClr val="000000"/>
                          </a:solidFill>
                          <a:latin typeface="Arial" pitchFamily="34" charset="0"/>
                          <a:ea typeface="Arial" pitchFamily="34" charset="-122"/>
                          <a:cs typeface="Arial" pitchFamily="34" charset="-120"/>
                        </a:rPr>
                        <a:t>Obliges the Chair to</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Nothing in particular</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Table a RECYCLE recommendation</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9" name="Shape 6"/>
          <p:cNvSpPr/>
          <p:nvPr/>
        </p:nvSpPr>
        <p:spPr>
          <a:xfrm>
            <a:off x="640080" y="3840480"/>
            <a:ext cx="10881360" cy="1051560"/>
          </a:xfrm>
          <a:prstGeom prst="rect">
            <a:avLst/>
          </a:prstGeom>
          <a:solidFill>
            <a:srgbClr val="FBEAE8"/>
          </a:solidFill>
          <a:ln/>
        </p:spPr>
      </p:sp>
      <p:sp>
        <p:nvSpPr>
          <p:cNvPr id="10" name="Shape 7"/>
          <p:cNvSpPr/>
          <p:nvPr/>
        </p:nvSpPr>
        <p:spPr>
          <a:xfrm>
            <a:off x="640080" y="3840480"/>
            <a:ext cx="54864" cy="1051560"/>
          </a:xfrm>
          <a:prstGeom prst="rect">
            <a:avLst/>
          </a:prstGeom>
          <a:solidFill>
            <a:srgbClr val="B23A2E"/>
          </a:solidFill>
          <a:ln/>
        </p:spPr>
      </p:sp>
      <p:sp>
        <p:nvSpPr>
          <p:cNvPr id="11" name="Text 8"/>
          <p:cNvSpPr/>
          <p:nvPr/>
        </p:nvSpPr>
        <p:spPr>
          <a:xfrm>
            <a:off x="868680" y="388620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Had the scale lacked a U, an assessor would have entered a 3 against each — a value that reads as 'adequate' and disappears into a weighted average. The program would have proceeded, and $11,640,000 would have been committed against a capital charge that was wrong.</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FINDING 1</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The capital charge</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640080" y="1463040"/>
          <a:ext cx="10881360" cy="914400"/>
        </p:xfrm>
        <a:graphic>
          <a:graphicData uri="http://schemas.openxmlformats.org/drawingml/2006/table">
            <a:tbl>
              <a:tblPr/>
              <a:tblGrid>
                <a:gridCol w="4023360"/>
                <a:gridCol w="2286000"/>
                <a:gridCol w="2286000"/>
                <a:gridCol w="2286000"/>
              </a:tblGrid>
              <a:tr h="329184">
                <a:tc>
                  <a:txBody>
                    <a:bodyPr/>
                    <a:lstStyle/>
                    <a:p>
                      <a:pPr indent="0" marL="0">
                        <a:buNone/>
                      </a:pPr>
                      <a:r>
                        <a:rPr lang="en-US" sz="1100" b="1" dirty="0">
                          <a:solidFill>
                            <a:srgbClr val="FFFFFF"/>
                          </a:solidFill>
                          <a:latin typeface="Arial" pitchFamily="34" charset="0"/>
                          <a:ea typeface="Arial" pitchFamily="34" charset="-122"/>
                          <a:cs typeface="Arial" pitchFamily="34" charset="-120"/>
                        </a:rPr>
                        <a:t>Basis</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Capital ratio</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Projected IRR</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Headroom vs 11.0% hurdle</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329184">
                <a:tc>
                  <a:txBody>
                    <a:bodyPr/>
                    <a:lstStyle/>
                    <a:p>
                      <a:pPr indent="0" marL="0">
                        <a:buNone/>
                      </a:pPr>
                      <a:r>
                        <a:rPr lang="en-US" sz="1200" dirty="0">
                          <a:solidFill>
                            <a:srgbClr val="000000"/>
                          </a:solidFill>
                          <a:latin typeface="Arial" pitchFamily="34" charset="0"/>
                          <a:ea typeface="Arial" pitchFamily="34" charset="-122"/>
                          <a:cs typeface="Arial" pitchFamily="34" charset="-120"/>
                        </a:rPr>
                        <a:t>As presented, first convening</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3.33%</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14.6%</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000000"/>
                          </a:solidFill>
                          <a:latin typeface="Arial" pitchFamily="34" charset="0"/>
                          <a:ea typeface="Arial" pitchFamily="34" charset="-122"/>
                          <a:cs typeface="Arial" pitchFamily="34" charset="-120"/>
                        </a:rPr>
                        <a:t>360 bp</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29184">
                <a:tc>
                  <a:txBody>
                    <a:bodyPr/>
                    <a:lstStyle/>
                    <a:p>
                      <a:pPr indent="0" marL="0">
                        <a:buNone/>
                      </a:pPr>
                      <a:r>
                        <a:rPr lang="en-US" sz="1200" b="1" dirty="0">
                          <a:solidFill>
                            <a:srgbClr val="000000"/>
                          </a:solidFill>
                          <a:latin typeface="Arial" pitchFamily="34" charset="0"/>
                          <a:ea typeface="Arial" pitchFamily="34" charset="-122"/>
                          <a:cs typeface="Arial" pitchFamily="34" charset="-120"/>
                        </a:rPr>
                        <a:t>Corrected</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000000"/>
                          </a:solidFill>
                          <a:latin typeface="Arial" pitchFamily="34" charset="0"/>
                          <a:ea typeface="Arial" pitchFamily="34" charset="-122"/>
                          <a:cs typeface="Arial" pitchFamily="34" charset="-120"/>
                        </a:rPr>
                        <a:t>4.2%</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000000"/>
                          </a:solidFill>
                          <a:latin typeface="Arial" pitchFamily="34" charset="0"/>
                          <a:ea typeface="Arial" pitchFamily="34" charset="-122"/>
                          <a:cs typeface="Arial" pitchFamily="34" charset="-120"/>
                        </a:rPr>
                        <a:t>13.4%</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000000"/>
                          </a:solidFill>
                          <a:latin typeface="Arial" pitchFamily="34" charset="0"/>
                          <a:ea typeface="Arial" pitchFamily="34" charset="-122"/>
                          <a:cs typeface="Arial" pitchFamily="34" charset="-120"/>
                        </a:rPr>
                        <a:t>240 bp</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9" name="Shape 6"/>
          <p:cNvSpPr/>
          <p:nvPr/>
        </p:nvSpPr>
        <p:spPr>
          <a:xfrm>
            <a:off x="640080" y="3017520"/>
            <a:ext cx="10881360" cy="1051560"/>
          </a:xfrm>
          <a:prstGeom prst="rect">
            <a:avLst/>
          </a:prstGeom>
          <a:solidFill>
            <a:srgbClr val="FDF3DF"/>
          </a:solidFill>
          <a:ln/>
        </p:spPr>
      </p:sp>
      <p:sp>
        <p:nvSpPr>
          <p:cNvPr id="10" name="Shape 7"/>
          <p:cNvSpPr/>
          <p:nvPr/>
        </p:nvSpPr>
        <p:spPr>
          <a:xfrm>
            <a:off x="640080" y="3017520"/>
            <a:ext cx="54864" cy="1051560"/>
          </a:xfrm>
          <a:prstGeom prst="rect">
            <a:avLst/>
          </a:prstGeom>
          <a:solidFill>
            <a:srgbClr val="9A6400"/>
          </a:solidFill>
          <a:ln/>
        </p:spPr>
      </p:sp>
      <p:sp>
        <p:nvSpPr>
          <p:cNvPr id="11" name="Text 8"/>
          <p:cNvSpPr/>
          <p:nvPr/>
        </p:nvSpPr>
        <p:spPr>
          <a:xfrm>
            <a:off x="868680" y="306324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Understated by 87 bp. Required capital is held against account value throughout the life of the block, so an error in that ratio compounds across the whole projection rather than affecting a single year.</a:t>
            </a:r>
            <a:endParaRPr lang="en-US" sz="1400" dirty="0"/>
          </a:p>
        </p:txBody>
      </p:sp>
      <p:sp>
        <p:nvSpPr>
          <p:cNvPr id="12" name="Text 9"/>
          <p:cNvSpPr/>
          <p:nvPr/>
        </p:nvSpPr>
        <p:spPr>
          <a:xfrm>
            <a:off x="640080" y="4389120"/>
            <a:ext cx="10881360" cy="731520"/>
          </a:xfrm>
          <a:prstGeom prst="rect">
            <a:avLst/>
          </a:prstGeom>
          <a:noFill/>
          <a:ln/>
        </p:spPr>
        <p:txBody>
          <a:bodyPr wrap="square" rtlCol="0" anchor="ctr"/>
          <a:lstStyle/>
          <a:p>
            <a:pPr marL="342900" indent="-342900">
              <a:lnSpc>
                <a:spcPts val="2600"/>
              </a:lnSpc>
              <a:spcAft>
                <a:spcPts val="1000"/>
              </a:spcAft>
              <a:buSzPct val="100000"/>
              <a:buChar char="•"/>
            </a:pPr>
            <a:r>
              <a:rPr lang="en-US" sz="1600" dirty="0">
                <a:solidFill>
                  <a:srgbClr val="1B2130"/>
                </a:solidFill>
                <a:latin typeface="Arial" pitchFamily="34" charset="0"/>
                <a:ea typeface="Arial" pitchFamily="34" charset="-122"/>
                <a:cs typeface="Arial" pitchFamily="34" charset="-120"/>
              </a:rPr>
              <a:t>The corrected case still clears the hurdle — by 240 bp instead of 360 bp.</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FINDING 1</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The return bridge</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Shape 6"/>
          <p:cNvSpPr/>
          <p:nvPr/>
        </p:nvSpPr>
        <p:spPr>
          <a:xfrm>
            <a:off x="1188720" y="421356"/>
            <a:ext cx="2194560" cy="4699284"/>
          </a:xfrm>
          <a:prstGeom prst="rect">
            <a:avLst/>
          </a:prstGeom>
          <a:solidFill>
            <a:srgbClr val="5B6472"/>
          </a:solidFill>
          <a:ln/>
        </p:spPr>
      </p:sp>
      <p:sp>
        <p:nvSpPr>
          <p:cNvPr id="9" name="Text 7"/>
          <p:cNvSpPr/>
          <p:nvPr/>
        </p:nvSpPr>
        <p:spPr>
          <a:xfrm>
            <a:off x="1188720" y="9876"/>
            <a:ext cx="2194560" cy="365760"/>
          </a:xfrm>
          <a:prstGeom prst="rect">
            <a:avLst/>
          </a:prstGeom>
          <a:noFill/>
          <a:ln/>
        </p:spPr>
        <p:txBody>
          <a:bodyPr wrap="square" rtlCol="0" anchor="ctr"/>
          <a:lstStyle/>
          <a:p>
            <a:pPr algn="ctr" indent="0" marL="0">
              <a:buNone/>
            </a:pPr>
            <a:r>
              <a:rPr lang="en-US" sz="1800" b="1" dirty="0">
                <a:solidFill>
                  <a:srgbClr val="5B6472"/>
                </a:solidFill>
                <a:latin typeface="Arial" pitchFamily="34" charset="0"/>
                <a:ea typeface="Arial" pitchFamily="34" charset="-122"/>
                <a:cs typeface="Arial" pitchFamily="34" charset="-120"/>
              </a:rPr>
              <a:t>14.6%</a:t>
            </a:r>
            <a:endParaRPr lang="en-US" sz="1800" dirty="0"/>
          </a:p>
        </p:txBody>
      </p:sp>
      <p:sp>
        <p:nvSpPr>
          <p:cNvPr id="10" name="Text 8"/>
          <p:cNvSpPr/>
          <p:nvPr/>
        </p:nvSpPr>
        <p:spPr>
          <a:xfrm>
            <a:off x="1188720" y="5230368"/>
            <a:ext cx="2194560" cy="365760"/>
          </a:xfrm>
          <a:prstGeom prst="rect">
            <a:avLst/>
          </a:prstGeom>
          <a:noFill/>
          <a:ln/>
        </p:spPr>
        <p:txBody>
          <a:bodyPr wrap="square" rtlCol="0" anchor="ctr"/>
          <a:lstStyle/>
          <a:p>
            <a:pPr algn="ctr" indent="0" marL="0">
              <a:buNone/>
            </a:pPr>
            <a:r>
              <a:rPr lang="en-US" sz="1200" dirty="0">
                <a:solidFill>
                  <a:srgbClr val="5B6472"/>
                </a:solidFill>
                <a:latin typeface="Arial" pitchFamily="34" charset="0"/>
                <a:ea typeface="Arial" pitchFamily="34" charset="-122"/>
                <a:cs typeface="Arial" pitchFamily="34" charset="-120"/>
              </a:rPr>
              <a:t>Presented</a:t>
            </a:r>
            <a:endParaRPr lang="en-US" sz="1200" dirty="0"/>
          </a:p>
        </p:txBody>
      </p:sp>
      <p:sp>
        <p:nvSpPr>
          <p:cNvPr id="11" name="Text 9"/>
          <p:cNvSpPr/>
          <p:nvPr/>
        </p:nvSpPr>
        <p:spPr>
          <a:xfrm>
            <a:off x="3703320" y="2743200"/>
            <a:ext cx="2194560" cy="457200"/>
          </a:xfrm>
          <a:prstGeom prst="rect">
            <a:avLst/>
          </a:prstGeom>
          <a:noFill/>
          <a:ln/>
        </p:spPr>
        <p:txBody>
          <a:bodyPr wrap="square" rtlCol="0" anchor="ctr"/>
          <a:lstStyle/>
          <a:p>
            <a:pPr algn="ctr" indent="0" marL="0">
              <a:buNone/>
            </a:pPr>
            <a:r>
              <a:rPr lang="en-US" sz="2000" b="1" dirty="0">
                <a:solidFill>
                  <a:srgbClr val="B23A2E"/>
                </a:solidFill>
                <a:latin typeface="Arial" pitchFamily="34" charset="0"/>
                <a:ea typeface="Arial" pitchFamily="34" charset="-122"/>
                <a:cs typeface="Arial" pitchFamily="34" charset="-120"/>
              </a:rPr>
              <a:t>−120 bp</a:t>
            </a:r>
            <a:endParaRPr lang="en-US" sz="2000" dirty="0"/>
          </a:p>
        </p:txBody>
      </p:sp>
      <p:sp>
        <p:nvSpPr>
          <p:cNvPr id="12" name="Shape 10"/>
          <p:cNvSpPr/>
          <p:nvPr/>
        </p:nvSpPr>
        <p:spPr>
          <a:xfrm>
            <a:off x="4782312" y="3200400"/>
            <a:ext cx="36576" cy="1280160"/>
          </a:xfrm>
          <a:prstGeom prst="rect">
            <a:avLst/>
          </a:prstGeom>
          <a:solidFill>
            <a:srgbClr val="B23A2E"/>
          </a:solidFill>
          <a:ln/>
        </p:spPr>
      </p:sp>
      <p:sp>
        <p:nvSpPr>
          <p:cNvPr id="13" name="Text 11"/>
          <p:cNvSpPr/>
          <p:nvPr/>
        </p:nvSpPr>
        <p:spPr>
          <a:xfrm>
            <a:off x="3703320" y="5230368"/>
            <a:ext cx="2194560" cy="365760"/>
          </a:xfrm>
          <a:prstGeom prst="rect">
            <a:avLst/>
          </a:prstGeom>
          <a:noFill/>
          <a:ln/>
        </p:spPr>
        <p:txBody>
          <a:bodyPr wrap="square" rtlCol="0" anchor="ctr"/>
          <a:lstStyle/>
          <a:p>
            <a:pPr algn="ctr" indent="0" marL="0">
              <a:buNone/>
            </a:pPr>
            <a:r>
              <a:rPr lang="en-US" sz="1200" dirty="0">
                <a:solidFill>
                  <a:srgbClr val="5B6472"/>
                </a:solidFill>
                <a:latin typeface="Arial" pitchFamily="34" charset="0"/>
                <a:ea typeface="Arial" pitchFamily="34" charset="-122"/>
                <a:cs typeface="Arial" pitchFamily="34" charset="-120"/>
              </a:rPr>
              <a:t>Capital correction</a:t>
            </a:r>
            <a:endParaRPr lang="en-US" sz="1200" dirty="0"/>
          </a:p>
        </p:txBody>
      </p:sp>
      <p:sp>
        <p:nvSpPr>
          <p:cNvPr id="14" name="Shape 12"/>
          <p:cNvSpPr/>
          <p:nvPr/>
        </p:nvSpPr>
        <p:spPr>
          <a:xfrm>
            <a:off x="6217920" y="807598"/>
            <a:ext cx="2194560" cy="4313042"/>
          </a:xfrm>
          <a:prstGeom prst="rect">
            <a:avLst/>
          </a:prstGeom>
          <a:solidFill>
            <a:srgbClr val="1E5945"/>
          </a:solidFill>
          <a:ln/>
        </p:spPr>
      </p:sp>
      <p:sp>
        <p:nvSpPr>
          <p:cNvPr id="15" name="Text 13"/>
          <p:cNvSpPr/>
          <p:nvPr/>
        </p:nvSpPr>
        <p:spPr>
          <a:xfrm>
            <a:off x="6217920" y="396118"/>
            <a:ext cx="2194560" cy="365760"/>
          </a:xfrm>
          <a:prstGeom prst="rect">
            <a:avLst/>
          </a:prstGeom>
          <a:noFill/>
          <a:ln/>
        </p:spPr>
        <p:txBody>
          <a:bodyPr wrap="square" rtlCol="0" anchor="ctr"/>
          <a:lstStyle/>
          <a:p>
            <a:pPr algn="ctr" indent="0" marL="0">
              <a:buNone/>
            </a:pPr>
            <a:r>
              <a:rPr lang="en-US" sz="1800" b="1" dirty="0">
                <a:solidFill>
                  <a:srgbClr val="1E5945"/>
                </a:solidFill>
                <a:latin typeface="Arial" pitchFamily="34" charset="0"/>
                <a:ea typeface="Arial" pitchFamily="34" charset="-122"/>
                <a:cs typeface="Arial" pitchFamily="34" charset="-120"/>
              </a:rPr>
              <a:t>13.4%</a:t>
            </a:r>
            <a:endParaRPr lang="en-US" sz="1800" dirty="0"/>
          </a:p>
        </p:txBody>
      </p:sp>
      <p:sp>
        <p:nvSpPr>
          <p:cNvPr id="16" name="Text 14"/>
          <p:cNvSpPr/>
          <p:nvPr/>
        </p:nvSpPr>
        <p:spPr>
          <a:xfrm>
            <a:off x="6217920" y="5230368"/>
            <a:ext cx="2194560" cy="365760"/>
          </a:xfrm>
          <a:prstGeom prst="rect">
            <a:avLst/>
          </a:prstGeom>
          <a:noFill/>
          <a:ln/>
        </p:spPr>
        <p:txBody>
          <a:bodyPr wrap="square" rtlCol="0" anchor="ctr"/>
          <a:lstStyle/>
          <a:p>
            <a:pPr algn="ctr" indent="0" marL="0">
              <a:buNone/>
            </a:pPr>
            <a:r>
              <a:rPr lang="en-US" sz="1200" dirty="0">
                <a:solidFill>
                  <a:srgbClr val="5B6472"/>
                </a:solidFill>
                <a:latin typeface="Arial" pitchFamily="34" charset="0"/>
                <a:ea typeface="Arial" pitchFamily="34" charset="-122"/>
                <a:cs typeface="Arial" pitchFamily="34" charset="-120"/>
              </a:rPr>
              <a:t>Corrected</a:t>
            </a:r>
            <a:endParaRPr lang="en-US" sz="1200" dirty="0"/>
          </a:p>
        </p:txBody>
      </p:sp>
      <p:sp>
        <p:nvSpPr>
          <p:cNvPr id="17" name="Shape 15"/>
          <p:cNvSpPr/>
          <p:nvPr/>
        </p:nvSpPr>
        <p:spPr>
          <a:xfrm>
            <a:off x="8732520" y="1580083"/>
            <a:ext cx="2194560" cy="3540557"/>
          </a:xfrm>
          <a:prstGeom prst="rect">
            <a:avLst/>
          </a:prstGeom>
          <a:solidFill>
            <a:srgbClr val="9A6400"/>
          </a:solidFill>
          <a:ln/>
        </p:spPr>
      </p:sp>
      <p:sp>
        <p:nvSpPr>
          <p:cNvPr id="18" name="Text 16"/>
          <p:cNvSpPr/>
          <p:nvPr/>
        </p:nvSpPr>
        <p:spPr>
          <a:xfrm>
            <a:off x="8732520" y="1168603"/>
            <a:ext cx="2194560" cy="365760"/>
          </a:xfrm>
          <a:prstGeom prst="rect">
            <a:avLst/>
          </a:prstGeom>
          <a:noFill/>
          <a:ln/>
        </p:spPr>
        <p:txBody>
          <a:bodyPr wrap="square" rtlCol="0" anchor="ctr"/>
          <a:lstStyle/>
          <a:p>
            <a:pPr algn="ctr" indent="0" marL="0">
              <a:buNone/>
            </a:pPr>
            <a:r>
              <a:rPr lang="en-US" sz="1800" b="1" dirty="0">
                <a:solidFill>
                  <a:srgbClr val="9A6400"/>
                </a:solidFill>
                <a:latin typeface="Arial" pitchFamily="34" charset="0"/>
                <a:ea typeface="Arial" pitchFamily="34" charset="-122"/>
                <a:cs typeface="Arial" pitchFamily="34" charset="-120"/>
              </a:rPr>
              <a:t>11.0%</a:t>
            </a:r>
            <a:endParaRPr lang="en-US" sz="1800" dirty="0"/>
          </a:p>
        </p:txBody>
      </p:sp>
      <p:sp>
        <p:nvSpPr>
          <p:cNvPr id="19" name="Text 17"/>
          <p:cNvSpPr/>
          <p:nvPr/>
        </p:nvSpPr>
        <p:spPr>
          <a:xfrm>
            <a:off x="8732520" y="5230368"/>
            <a:ext cx="2194560" cy="365760"/>
          </a:xfrm>
          <a:prstGeom prst="rect">
            <a:avLst/>
          </a:prstGeom>
          <a:noFill/>
          <a:ln/>
        </p:spPr>
        <p:txBody>
          <a:bodyPr wrap="square" rtlCol="0" anchor="ctr"/>
          <a:lstStyle/>
          <a:p>
            <a:pPr algn="ctr" indent="0" marL="0">
              <a:buNone/>
            </a:pPr>
            <a:r>
              <a:rPr lang="en-US" sz="1200" dirty="0">
                <a:solidFill>
                  <a:srgbClr val="5B6472"/>
                </a:solidFill>
                <a:latin typeface="Arial" pitchFamily="34" charset="0"/>
                <a:ea typeface="Arial" pitchFamily="34" charset="-122"/>
                <a:cs typeface="Arial" pitchFamily="34" charset="-120"/>
              </a:rPr>
              <a:t>Hurdle</a:t>
            </a:r>
            <a:endParaRPr lang="en-US" sz="1200" dirty="0"/>
          </a:p>
        </p:txBody>
      </p:sp>
      <p:sp>
        <p:nvSpPr>
          <p:cNvPr id="20" name="Text 18"/>
          <p:cNvSpPr/>
          <p:nvPr/>
        </p:nvSpPr>
        <p:spPr>
          <a:xfrm>
            <a:off x="640080" y="5806440"/>
            <a:ext cx="10881360" cy="365760"/>
          </a:xfrm>
          <a:prstGeom prst="rect">
            <a:avLst/>
          </a:prstGeom>
          <a:noFill/>
          <a:ln/>
        </p:spPr>
        <p:txBody>
          <a:bodyPr wrap="square" rtlCol="0" anchor="ctr"/>
          <a:lstStyle/>
          <a:p>
            <a:pPr algn="ctr" indent="0" marL="0">
              <a:buNone/>
            </a:pPr>
            <a:r>
              <a:rPr lang="en-US" sz="1300" i="1" dirty="0">
                <a:solidFill>
                  <a:srgbClr val="1B2130"/>
                </a:solidFill>
                <a:latin typeface="Arial" pitchFamily="34" charset="0"/>
                <a:ea typeface="Arial" pitchFamily="34" charset="-122"/>
                <a:cs typeface="Arial" pitchFamily="34" charset="-120"/>
              </a:rPr>
              <a:t>The correction moved the reported return by 120 bp. It did not move it below the hurdle.</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FINDING 2 CONTEXT</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How much volume can the case absorb?</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640080" y="1417320"/>
          <a:ext cx="10881360" cy="914400"/>
        </p:xfrm>
        <a:graphic>
          <a:graphicData uri="http://schemas.openxmlformats.org/drawingml/2006/table">
            <a:tbl>
              <a:tblPr/>
              <a:tblGrid>
                <a:gridCol w="3566160"/>
                <a:gridCol w="3657600"/>
                <a:gridCol w="3657600"/>
              </a:tblGrid>
              <a:tr h="301752">
                <a:tc>
                  <a:txBody>
                    <a:bodyPr/>
                    <a:lstStyle/>
                    <a:p>
                      <a:pPr indent="0" marL="0">
                        <a:buNone/>
                      </a:pPr>
                      <a:r>
                        <a:rPr lang="en-US" sz="1100" b="1" dirty="0">
                          <a:solidFill>
                            <a:srgbClr val="FFFFFF"/>
                          </a:solidFill>
                          <a:latin typeface="Arial" pitchFamily="34" charset="0"/>
                          <a:ea typeface="Arial" pitchFamily="34" charset="-122"/>
                          <a:cs typeface="Arial" pitchFamily="34" charset="-120"/>
                        </a:rPr>
                        <a:t>Volume vs plan</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Projected IRR</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Verdict</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301752">
                <a:tc>
                  <a:txBody>
                    <a:bodyPr/>
                    <a:lstStyle/>
                    <a:p>
                      <a:pPr indent="0" marL="0">
                        <a:buNone/>
                      </a:pPr>
                      <a:r>
                        <a:rPr lang="en-US" sz="1200" dirty="0">
                          <a:solidFill>
                            <a:srgbClr val="000000"/>
                          </a:solidFill>
                          <a:latin typeface="Arial" pitchFamily="34" charset="0"/>
                          <a:ea typeface="Arial" pitchFamily="34" charset="-122"/>
                          <a:cs typeface="Arial" pitchFamily="34" charset="-120"/>
                        </a:rPr>
                        <a:t>+0%</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B2130"/>
                          </a:solidFill>
                          <a:latin typeface="Arial" pitchFamily="34" charset="0"/>
                          <a:ea typeface="Arial" pitchFamily="34" charset="-122"/>
                          <a:cs typeface="Arial" pitchFamily="34" charset="-120"/>
                        </a:rPr>
                        <a:t>13.4%</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E7B4D"/>
                          </a:solidFill>
                          <a:latin typeface="Arial" pitchFamily="34" charset="0"/>
                          <a:ea typeface="Arial" pitchFamily="34" charset="-122"/>
                          <a:cs typeface="Arial" pitchFamily="34" charset="-120"/>
                        </a:rPr>
                        <a:t>clears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01752">
                <a:tc>
                  <a:txBody>
                    <a:bodyPr/>
                    <a:lstStyle/>
                    <a:p>
                      <a:pPr indent="0" marL="0">
                        <a:buNone/>
                      </a:pPr>
                      <a:r>
                        <a:rPr lang="en-US" sz="1200" dirty="0">
                          <a:solidFill>
                            <a:srgbClr val="000000"/>
                          </a:solidFill>
                          <a:latin typeface="Arial" pitchFamily="34" charset="0"/>
                          <a:ea typeface="Arial" pitchFamily="34" charset="-122"/>
                          <a:cs typeface="Arial" pitchFamily="34" charset="-120"/>
                        </a:rPr>
                        <a:t>-5%</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B2130"/>
                          </a:solidFill>
                          <a:latin typeface="Arial" pitchFamily="34" charset="0"/>
                          <a:ea typeface="Arial" pitchFamily="34" charset="-122"/>
                          <a:cs typeface="Arial" pitchFamily="34" charset="-120"/>
                        </a:rPr>
                        <a:t>12.9%</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E7B4D"/>
                          </a:solidFill>
                          <a:latin typeface="Arial" pitchFamily="34" charset="0"/>
                          <a:ea typeface="Arial" pitchFamily="34" charset="-122"/>
                          <a:cs typeface="Arial" pitchFamily="34" charset="-120"/>
                        </a:rPr>
                        <a:t>clears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01752">
                <a:tc>
                  <a:txBody>
                    <a:bodyPr/>
                    <a:lstStyle/>
                    <a:p>
                      <a:pPr indent="0" marL="0">
                        <a:buNone/>
                      </a:pPr>
                      <a:r>
                        <a:rPr lang="en-US" sz="1200" dirty="0">
                          <a:solidFill>
                            <a:srgbClr val="000000"/>
                          </a:solidFill>
                          <a:latin typeface="Arial" pitchFamily="34" charset="0"/>
                          <a:ea typeface="Arial" pitchFamily="34" charset="-122"/>
                          <a:cs typeface="Arial" pitchFamily="34" charset="-120"/>
                        </a:rPr>
                        <a:t>-10%</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B2130"/>
                          </a:solidFill>
                          <a:latin typeface="Arial" pitchFamily="34" charset="0"/>
                          <a:ea typeface="Arial" pitchFamily="34" charset="-122"/>
                          <a:cs typeface="Arial" pitchFamily="34" charset="-120"/>
                        </a:rPr>
                        <a:t>12.4%</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E7B4D"/>
                          </a:solidFill>
                          <a:latin typeface="Arial" pitchFamily="34" charset="0"/>
                          <a:ea typeface="Arial" pitchFamily="34" charset="-122"/>
                          <a:cs typeface="Arial" pitchFamily="34" charset="-120"/>
                        </a:rPr>
                        <a:t>clears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01752">
                <a:tc>
                  <a:txBody>
                    <a:bodyPr/>
                    <a:lstStyle/>
                    <a:p>
                      <a:pPr indent="0" marL="0">
                        <a:buNone/>
                      </a:pPr>
                      <a:r>
                        <a:rPr lang="en-US" sz="1200" dirty="0">
                          <a:solidFill>
                            <a:srgbClr val="000000"/>
                          </a:solidFill>
                          <a:latin typeface="Arial" pitchFamily="34" charset="0"/>
                          <a:ea typeface="Arial" pitchFamily="34" charset="-122"/>
                          <a:cs typeface="Arial" pitchFamily="34" charset="-120"/>
                        </a:rPr>
                        <a:t>-15%</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B2130"/>
                          </a:solidFill>
                          <a:latin typeface="Arial" pitchFamily="34" charset="0"/>
                          <a:ea typeface="Arial" pitchFamily="34" charset="-122"/>
                          <a:cs typeface="Arial" pitchFamily="34" charset="-120"/>
                        </a:rPr>
                        <a:t>11.9%</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E7B4D"/>
                          </a:solidFill>
                          <a:latin typeface="Arial" pitchFamily="34" charset="0"/>
                          <a:ea typeface="Arial" pitchFamily="34" charset="-122"/>
                          <a:cs typeface="Arial" pitchFamily="34" charset="-120"/>
                        </a:rPr>
                        <a:t>clears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01752">
                <a:tc>
                  <a:txBody>
                    <a:bodyPr/>
                    <a:lstStyle/>
                    <a:p>
                      <a:pPr indent="0" marL="0">
                        <a:buNone/>
                      </a:pPr>
                      <a:r>
                        <a:rPr lang="en-US" sz="1200" dirty="0">
                          <a:solidFill>
                            <a:srgbClr val="000000"/>
                          </a:solidFill>
                          <a:latin typeface="Arial" pitchFamily="34" charset="0"/>
                          <a:ea typeface="Arial" pitchFamily="34" charset="-122"/>
                          <a:cs typeface="Arial" pitchFamily="34" charset="-120"/>
                        </a:rPr>
                        <a:t>-20%</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B2130"/>
                          </a:solidFill>
                          <a:latin typeface="Arial" pitchFamily="34" charset="0"/>
                          <a:ea typeface="Arial" pitchFamily="34" charset="-122"/>
                          <a:cs typeface="Arial" pitchFamily="34" charset="-120"/>
                        </a:rPr>
                        <a:t>11.4%</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1E7B4D"/>
                          </a:solidFill>
                          <a:latin typeface="Arial" pitchFamily="34" charset="0"/>
                          <a:ea typeface="Arial" pitchFamily="34" charset="-122"/>
                          <a:cs typeface="Arial" pitchFamily="34" charset="-120"/>
                        </a:rPr>
                        <a:t>clears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01752">
                <a:tc>
                  <a:txBody>
                    <a:bodyPr/>
                    <a:lstStyle/>
                    <a:p>
                      <a:pPr indent="0" marL="0">
                        <a:buNone/>
                      </a:pPr>
                      <a:r>
                        <a:rPr lang="en-US" sz="1200" dirty="0">
                          <a:solidFill>
                            <a:srgbClr val="000000"/>
                          </a:solidFill>
                          <a:latin typeface="Arial" pitchFamily="34" charset="0"/>
                          <a:ea typeface="Arial" pitchFamily="34" charset="-122"/>
                          <a:cs typeface="Arial" pitchFamily="34" charset="-120"/>
                        </a:rPr>
                        <a:t>-25%</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B23A2E"/>
                          </a:solidFill>
                          <a:latin typeface="Arial" pitchFamily="34" charset="0"/>
                          <a:ea typeface="Arial" pitchFamily="34" charset="-122"/>
                          <a:cs typeface="Arial" pitchFamily="34" charset="-120"/>
                        </a:rPr>
                        <a:t>10.8%</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B23A2E"/>
                          </a:solidFill>
                          <a:latin typeface="Arial" pitchFamily="34" charset="0"/>
                          <a:ea typeface="Arial" pitchFamily="34" charset="-122"/>
                          <a:cs typeface="Arial" pitchFamily="34" charset="-120"/>
                        </a:rPr>
                        <a:t>FAILS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01752">
                <a:tc>
                  <a:txBody>
                    <a:bodyPr/>
                    <a:lstStyle/>
                    <a:p>
                      <a:pPr indent="0" marL="0">
                        <a:buNone/>
                      </a:pPr>
                      <a:r>
                        <a:rPr lang="en-US" sz="1200" dirty="0">
                          <a:solidFill>
                            <a:srgbClr val="000000"/>
                          </a:solidFill>
                          <a:latin typeface="Arial" pitchFamily="34" charset="0"/>
                          <a:ea typeface="Arial" pitchFamily="34" charset="-122"/>
                          <a:cs typeface="Arial" pitchFamily="34" charset="-120"/>
                        </a:rPr>
                        <a:t>-30%</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b="1" dirty="0">
                          <a:solidFill>
                            <a:srgbClr val="B23A2E"/>
                          </a:solidFill>
                          <a:latin typeface="Arial" pitchFamily="34" charset="0"/>
                          <a:ea typeface="Arial" pitchFamily="34" charset="-122"/>
                          <a:cs typeface="Arial" pitchFamily="34" charset="-120"/>
                        </a:rPr>
                        <a:t>10.1%</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200" dirty="0">
                          <a:solidFill>
                            <a:srgbClr val="B23A2E"/>
                          </a:solidFill>
                          <a:latin typeface="Arial" pitchFamily="34" charset="0"/>
                          <a:ea typeface="Arial" pitchFamily="34" charset="-122"/>
                          <a:cs typeface="Arial" pitchFamily="34" charset="-120"/>
                        </a:rPr>
                        <a:t>FAILS</a:t>
                      </a:r>
                      <a:endParaRPr lang="en-US" sz="12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9" name="Shape 6"/>
          <p:cNvSpPr/>
          <p:nvPr/>
        </p:nvSpPr>
        <p:spPr>
          <a:xfrm>
            <a:off x="640080" y="4297680"/>
            <a:ext cx="10881360" cy="1051560"/>
          </a:xfrm>
          <a:prstGeom prst="rect">
            <a:avLst/>
          </a:prstGeom>
          <a:solidFill>
            <a:srgbClr val="FDF3DF"/>
          </a:solidFill>
          <a:ln/>
        </p:spPr>
      </p:sp>
      <p:sp>
        <p:nvSpPr>
          <p:cNvPr id="10" name="Shape 7"/>
          <p:cNvSpPr/>
          <p:nvPr/>
        </p:nvSpPr>
        <p:spPr>
          <a:xfrm>
            <a:off x="640080" y="4297680"/>
            <a:ext cx="54864" cy="1051560"/>
          </a:xfrm>
          <a:prstGeom prst="rect">
            <a:avLst/>
          </a:prstGeom>
          <a:solidFill>
            <a:srgbClr val="9A6400"/>
          </a:solidFill>
          <a:ln/>
        </p:spPr>
      </p:sp>
      <p:sp>
        <p:nvSpPr>
          <p:cNvPr id="11" name="Text 8"/>
          <p:cNvSpPr/>
          <p:nvPr/>
        </p:nvSpPr>
        <p:spPr>
          <a:xfrm>
            <a:off x="868680" y="434340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The case clears down to a 23% volume shortfall. That tolerance is why Option A is survivable — and it is the currency every other option spends.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FINDING 2</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Distribution evidence</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Text 6"/>
          <p:cNvSpPr/>
          <p:nvPr/>
        </p:nvSpPr>
        <p:spPr>
          <a:xfrm>
            <a:off x="640080" y="1371600"/>
            <a:ext cx="10881360" cy="2377440"/>
          </a:xfrm>
          <a:prstGeom prst="rect">
            <a:avLst/>
          </a:prstGeom>
          <a:noFill/>
          <a:ln/>
        </p:spPr>
        <p:txBody>
          <a:bodyPr wrap="square" rtlCol="0" anchor="ctr"/>
          <a:lstStyle/>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The Year 1 volume forecast rested on internal modeling with no written evidence from any channel partner.</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Nothing about the forecast was shown to be wrong. It was shown to be unevidenced — a different finding, and the one the U rating exists to record.</a:t>
            </a:r>
            <a:endParaRPr lang="en-US" sz="1500" dirty="0"/>
          </a:p>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Written commitments now stand at $168,000,000 against a Year 1 target of $185,000,000.</a:t>
            </a:r>
            <a:endParaRPr lang="en-US" sz="1500" dirty="0"/>
          </a:p>
        </p:txBody>
      </p:sp>
      <p:sp>
        <p:nvSpPr>
          <p:cNvPr id="9" name="Shape 7"/>
          <p:cNvSpPr/>
          <p:nvPr/>
        </p:nvSpPr>
        <p:spPr>
          <a:xfrm>
            <a:off x="640080" y="4023360"/>
            <a:ext cx="10881360" cy="1051560"/>
          </a:xfrm>
          <a:prstGeom prst="rect">
            <a:avLst/>
          </a:prstGeom>
          <a:solidFill>
            <a:srgbClr val="FBEAE8"/>
          </a:solidFill>
          <a:ln/>
        </p:spPr>
      </p:sp>
      <p:sp>
        <p:nvSpPr>
          <p:cNvPr id="10" name="Shape 8"/>
          <p:cNvSpPr/>
          <p:nvPr/>
        </p:nvSpPr>
        <p:spPr>
          <a:xfrm>
            <a:off x="640080" y="4023360"/>
            <a:ext cx="54864" cy="1051560"/>
          </a:xfrm>
          <a:prstGeom prst="rect">
            <a:avLst/>
          </a:prstGeom>
          <a:solidFill>
            <a:srgbClr val="B23A2E"/>
          </a:solidFill>
          <a:ln/>
        </p:spPr>
      </p:sp>
      <p:sp>
        <p:nvSpPr>
          <p:cNvPr id="11" name="Text 9"/>
          <p:cNvSpPr/>
          <p:nvPr/>
        </p:nvSpPr>
        <p:spPr>
          <a:xfrm>
            <a:off x="868680" y="406908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The program is already spending its volume tolerance before a policy has been sold. Every option in this deck that buys back return by trading volume is spending the same scarce thing twice.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CONSEQUENCE</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What the loop costs</a:t>
            </a:r>
            <a:endParaRPr lang="en-US" sz="2100" dirty="0"/>
          </a:p>
        </p:txBody>
      </p:sp>
      <p:sp>
        <p:nvSpPr>
          <p:cNvPr id="6" name="Text 4"/>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7" name="Text 5"/>
          <p:cNvSpPr/>
          <p:nvPr/>
        </p:nvSpPr>
        <p:spPr>
          <a:xfrm>
            <a:off x="7985455" y="6510528"/>
            <a:ext cx="370332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Executive Committee  |  04 May 2026</a:t>
            </a:r>
            <a:endParaRPr lang="en-US" sz="850" dirty="0"/>
          </a:p>
        </p:txBody>
      </p:sp>
      <p:sp>
        <p:nvSpPr>
          <p:cNvPr id="8" name="Shape 6"/>
          <p:cNvSpPr/>
          <p:nvPr/>
        </p:nvSpPr>
        <p:spPr>
          <a:xfrm>
            <a:off x="640080" y="1463040"/>
            <a:ext cx="2569464" cy="1234440"/>
          </a:xfrm>
          <a:prstGeom prst="roundRect">
            <a:avLst>
              <a:gd name="adj" fmla="val 4444"/>
            </a:avLst>
          </a:prstGeom>
          <a:solidFill>
            <a:srgbClr val="FFFFFF"/>
          </a:solidFill>
          <a:ln w="15875">
            <a:solidFill>
              <a:srgbClr val="E3E6EB"/>
            </a:solidFill>
            <a:prstDash val="solid"/>
          </a:ln>
        </p:spPr>
      </p:sp>
      <p:sp>
        <p:nvSpPr>
          <p:cNvPr id="9" name="Text 7"/>
          <p:cNvSpPr/>
          <p:nvPr/>
        </p:nvSpPr>
        <p:spPr>
          <a:xfrm>
            <a:off x="694944" y="1609344"/>
            <a:ext cx="2459736" cy="548640"/>
          </a:xfrm>
          <a:prstGeom prst="rect">
            <a:avLst/>
          </a:prstGeom>
          <a:noFill/>
          <a:ln/>
        </p:spPr>
        <p:txBody>
          <a:bodyPr wrap="square" rtlCol="0" anchor="ctr"/>
          <a:lstStyle/>
          <a:p>
            <a:pPr algn="ctr" indent="0" marL="0">
              <a:buNone/>
            </a:pPr>
            <a:r>
              <a:rPr lang="en-US" sz="2400" b="1" dirty="0">
                <a:solidFill>
                  <a:srgbClr val="B23A2E"/>
                </a:solidFill>
                <a:latin typeface="Arial" pitchFamily="34" charset="0"/>
                <a:ea typeface="Arial" pitchFamily="34" charset="-122"/>
                <a:cs typeface="Arial" pitchFamily="34" charset="-120"/>
              </a:rPr>
              <a:t>$232,000</a:t>
            </a:r>
            <a:endParaRPr lang="en-US" sz="2400" dirty="0"/>
          </a:p>
        </p:txBody>
      </p:sp>
      <p:sp>
        <p:nvSpPr>
          <p:cNvPr id="10" name="Text 8"/>
          <p:cNvSpPr/>
          <p:nvPr/>
        </p:nvSpPr>
        <p:spPr>
          <a:xfrm>
            <a:off x="694944" y="219456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Drawn from the gate contingency reserve</a:t>
            </a:r>
            <a:endParaRPr lang="en-US" sz="1050" dirty="0"/>
          </a:p>
        </p:txBody>
      </p:sp>
      <p:sp>
        <p:nvSpPr>
          <p:cNvPr id="11" name="Shape 9"/>
          <p:cNvSpPr/>
          <p:nvPr/>
        </p:nvSpPr>
        <p:spPr>
          <a:xfrm>
            <a:off x="3410712" y="1463040"/>
            <a:ext cx="2569464" cy="1234440"/>
          </a:xfrm>
          <a:prstGeom prst="roundRect">
            <a:avLst>
              <a:gd name="adj" fmla="val 4444"/>
            </a:avLst>
          </a:prstGeom>
          <a:solidFill>
            <a:srgbClr val="FFFFFF"/>
          </a:solidFill>
          <a:ln w="15875">
            <a:solidFill>
              <a:srgbClr val="E3E6EB"/>
            </a:solidFill>
            <a:prstDash val="solid"/>
          </a:ln>
        </p:spPr>
      </p:sp>
      <p:sp>
        <p:nvSpPr>
          <p:cNvPr id="12" name="Text 10"/>
          <p:cNvSpPr/>
          <p:nvPr/>
        </p:nvSpPr>
        <p:spPr>
          <a:xfrm>
            <a:off x="3465576" y="1609344"/>
            <a:ext cx="2459736" cy="548640"/>
          </a:xfrm>
          <a:prstGeom prst="rect">
            <a:avLst/>
          </a:prstGeom>
          <a:noFill/>
          <a:ln/>
        </p:spPr>
        <p:txBody>
          <a:bodyPr wrap="square" rtlCol="0" anchor="ctr"/>
          <a:lstStyle/>
          <a:p>
            <a:pPr algn="ctr" indent="0" marL="0">
              <a:buNone/>
            </a:pPr>
            <a:r>
              <a:rPr lang="en-US" sz="2400" b="1" dirty="0">
                <a:solidFill>
                  <a:srgbClr val="14352A"/>
                </a:solidFill>
                <a:latin typeface="Arial" pitchFamily="34" charset="0"/>
                <a:ea typeface="Arial" pitchFamily="34" charset="-122"/>
                <a:cs typeface="Arial" pitchFamily="34" charset="-120"/>
              </a:rPr>
              <a:t>6 weeks</a:t>
            </a:r>
            <a:endParaRPr lang="en-US" sz="2400" dirty="0"/>
          </a:p>
        </p:txBody>
      </p:sp>
      <p:sp>
        <p:nvSpPr>
          <p:cNvPr id="13" name="Text 11"/>
          <p:cNvSpPr/>
          <p:nvPr/>
        </p:nvSpPr>
        <p:spPr>
          <a:xfrm>
            <a:off x="3465576" y="219456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Elapsed time</a:t>
            </a:r>
            <a:endParaRPr lang="en-US" sz="1050" dirty="0"/>
          </a:p>
        </p:txBody>
      </p:sp>
      <p:sp>
        <p:nvSpPr>
          <p:cNvPr id="14" name="Shape 12"/>
          <p:cNvSpPr/>
          <p:nvPr/>
        </p:nvSpPr>
        <p:spPr>
          <a:xfrm>
            <a:off x="6181344" y="1463040"/>
            <a:ext cx="2569464" cy="1234440"/>
          </a:xfrm>
          <a:prstGeom prst="roundRect">
            <a:avLst>
              <a:gd name="adj" fmla="val 4444"/>
            </a:avLst>
          </a:prstGeom>
          <a:solidFill>
            <a:srgbClr val="FFFFFF"/>
          </a:solidFill>
          <a:ln w="15875">
            <a:solidFill>
              <a:srgbClr val="E3E6EB"/>
            </a:solidFill>
            <a:prstDash val="solid"/>
          </a:ln>
        </p:spPr>
      </p:sp>
      <p:sp>
        <p:nvSpPr>
          <p:cNvPr id="15" name="Text 13"/>
          <p:cNvSpPr/>
          <p:nvPr/>
        </p:nvSpPr>
        <p:spPr>
          <a:xfrm>
            <a:off x="6236208" y="1609344"/>
            <a:ext cx="2459736" cy="548640"/>
          </a:xfrm>
          <a:prstGeom prst="rect">
            <a:avLst/>
          </a:prstGeom>
          <a:noFill/>
          <a:ln/>
        </p:spPr>
        <p:txBody>
          <a:bodyPr wrap="square" rtlCol="0" anchor="ctr"/>
          <a:lstStyle/>
          <a:p>
            <a:pPr algn="ctr" indent="0" marL="0">
              <a:buNone/>
            </a:pPr>
            <a:r>
              <a:rPr lang="en-US" sz="2400" b="1" dirty="0">
                <a:solidFill>
                  <a:srgbClr val="14352A"/>
                </a:solidFill>
                <a:latin typeface="Arial" pitchFamily="34" charset="0"/>
                <a:ea typeface="Arial" pitchFamily="34" charset="-122"/>
                <a:cs typeface="Arial" pitchFamily="34" charset="-120"/>
              </a:rPr>
              <a:t>46 → 40</a:t>
            </a:r>
            <a:endParaRPr lang="en-US" sz="2400" dirty="0"/>
          </a:p>
        </p:txBody>
      </p:sp>
      <p:sp>
        <p:nvSpPr>
          <p:cNvPr id="16" name="Text 14"/>
          <p:cNvSpPr/>
          <p:nvPr/>
        </p:nvSpPr>
        <p:spPr>
          <a:xfrm>
            <a:off x="6236208" y="219456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Stage 2 weeks, after compression</a:t>
            </a:r>
            <a:endParaRPr lang="en-US" sz="1050" dirty="0"/>
          </a:p>
        </p:txBody>
      </p:sp>
      <p:sp>
        <p:nvSpPr>
          <p:cNvPr id="17" name="Shape 15"/>
          <p:cNvSpPr/>
          <p:nvPr/>
        </p:nvSpPr>
        <p:spPr>
          <a:xfrm>
            <a:off x="8951976" y="1463040"/>
            <a:ext cx="2569464" cy="1234440"/>
          </a:xfrm>
          <a:prstGeom prst="roundRect">
            <a:avLst>
              <a:gd name="adj" fmla="val 4444"/>
            </a:avLst>
          </a:prstGeom>
          <a:solidFill>
            <a:srgbClr val="14352A"/>
          </a:solidFill>
          <a:ln w="15875">
            <a:solidFill>
              <a:srgbClr val="14352A"/>
            </a:solidFill>
            <a:prstDash val="solid"/>
          </a:ln>
        </p:spPr>
      </p:sp>
      <p:sp>
        <p:nvSpPr>
          <p:cNvPr id="18" name="Text 16"/>
          <p:cNvSpPr/>
          <p:nvPr/>
        </p:nvSpPr>
        <p:spPr>
          <a:xfrm>
            <a:off x="9006840" y="1609344"/>
            <a:ext cx="2459736" cy="548640"/>
          </a:xfrm>
          <a:prstGeom prst="rect">
            <a:avLst/>
          </a:prstGeom>
          <a:noFill/>
          <a:ln/>
        </p:spPr>
        <p:txBody>
          <a:bodyPr wrap="square"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unmoved</a:t>
            </a:r>
            <a:endParaRPr lang="en-US" sz="2400" dirty="0"/>
          </a:p>
        </p:txBody>
      </p:sp>
      <p:sp>
        <p:nvSpPr>
          <p:cNvPr id="19" name="Text 17"/>
          <p:cNvSpPr/>
          <p:nvPr/>
        </p:nvSpPr>
        <p:spPr>
          <a:xfrm>
            <a:off x="9006840" y="2194560"/>
            <a:ext cx="2459736" cy="411480"/>
          </a:xfrm>
          <a:prstGeom prst="rect">
            <a:avLst/>
          </a:prstGeom>
          <a:noFill/>
          <a:ln/>
        </p:spPr>
        <p:txBody>
          <a:bodyPr wrap="square" rtlCol="0" anchor="t"/>
          <a:lstStyle/>
          <a:p>
            <a:pPr algn="ctr" indent="0" marL="0">
              <a:buNone/>
            </a:pPr>
            <a:r>
              <a:rPr lang="en-US" sz="1050" dirty="0">
                <a:solidFill>
                  <a:srgbClr val="9DBFB1"/>
                </a:solidFill>
                <a:latin typeface="Arial" pitchFamily="34" charset="0"/>
                <a:ea typeface="Arial" pitchFamily="34" charset="-122"/>
                <a:cs typeface="Arial" pitchFamily="34" charset="-120"/>
              </a:rPr>
              <a:t>Launch date</a:t>
            </a:r>
            <a:endParaRPr lang="en-US" sz="1050" dirty="0"/>
          </a:p>
        </p:txBody>
      </p:sp>
      <p:sp>
        <p:nvSpPr>
          <p:cNvPr id="20" name="Shape 18"/>
          <p:cNvSpPr/>
          <p:nvPr/>
        </p:nvSpPr>
        <p:spPr>
          <a:xfrm>
            <a:off x="640080" y="3108960"/>
            <a:ext cx="10881360" cy="1051560"/>
          </a:xfrm>
          <a:prstGeom prst="rect">
            <a:avLst/>
          </a:prstGeom>
          <a:solidFill>
            <a:srgbClr val="FDF3DF"/>
          </a:solidFill>
          <a:ln/>
        </p:spPr>
      </p:sp>
      <p:sp>
        <p:nvSpPr>
          <p:cNvPr id="21" name="Shape 19"/>
          <p:cNvSpPr/>
          <p:nvPr/>
        </p:nvSpPr>
        <p:spPr>
          <a:xfrm>
            <a:off x="640080" y="3108960"/>
            <a:ext cx="54864" cy="1051560"/>
          </a:xfrm>
          <a:prstGeom prst="rect">
            <a:avLst/>
          </a:prstGeom>
          <a:solidFill>
            <a:srgbClr val="9A6400"/>
          </a:solidFill>
          <a:ln/>
        </p:spPr>
      </p:sp>
      <p:sp>
        <p:nvSpPr>
          <p:cNvPr id="22" name="Text 20"/>
          <p:cNvSpPr/>
          <p:nvPr/>
        </p:nvSpPr>
        <p:spPr>
          <a:xfrm>
            <a:off x="868680" y="3154680"/>
            <a:ext cx="10424160" cy="960120"/>
          </a:xfrm>
          <a:prstGeom prst="rect">
            <a:avLst/>
          </a:prstGeom>
          <a:noFill/>
          <a:ln/>
        </p:spPr>
        <p:txBody>
          <a:bodyPr wrap="square" rtlCol="0" anchor="ctr"/>
          <a:lstStyle/>
          <a:p>
            <a:pPr indent="0" marL="0">
              <a:buNone/>
            </a:pPr>
            <a:r>
              <a:rPr lang="en-US" sz="1400" dirty="0">
                <a:solidFill>
                  <a:srgbClr val="1B2130"/>
                </a:solidFill>
                <a:latin typeface="Arial" pitchFamily="34" charset="0"/>
                <a:ea typeface="Arial" pitchFamily="34" charset="-122"/>
                <a:cs typeface="Arial" pitchFamily="34" charset="-120"/>
              </a:rPr>
              <a:t>The launch date does not move, so the loop is paid for in schedule float rather than in launch date. Stage 2 compresses from a planned 46 weeks to 40 — removing the float that would have absorbed a later problem.</a:t>
            </a:r>
            <a:endParaRPr lang="en-US" sz="1400" dirty="0"/>
          </a:p>
        </p:txBody>
      </p:sp>
      <p:sp>
        <p:nvSpPr>
          <p:cNvPr id="23" name="Text 21"/>
          <p:cNvSpPr/>
          <p:nvPr/>
        </p:nvSpPr>
        <p:spPr>
          <a:xfrm>
            <a:off x="640080" y="4480560"/>
            <a:ext cx="10881360" cy="731520"/>
          </a:xfrm>
          <a:prstGeom prst="rect">
            <a:avLst/>
          </a:prstGeom>
          <a:noFill/>
          <a:ln/>
        </p:spPr>
        <p:txBody>
          <a:bodyPr wrap="square" rtlCol="0" anchor="ctr"/>
          <a:lstStyle/>
          <a:p>
            <a:pPr marL="342900" indent="-342900">
              <a:lnSpc>
                <a:spcPts val="26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That is a real cost and it is not visible in any budget line. It shows up later, as an absence of room.</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Lighthouse Financial Services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Gate 1 Recycle — Executive Committee Session</dc:title>
  <dc:subject>PptxGenJS Presentation</dc:subject>
  <dc:creator>C. Tyrrell</dc:creator>
  <cp:lastModifiedBy>C. Tyrrell</cp:lastModifiedBy>
  <cp:revision>1</cp:revision>
  <dcterms:created xsi:type="dcterms:W3CDTF">2026-07-25T23:05:37Z</dcterms:created>
  <dcterms:modified xsi:type="dcterms:W3CDTF">2026-07-25T23:05:37Z</dcterms:modified>
</cp:coreProperties>
</file>