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saying this is a draft and the gaps are deliberate. A package built the week before a gate can only report what happened.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RECYCLE commitment. Stating it now gives the Board five months to change the outcome rather than five minutes.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Stress that CANCEL needs only a simple majority — a deliberately lower bar than GO.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4352A"/>
        </a:solidFill>
      </p:bgPr>
    </p:bg>
    <p:spTree>
      <p:nvGrpSpPr>
        <p:cNvPr id="1" name=""/>
        <p:cNvGrpSpPr/>
        <p:nvPr/>
      </p:nvGrpSpPr>
      <p:grpSpPr>
        <a:xfrm>
          <a:off x="0" y="0"/>
          <a:ext cx="0" cy="0"/>
          <a:chOff x="0" y="0"/>
          <a:chExt cx="0" cy="0"/>
        </a:xfrm>
      </p:grpSpPr>
      <p:sp>
        <p:nvSpPr>
          <p:cNvPr id="2" name="Shape 0"/>
          <p:cNvSpPr/>
          <p:nvPr/>
        </p:nvSpPr>
        <p:spPr>
          <a:xfrm>
            <a:off x="0" y="2788920"/>
            <a:ext cx="12191695" cy="45720"/>
          </a:xfrm>
          <a:prstGeom prst="rect">
            <a:avLst/>
          </a:prstGeom>
          <a:solidFill>
            <a:srgbClr val="1E5945"/>
          </a:solidFill>
          <a:ln/>
        </p:spPr>
      </p:sp>
      <p:sp>
        <p:nvSpPr>
          <p:cNvPr id="3" name="Text 1"/>
          <p:cNvSpPr/>
          <p:nvPr/>
        </p:nvSpPr>
        <p:spPr>
          <a:xfrm>
            <a:off x="822960" y="1828800"/>
            <a:ext cx="10058400" cy="320040"/>
          </a:xfrm>
          <a:prstGeom prst="rect">
            <a:avLst/>
          </a:prstGeom>
          <a:noFill/>
          <a:ln/>
        </p:spPr>
        <p:txBody>
          <a:bodyPr wrap="square" rtlCol="0" anchor="ctr"/>
          <a:lstStyle/>
          <a:p>
            <a:pPr indent="0" marL="0">
              <a:buNone/>
            </a:pPr>
            <a:r>
              <a:rPr lang="en-US" sz="1300" spc="300" kern="0" dirty="0">
                <a:solidFill>
                  <a:srgbClr val="9DBFB1"/>
                </a:solidFill>
                <a:latin typeface="Consolas" pitchFamily="34" charset="0"/>
                <a:ea typeface="Consolas" pitchFamily="34" charset="-122"/>
                <a:cs typeface="Consolas" pitchFamily="34" charset="-120"/>
              </a:rPr>
              <a:t>GATE REVIEW BOARD — GATE 2</a:t>
            </a:r>
            <a:endParaRPr lang="en-US" sz="1300" dirty="0"/>
          </a:p>
        </p:txBody>
      </p:sp>
      <p:sp>
        <p:nvSpPr>
          <p:cNvPr id="4" name="Text 2"/>
          <p:cNvSpPr/>
          <p:nvPr/>
        </p:nvSpPr>
        <p:spPr>
          <a:xfrm>
            <a:off x="822960" y="2148840"/>
            <a:ext cx="10058400" cy="640080"/>
          </a:xfrm>
          <a:prstGeom prst="rect">
            <a:avLst/>
          </a:prstGeom>
          <a:noFill/>
          <a:ln/>
        </p:spPr>
        <p:txBody>
          <a:bodyPr wrap="square" rtlCol="0" anchor="ctr"/>
          <a:lstStyle/>
          <a:p>
            <a:pPr indent="0" marL="0">
              <a:buNone/>
            </a:pPr>
            <a:r>
              <a:rPr lang="en-US" sz="3800" b="1" dirty="0">
                <a:solidFill>
                  <a:srgbClr val="FFFFFF"/>
                </a:solidFill>
                <a:latin typeface="Arial" pitchFamily="34" charset="0"/>
                <a:ea typeface="Arial" pitchFamily="34" charset="-122"/>
                <a:cs typeface="Arial" pitchFamily="34" charset="-120"/>
              </a:rPr>
              <a:t>Gate 2 Review Package</a:t>
            </a:r>
            <a:endParaRPr lang="en-US" sz="3800" dirty="0"/>
          </a:p>
        </p:txBody>
      </p:sp>
      <p:sp>
        <p:nvSpPr>
          <p:cNvPr id="5" name="Text 3"/>
          <p:cNvSpPr/>
          <p:nvPr/>
        </p:nvSpPr>
        <p:spPr>
          <a:xfrm>
            <a:off x="822960" y="3017520"/>
            <a:ext cx="10058400" cy="365760"/>
          </a:xfrm>
          <a:prstGeom prst="rect">
            <a:avLst/>
          </a:prstGeom>
          <a:noFill/>
          <a:ln/>
        </p:spPr>
        <p:txBody>
          <a:bodyPr wrap="square" rtlCol="0" anchor="ctr"/>
          <a:lstStyle/>
          <a:p>
            <a:pPr indent="0" marL="0">
              <a:buNone/>
            </a:pPr>
            <a:r>
              <a:rPr lang="en-US" sz="1600" dirty="0">
                <a:solidFill>
                  <a:srgbClr val="BFD6CB"/>
                </a:solidFill>
                <a:latin typeface="Arial" pitchFamily="34" charset="0"/>
                <a:ea typeface="Arial" pitchFamily="34" charset="-122"/>
                <a:cs typeface="Arial" pitchFamily="34" charset="-120"/>
              </a:rPr>
              <a:t>Beacon Index Advantage — Lighthouse Financial Services Company</a:t>
            </a:r>
            <a:endParaRPr lang="en-US" sz="1600" dirty="0"/>
          </a:p>
        </p:txBody>
      </p:sp>
      <p:sp>
        <p:nvSpPr>
          <p:cNvPr id="6" name="Shape 4"/>
          <p:cNvSpPr/>
          <p:nvPr/>
        </p:nvSpPr>
        <p:spPr>
          <a:xfrm>
            <a:off x="822960" y="3703320"/>
            <a:ext cx="4206240" cy="502920"/>
          </a:xfrm>
          <a:prstGeom prst="roundRect">
            <a:avLst>
              <a:gd name="adj" fmla="val 14545"/>
            </a:avLst>
          </a:prstGeom>
          <a:solidFill>
            <a:srgbClr val="FDF3DF"/>
          </a:solidFill>
          <a:ln w="15875">
            <a:solidFill>
              <a:srgbClr val="9A6400"/>
            </a:solidFill>
            <a:prstDash val="solid"/>
          </a:ln>
        </p:spPr>
      </p:sp>
      <p:sp>
        <p:nvSpPr>
          <p:cNvPr id="7" name="Text 5"/>
          <p:cNvSpPr/>
          <p:nvPr/>
        </p:nvSpPr>
        <p:spPr>
          <a:xfrm>
            <a:off x="822960" y="3703320"/>
            <a:ext cx="4206240" cy="502920"/>
          </a:xfrm>
          <a:prstGeom prst="rect">
            <a:avLst/>
          </a:prstGeom>
          <a:noFill/>
          <a:ln/>
        </p:spPr>
        <p:txBody>
          <a:bodyPr wrap="square" rtlCol="0" anchor="ctr"/>
          <a:lstStyle/>
          <a:p>
            <a:pPr algn="ctr" indent="0" marL="0">
              <a:buNone/>
            </a:pPr>
            <a:r>
              <a:rPr lang="en-US" sz="1100" b="1" dirty="0">
                <a:solidFill>
                  <a:srgbClr val="7A4A00"/>
                </a:solidFill>
                <a:latin typeface="Consolas" pitchFamily="34" charset="0"/>
                <a:ea typeface="Consolas" pitchFamily="34" charset="-122"/>
                <a:cs typeface="Consolas" pitchFamily="34" charset="-120"/>
              </a:rPr>
              <a:t>DRAFT — 167 DAYS BEFORE THE GATE</a:t>
            </a:r>
            <a:endParaRPr lang="en-US" sz="1100" dirty="0"/>
          </a:p>
        </p:txBody>
      </p:sp>
      <p:sp>
        <p:nvSpPr>
          <p:cNvPr id="8" name="Text 6"/>
          <p:cNvSpPr/>
          <p:nvPr/>
        </p:nvSpPr>
        <p:spPr>
          <a:xfrm>
            <a:off x="822960" y="4434840"/>
            <a:ext cx="10058400" cy="365760"/>
          </a:xfrm>
          <a:prstGeom prst="rect">
            <a:avLst/>
          </a:prstGeom>
          <a:noFill/>
          <a:ln/>
        </p:spPr>
        <p:txBody>
          <a:bodyPr wrap="square" rtlCol="0" anchor="ctr"/>
          <a:lstStyle/>
          <a:p>
            <a:pPr indent="0" marL="0">
              <a:buNone/>
            </a:pPr>
            <a:r>
              <a:rPr lang="en-US" sz="1300" dirty="0">
                <a:solidFill>
                  <a:srgbClr val="9DBFB1"/>
                </a:solidFill>
                <a:latin typeface="Arial" pitchFamily="34" charset="0"/>
                <a:ea typeface="Arial" pitchFamily="34" charset="-122"/>
                <a:cs typeface="Arial" pitchFamily="34" charset="-120"/>
              </a:rPr>
              <a:t>Gate convenes 01 April 2027. Assembled 16 October 2026, with evidence gaps left visible.</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MANDATORY SECTION</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The case for CANCEL</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sp>
        <p:nvSpPr>
          <p:cNvPr id="9" name="Shape 7"/>
          <p:cNvSpPr/>
          <p:nvPr/>
        </p:nvSpPr>
        <p:spPr>
          <a:xfrm>
            <a:off x="640080" y="1280160"/>
            <a:ext cx="10881360" cy="1280160"/>
          </a:xfrm>
          <a:prstGeom prst="rect">
            <a:avLst/>
          </a:prstGeom>
          <a:solidFill>
            <a:srgbClr val="FBEAE8"/>
          </a:solidFill>
          <a:ln/>
        </p:spPr>
      </p:sp>
      <p:sp>
        <p:nvSpPr>
          <p:cNvPr id="10" name="Shape 8"/>
          <p:cNvSpPr/>
          <p:nvPr/>
        </p:nvSpPr>
        <p:spPr>
          <a:xfrm>
            <a:off x="640080" y="1280160"/>
            <a:ext cx="54864" cy="1280160"/>
          </a:xfrm>
          <a:prstGeom prst="rect">
            <a:avLst/>
          </a:prstGeom>
          <a:solidFill>
            <a:srgbClr val="B23A2E"/>
          </a:solidFill>
          <a:ln/>
        </p:spPr>
      </p:sp>
      <p:sp>
        <p:nvSpPr>
          <p:cNvPr id="11" name="Text 9"/>
          <p:cNvSpPr/>
          <p:nvPr/>
        </p:nvSpPr>
        <p:spPr>
          <a:xfrm>
            <a:off x="868680" y="1325880"/>
            <a:ext cx="10424160" cy="1188720"/>
          </a:xfrm>
          <a:prstGeom prst="rect">
            <a:avLst/>
          </a:prstGeom>
          <a:noFill/>
          <a:ln/>
        </p:spPr>
        <p:txBody>
          <a:bodyPr wrap="square" rtlCol="0" anchor="ctr"/>
          <a:lstStyle/>
          <a:p>
            <a:pPr indent="0" marL="0">
              <a:buNone/>
            </a:pPr>
            <a:r>
              <a:rPr lang="en-US" sz="1350" dirty="0">
                <a:solidFill>
                  <a:srgbClr val="1B2130"/>
                </a:solidFill>
                <a:latin typeface="Arial" pitchFamily="34" charset="0"/>
                <a:ea typeface="Arial" pitchFamily="34" charset="-122"/>
                <a:cs typeface="Arial" pitchFamily="34" charset="-120"/>
              </a:rPr>
              <a:t>This section is mandatory and appears even when the Chair expects the gate to carry. The Chair does not vote; the obligation that comes with facilitating rather than deciding is to put the STRONGEST available argument against proceeding in front of the people who do.</a:t>
            </a:r>
            <a:endParaRPr lang="en-US" sz="1350" dirty="0"/>
          </a:p>
        </p:txBody>
      </p:sp>
      <p:sp>
        <p:nvSpPr>
          <p:cNvPr id="12" name="Text 10"/>
          <p:cNvSpPr/>
          <p:nvPr/>
        </p:nvSpPr>
        <p:spPr>
          <a:xfrm>
            <a:off x="640080" y="2834640"/>
            <a:ext cx="10881360" cy="2194560"/>
          </a:xfrm>
          <a:prstGeom prst="rect">
            <a:avLst/>
          </a:prstGeom>
          <a:noFill/>
          <a:ln/>
        </p:spPr>
        <p:txBody>
          <a:bodyPr wrap="square" rtlCol="0" anchor="ctr"/>
          <a:lstStyle/>
          <a:p>
            <a:pPr marL="342900" indent="-342900">
              <a:lnSpc>
                <a:spcPts val="2500"/>
              </a:lnSpc>
              <a:spcAft>
                <a:spcPts val="1000"/>
              </a:spcAft>
              <a:buSzPct val="100000"/>
              <a:buChar char="•"/>
            </a:pPr>
            <a:r>
              <a:rPr lang="en-US" sz="1400" dirty="0">
                <a:solidFill>
                  <a:srgbClr val="1B2130"/>
                </a:solidFill>
                <a:latin typeface="Arial" pitchFamily="34" charset="0"/>
                <a:ea typeface="Arial" pitchFamily="34" charset="-122"/>
                <a:cs typeface="Arial" pitchFamily="34" charset="-120"/>
              </a:rPr>
              <a:t>Written channel commitments stand at $168,000,000 against a $185,000,000 Year 1 target. GC-04 closed having surfaced the gap and without closing it. The program has consumed roughly two fifths of its volume tolerance before a policy has been sold.</a:t>
            </a:r>
            <a:endParaRPr lang="en-US" sz="1400" dirty="0"/>
          </a:p>
          <a:p>
            <a:pPr marL="342900" indent="-342900">
              <a:lnSpc>
                <a:spcPts val="2500"/>
              </a:lnSpc>
              <a:spcAft>
                <a:spcPts val="1000"/>
              </a:spcAft>
              <a:buSzPct val="100000"/>
              <a:buChar char="•"/>
            </a:pPr>
            <a:r>
              <a:rPr lang="en-US" sz="1400" dirty="0">
                <a:solidFill>
                  <a:srgbClr val="1B2130"/>
                </a:solidFill>
                <a:latin typeface="Arial" pitchFamily="34" charset="0"/>
                <a:ea typeface="Arial" pitchFamily="34" charset="-122"/>
                <a:cs typeface="Arial" pitchFamily="34" charset="-120"/>
              </a:rPr>
              <a:t>The downside scenario returns 10.1% against an 11.0% hurdle — it does not clear. No other program in the portfolio carries an approved case with a failing scenario in it.</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MANDATORY SECTION</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The case for CANCEL (continued)</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sp>
        <p:nvSpPr>
          <p:cNvPr id="9" name="Text 7"/>
          <p:cNvSpPr/>
          <p:nvPr/>
        </p:nvSpPr>
        <p:spPr>
          <a:xfrm>
            <a:off x="640080" y="1371600"/>
            <a:ext cx="10881360" cy="2194560"/>
          </a:xfrm>
          <a:prstGeom prst="rect">
            <a:avLst/>
          </a:prstGeom>
          <a:noFill/>
          <a:ln/>
        </p:spPr>
        <p:txBody>
          <a:bodyPr wrap="square" rtlCol="0" anchor="ctr"/>
          <a:lstStyle/>
          <a:p>
            <a:pPr marL="342900" indent="-342900">
              <a:lnSpc>
                <a:spcPts val="2500"/>
              </a:lnSpc>
              <a:spcAft>
                <a:spcPts val="1000"/>
              </a:spcAft>
              <a:buSzPct val="100000"/>
              <a:buChar char="•"/>
            </a:pPr>
            <a:r>
              <a:rPr lang="en-US" sz="1400" dirty="0">
                <a:solidFill>
                  <a:srgbClr val="1B2130"/>
                </a:solidFill>
                <a:latin typeface="Arial" pitchFamily="34" charset="0"/>
                <a:ea typeface="Arial" pitchFamily="34" charset="-122"/>
                <a:cs typeface="Arial" pitchFamily="34" charset="-120"/>
              </a:rPr>
              <a:t>Two assumptions cannot be tested before the gate that depends on them (A-02, A-08). Releasing $7,450,000 at Gate 2 commits money against both.</a:t>
            </a:r>
            <a:endParaRPr lang="en-US" sz="1400" dirty="0"/>
          </a:p>
          <a:p>
            <a:pPr marL="342900" indent="-342900">
              <a:lnSpc>
                <a:spcPts val="2500"/>
              </a:lnSpc>
              <a:spcAft>
                <a:spcPts val="1000"/>
              </a:spcAft>
              <a:buSzPct val="100000"/>
              <a:buChar char="•"/>
            </a:pPr>
            <a:r>
              <a:rPr lang="en-US" sz="1400" dirty="0">
                <a:solidFill>
                  <a:srgbClr val="1B2130"/>
                </a:solidFill>
                <a:latin typeface="Arial" pitchFamily="34" charset="0"/>
                <a:ea typeface="Arial" pitchFamily="34" charset="-122"/>
                <a:cs typeface="Arial" pitchFamily="34" charset="-120"/>
              </a:rPr>
              <a:t>Stage 2 was compressed from 46 weeks to 41 to absorb the Gate 1 recycle. There is no remaining float to absorb a second problem, and MM-4 is currently a second problem.</a:t>
            </a:r>
            <a:endParaRPr lang="en-US" sz="1400" dirty="0"/>
          </a:p>
        </p:txBody>
      </p:sp>
      <p:sp>
        <p:nvSpPr>
          <p:cNvPr id="10" name="Shape 8"/>
          <p:cNvSpPr/>
          <p:nvPr/>
        </p:nvSpPr>
        <p:spPr>
          <a:xfrm>
            <a:off x="640080" y="3840480"/>
            <a:ext cx="10881360" cy="1463040"/>
          </a:xfrm>
          <a:prstGeom prst="rect">
            <a:avLst/>
          </a:prstGeom>
          <a:solidFill>
            <a:srgbClr val="FBEAE8"/>
          </a:solidFill>
          <a:ln/>
        </p:spPr>
      </p:sp>
      <p:sp>
        <p:nvSpPr>
          <p:cNvPr id="11" name="Shape 9"/>
          <p:cNvSpPr/>
          <p:nvPr/>
        </p:nvSpPr>
        <p:spPr>
          <a:xfrm>
            <a:off x="640080" y="3840480"/>
            <a:ext cx="54864" cy="1463040"/>
          </a:xfrm>
          <a:prstGeom prst="rect">
            <a:avLst/>
          </a:prstGeom>
          <a:solidFill>
            <a:srgbClr val="B23A2E"/>
          </a:solidFill>
          <a:ln/>
        </p:spPr>
      </p:sp>
      <p:sp>
        <p:nvSpPr>
          <p:cNvPr id="12" name="Text 10"/>
          <p:cNvSpPr/>
          <p:nvPr/>
        </p:nvSpPr>
        <p:spPr>
          <a:xfrm>
            <a:off x="868680" y="3886200"/>
            <a:ext cx="10424160" cy="1371600"/>
          </a:xfrm>
          <a:prstGeom prst="rect">
            <a:avLst/>
          </a:prstGeom>
          <a:noFill/>
          <a:ln/>
        </p:spPr>
        <p:txBody>
          <a:bodyPr wrap="square" rtlCol="0" anchor="ctr"/>
          <a:lstStyle/>
          <a:p>
            <a:pPr indent="0" marL="0">
              <a:buNone/>
            </a:pPr>
            <a:r>
              <a:rPr lang="en-US" sz="1350" dirty="0">
                <a:solidFill>
                  <a:srgbClr val="1B2130"/>
                </a:solidFill>
                <a:latin typeface="Arial" pitchFamily="34" charset="0"/>
                <a:ea typeface="Arial" pitchFamily="34" charset="-122"/>
                <a:cs typeface="Arial" pitchFamily="34" charset="-120"/>
              </a:rPr>
              <a:t>The Chair's assessment: serious, and not yet sufficient. The base case clears by 240 bp on an independently checked capital charge, and each argument describes a risk disclosed and monitored rather than one that has materialized. It WOULD become sufficient if MM-4 fails and the response is to re-issue it as a condition rather than fix it.</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REQUIRED</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Dissent recorded ahead of the gate</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640080" y="1463040"/>
          <a:ext cx="10881360" cy="914400"/>
        </p:xfrm>
        <a:graphic>
          <a:graphicData uri="http://schemas.openxmlformats.org/drawingml/2006/table">
            <a:tbl>
              <a:tblPr/>
              <a:tblGrid>
                <a:gridCol w="3291840"/>
                <a:gridCol w="7589520"/>
              </a:tblGrid>
              <a:tr h="502920">
                <a:tc>
                  <a:txBody>
                    <a:bodyPr/>
                    <a:lstStyle/>
                    <a:p>
                      <a:pPr indent="0" marL="0">
                        <a:buNone/>
                      </a:pPr>
                      <a:r>
                        <a:rPr lang="en-US" sz="1100" b="1" dirty="0">
                          <a:solidFill>
                            <a:srgbClr val="FFFFFF"/>
                          </a:solidFill>
                          <a:latin typeface="Arial" pitchFamily="34" charset="0"/>
                          <a:ea typeface="Arial" pitchFamily="34" charset="-122"/>
                          <a:cs typeface="Arial" pitchFamily="34" charset="-120"/>
                        </a:rPr>
                        <a:t>Member</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Position</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502920">
                <a:tc>
                  <a:txBody>
                    <a:bodyPr/>
                    <a:lstStyle/>
                    <a:p>
                      <a:pPr indent="0" marL="0">
                        <a:buNone/>
                      </a:pPr>
                      <a:r>
                        <a:rPr lang="en-US" sz="1150" dirty="0">
                          <a:solidFill>
                            <a:srgbClr val="000000"/>
                          </a:solidFill>
                          <a:latin typeface="Arial" pitchFamily="34" charset="0"/>
                          <a:ea typeface="Arial" pitchFamily="34" charset="-122"/>
                          <a:cs typeface="Arial" pitchFamily="34" charset="-120"/>
                        </a:rPr>
                        <a:t>R. Castellanos, Head of Distribution</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Will not support GO while the Year 1 commitment gap remains open — GC-04 showed the condition mechanism cannot close it. Abstained at Gate 1 for the same reason.</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502920">
                <a:tc>
                  <a:txBody>
                    <a:bodyPr/>
                    <a:lstStyle/>
                    <a:p>
                      <a:pPr indent="0" marL="0">
                        <a:buNone/>
                      </a:pPr>
                      <a:r>
                        <a:rPr lang="en-US" sz="1150" dirty="0">
                          <a:solidFill>
                            <a:srgbClr val="000000"/>
                          </a:solidFill>
                          <a:latin typeface="Arial" pitchFamily="34" charset="0"/>
                          <a:ea typeface="Arial" pitchFamily="34" charset="-122"/>
                          <a:cs typeface="Arial" pitchFamily="34" charset="-120"/>
                        </a:rPr>
                        <a:t>D. Pemberton, CRO (observer, non-voting)</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Asks that hedging readiness be presented by the CFO directly rather than summarized by the Chair.</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502920">
                <a:tc>
                  <a:txBody>
                    <a:bodyPr/>
                    <a:lstStyle/>
                    <a:p>
                      <a:pPr indent="0" marL="0">
                        <a:buNone/>
                      </a:pPr>
                      <a:r>
                        <a:rPr lang="en-US" sz="1150" dirty="0">
                          <a:solidFill>
                            <a:srgbClr val="000000"/>
                          </a:solidFill>
                          <a:latin typeface="Arial" pitchFamily="34" charset="0"/>
                          <a:ea typeface="Arial" pitchFamily="34" charset="-122"/>
                          <a:cs typeface="Arial" pitchFamily="34" charset="-120"/>
                        </a:rPr>
                        <a:t>All other members</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No position recorded at the time of drafting.</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10" name="Shape 7"/>
          <p:cNvSpPr/>
          <p:nvPr/>
        </p:nvSpPr>
        <p:spPr>
          <a:xfrm>
            <a:off x="640080" y="4206240"/>
            <a:ext cx="10881360" cy="822960"/>
          </a:xfrm>
          <a:prstGeom prst="rect">
            <a:avLst/>
          </a:prstGeom>
          <a:solidFill>
            <a:srgbClr val="FDF3DF"/>
          </a:solidFill>
          <a:ln/>
        </p:spPr>
      </p:sp>
      <p:sp>
        <p:nvSpPr>
          <p:cNvPr id="11" name="Shape 8"/>
          <p:cNvSpPr/>
          <p:nvPr/>
        </p:nvSpPr>
        <p:spPr>
          <a:xfrm>
            <a:off x="640080" y="4206240"/>
            <a:ext cx="54864" cy="822960"/>
          </a:xfrm>
          <a:prstGeom prst="rect">
            <a:avLst/>
          </a:prstGeom>
          <a:solidFill>
            <a:srgbClr val="9A6400"/>
          </a:solidFill>
          <a:ln/>
        </p:spPr>
      </p:sp>
      <p:sp>
        <p:nvSpPr>
          <p:cNvPr id="12" name="Text 9"/>
          <p:cNvSpPr/>
          <p:nvPr/>
        </p:nvSpPr>
        <p:spPr>
          <a:xfrm>
            <a:off x="868680" y="4251960"/>
            <a:ext cx="10424160" cy="731520"/>
          </a:xfrm>
          <a:prstGeom prst="rect">
            <a:avLst/>
          </a:prstGeom>
          <a:noFill/>
          <a:ln/>
        </p:spPr>
        <p:txBody>
          <a:bodyPr wrap="square" rtlCol="0" anchor="ctr"/>
          <a:lstStyle/>
          <a:p>
            <a:pPr indent="0" marL="0">
              <a:buNone/>
            </a:pPr>
            <a:r>
              <a:rPr lang="en-US" sz="1350" dirty="0">
                <a:solidFill>
                  <a:srgbClr val="1B2130"/>
                </a:solidFill>
                <a:latin typeface="Arial" pitchFamily="34" charset="0"/>
                <a:ea typeface="Arial" pitchFamily="34" charset="-122"/>
                <a:cs typeface="Arial" pitchFamily="34" charset="-120"/>
              </a:rPr>
              <a:t>Recording dissent before the gate means a member who intends to vote against is not discovering their own argument in the room.</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ACTION NOW</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What the Chair is asking for — 167 days out</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640080" y="1463040"/>
          <a:ext cx="10881360" cy="914400"/>
        </p:xfrm>
        <a:graphic>
          <a:graphicData uri="http://schemas.openxmlformats.org/drawingml/2006/table">
            <a:tbl>
              <a:tblPr/>
              <a:tblGrid>
                <a:gridCol w="5943600"/>
                <a:gridCol w="2743200"/>
                <a:gridCol w="2194560"/>
              </a:tblGrid>
              <a:tr h="457200">
                <a:tc>
                  <a:txBody>
                    <a:bodyPr/>
                    <a:lstStyle/>
                    <a:p>
                      <a:pPr indent="0" marL="0">
                        <a:buNone/>
                      </a:pPr>
                      <a:r>
                        <a:rPr lang="en-US" sz="1100" b="1" dirty="0">
                          <a:solidFill>
                            <a:srgbClr val="FFFFFF"/>
                          </a:solidFill>
                          <a:latin typeface="Arial" pitchFamily="34" charset="0"/>
                          <a:ea typeface="Arial" pitchFamily="34" charset="-122"/>
                          <a:cs typeface="Arial" pitchFamily="34" charset="-120"/>
                        </a:rPr>
                        <a:t>Ask</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Of whom</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By when</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457200">
                <a:tc>
                  <a:txBody>
                    <a:bodyPr/>
                    <a:lstStyle/>
                    <a:p>
                      <a:pPr indent="0" marL="0">
                        <a:buNone/>
                      </a:pPr>
                      <a:r>
                        <a:rPr lang="en-US" sz="1150" dirty="0">
                          <a:solidFill>
                            <a:srgbClr val="000000"/>
                          </a:solidFill>
                          <a:latin typeface="Arial" pitchFamily="34" charset="0"/>
                          <a:ea typeface="Arial" pitchFamily="34" charset="-122"/>
                          <a:cs typeface="Arial" pitchFamily="34" charset="-120"/>
                        </a:rPr>
                        <a:t>Begin negotiation with the second derivatives counterparty, or bring a written alternative</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CFO / Investments</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Immediately</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57200">
                <a:tc>
                  <a:txBody>
                    <a:bodyPr/>
                    <a:lstStyle/>
                    <a:p>
                      <a:pPr indent="0" marL="0">
                        <a:buNone/>
                      </a:pPr>
                      <a:r>
                        <a:rPr lang="en-US" sz="1150" dirty="0">
                          <a:solidFill>
                            <a:srgbClr val="000000"/>
                          </a:solidFill>
                          <a:latin typeface="Arial" pitchFamily="34" charset="0"/>
                          <a:ea typeface="Arial" pitchFamily="34" charset="-122"/>
                          <a:cs typeface="Arial" pitchFamily="34" charset="-120"/>
                        </a:rPr>
                        <a:t>Confirm the rider contract language timetable with outside counsel</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General Counsel</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Within 30 days</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57200">
                <a:tc>
                  <a:txBody>
                    <a:bodyPr/>
                    <a:lstStyle/>
                    <a:p>
                      <a:pPr indent="0" marL="0">
                        <a:buNone/>
                      </a:pPr>
                      <a:r>
                        <a:rPr lang="en-US" sz="1150" dirty="0">
                          <a:solidFill>
                            <a:srgbClr val="000000"/>
                          </a:solidFill>
                          <a:latin typeface="Arial" pitchFamily="34" charset="0"/>
                          <a:ea typeface="Arial" pitchFamily="34" charset="-122"/>
                          <a:cs typeface="Arial" pitchFamily="34" charset="-120"/>
                        </a:rPr>
                        <a:t>Table the launch-footprint threshold for decision at Gate 3</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Chair, with Distribution</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Before the package is finalized</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57200">
                <a:tc>
                  <a:txBody>
                    <a:bodyPr/>
                    <a:lstStyle/>
                    <a:p>
                      <a:pPr indent="0" marL="0">
                        <a:buNone/>
                      </a:pPr>
                      <a:r>
                        <a:rPr lang="en-US" sz="1150" dirty="0">
                          <a:solidFill>
                            <a:srgbClr val="000000"/>
                          </a:solidFill>
                          <a:latin typeface="Arial" pitchFamily="34" charset="0"/>
                          <a:ea typeface="Arial" pitchFamily="34" charset="-122"/>
                          <a:cs typeface="Arial" pitchFamily="34" charset="-120"/>
                        </a:rPr>
                        <a:t>Record any intended dissent in writing</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Any voting member</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10 business days before the gate</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10" name="Shape 7"/>
          <p:cNvSpPr/>
          <p:nvPr/>
        </p:nvSpPr>
        <p:spPr>
          <a:xfrm>
            <a:off x="640080" y="4206240"/>
            <a:ext cx="10881360" cy="822960"/>
          </a:xfrm>
          <a:prstGeom prst="rect">
            <a:avLst/>
          </a:prstGeom>
          <a:solidFill>
            <a:srgbClr val="FDF3DF"/>
          </a:solidFill>
          <a:ln/>
        </p:spPr>
      </p:sp>
      <p:sp>
        <p:nvSpPr>
          <p:cNvPr id="11" name="Shape 8"/>
          <p:cNvSpPr/>
          <p:nvPr/>
        </p:nvSpPr>
        <p:spPr>
          <a:xfrm>
            <a:off x="640080" y="4206240"/>
            <a:ext cx="54864" cy="822960"/>
          </a:xfrm>
          <a:prstGeom prst="rect">
            <a:avLst/>
          </a:prstGeom>
          <a:solidFill>
            <a:srgbClr val="9A6400"/>
          </a:solidFill>
          <a:ln/>
        </p:spPr>
      </p:sp>
      <p:sp>
        <p:nvSpPr>
          <p:cNvPr id="12" name="Text 9"/>
          <p:cNvSpPr/>
          <p:nvPr/>
        </p:nvSpPr>
        <p:spPr>
          <a:xfrm>
            <a:off x="868680" y="4251960"/>
            <a:ext cx="10424160" cy="731520"/>
          </a:xfrm>
          <a:prstGeom prst="rect">
            <a:avLst/>
          </a:prstGeom>
          <a:noFill/>
          <a:ln/>
        </p:spPr>
        <p:txBody>
          <a:bodyPr wrap="square" rtlCol="0" anchor="ctr"/>
          <a:lstStyle/>
          <a:p>
            <a:pPr indent="0" marL="0">
              <a:buNone/>
            </a:pPr>
            <a:r>
              <a:rPr lang="en-US" sz="1350" dirty="0">
                <a:solidFill>
                  <a:srgbClr val="1B2130"/>
                </a:solidFill>
                <a:latin typeface="Arial" pitchFamily="34" charset="0"/>
                <a:ea typeface="Arial" pitchFamily="34" charset="-122"/>
                <a:cs typeface="Arial" pitchFamily="34" charset="-120"/>
              </a:rPr>
              <a:t>Only the first item can remove GO from the table. Everything else is recoverable inside the remaining window.</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CLOSE</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Where this package stands</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sp>
        <p:nvSpPr>
          <p:cNvPr id="9" name="Shape 7"/>
          <p:cNvSpPr/>
          <p:nvPr/>
        </p:nvSpPr>
        <p:spPr>
          <a:xfrm>
            <a:off x="640080" y="1371600"/>
            <a:ext cx="2569464" cy="1234440"/>
          </a:xfrm>
          <a:prstGeom prst="roundRect">
            <a:avLst>
              <a:gd name="adj" fmla="val 4444"/>
            </a:avLst>
          </a:prstGeom>
          <a:solidFill>
            <a:srgbClr val="FFFFFF"/>
          </a:solidFill>
          <a:ln w="15875">
            <a:solidFill>
              <a:srgbClr val="E3E6EB"/>
            </a:solidFill>
            <a:prstDash val="solid"/>
          </a:ln>
        </p:spPr>
      </p:sp>
      <p:sp>
        <p:nvSpPr>
          <p:cNvPr id="10" name="Text 8"/>
          <p:cNvSpPr/>
          <p:nvPr/>
        </p:nvSpPr>
        <p:spPr>
          <a:xfrm>
            <a:off x="694944" y="1517904"/>
            <a:ext cx="2459736" cy="548640"/>
          </a:xfrm>
          <a:prstGeom prst="rect">
            <a:avLst/>
          </a:prstGeom>
          <a:noFill/>
          <a:ln/>
        </p:spPr>
        <p:txBody>
          <a:bodyPr wrap="square" rtlCol="0" anchor="ctr"/>
          <a:lstStyle/>
          <a:p>
            <a:pPr algn="ctr" indent="0" marL="0">
              <a:buNone/>
            </a:pPr>
            <a:r>
              <a:rPr lang="en-US" sz="2300" b="1" dirty="0">
                <a:solidFill>
                  <a:srgbClr val="B23A2E"/>
                </a:solidFill>
                <a:latin typeface="Arial" pitchFamily="34" charset="0"/>
                <a:ea typeface="Arial" pitchFamily="34" charset="-122"/>
                <a:cs typeface="Arial" pitchFamily="34" charset="-120"/>
              </a:rPr>
              <a:t>0 of 5</a:t>
            </a:r>
            <a:endParaRPr lang="en-US" sz="2300" dirty="0"/>
          </a:p>
        </p:txBody>
      </p:sp>
      <p:sp>
        <p:nvSpPr>
          <p:cNvPr id="11" name="Text 9"/>
          <p:cNvSpPr/>
          <p:nvPr/>
        </p:nvSpPr>
        <p:spPr>
          <a:xfrm>
            <a:off x="694944"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Must-meets fully evidenced</a:t>
            </a:r>
            <a:endParaRPr lang="en-US" sz="1050" dirty="0"/>
          </a:p>
        </p:txBody>
      </p:sp>
      <p:sp>
        <p:nvSpPr>
          <p:cNvPr id="12" name="Shape 10"/>
          <p:cNvSpPr/>
          <p:nvPr/>
        </p:nvSpPr>
        <p:spPr>
          <a:xfrm>
            <a:off x="3410712" y="1371600"/>
            <a:ext cx="2569464" cy="1234440"/>
          </a:xfrm>
          <a:prstGeom prst="roundRect">
            <a:avLst>
              <a:gd name="adj" fmla="val 4444"/>
            </a:avLst>
          </a:prstGeom>
          <a:solidFill>
            <a:srgbClr val="FFFFFF"/>
          </a:solidFill>
          <a:ln w="15875">
            <a:solidFill>
              <a:srgbClr val="E3E6EB"/>
            </a:solidFill>
            <a:prstDash val="solid"/>
          </a:ln>
        </p:spPr>
      </p:sp>
      <p:sp>
        <p:nvSpPr>
          <p:cNvPr id="13" name="Text 11"/>
          <p:cNvSpPr/>
          <p:nvPr/>
        </p:nvSpPr>
        <p:spPr>
          <a:xfrm>
            <a:off x="3465576" y="1517904"/>
            <a:ext cx="2459736" cy="548640"/>
          </a:xfrm>
          <a:prstGeom prst="rect">
            <a:avLst/>
          </a:prstGeom>
          <a:noFill/>
          <a:ln/>
        </p:spPr>
        <p:txBody>
          <a:bodyPr wrap="square" rtlCol="0" anchor="ctr"/>
          <a:lstStyle/>
          <a:p>
            <a:pPr algn="ctr" indent="0" marL="0">
              <a:buNone/>
            </a:pPr>
            <a:r>
              <a:rPr lang="en-US" sz="2300" b="1" dirty="0">
                <a:solidFill>
                  <a:srgbClr val="B23A2E"/>
                </a:solidFill>
                <a:latin typeface="Arial" pitchFamily="34" charset="0"/>
                <a:ea typeface="Arial" pitchFamily="34" charset="-122"/>
                <a:cs typeface="Arial" pitchFamily="34" charset="-120"/>
              </a:rPr>
              <a:t>1</a:t>
            </a:r>
            <a:endParaRPr lang="en-US" sz="2300" dirty="0"/>
          </a:p>
        </p:txBody>
      </p:sp>
      <p:sp>
        <p:nvSpPr>
          <p:cNvPr id="14" name="Text 12"/>
          <p:cNvSpPr/>
          <p:nvPr/>
        </p:nvSpPr>
        <p:spPr>
          <a:xfrm>
            <a:off x="3465576"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Must-meet at risk</a:t>
            </a:r>
            <a:endParaRPr lang="en-US" sz="1050" dirty="0"/>
          </a:p>
        </p:txBody>
      </p:sp>
      <p:sp>
        <p:nvSpPr>
          <p:cNvPr id="15" name="Shape 13"/>
          <p:cNvSpPr/>
          <p:nvPr/>
        </p:nvSpPr>
        <p:spPr>
          <a:xfrm>
            <a:off x="6181344" y="1371600"/>
            <a:ext cx="2569464" cy="1234440"/>
          </a:xfrm>
          <a:prstGeom prst="roundRect">
            <a:avLst>
              <a:gd name="adj" fmla="val 4444"/>
            </a:avLst>
          </a:prstGeom>
          <a:solidFill>
            <a:srgbClr val="FFFFFF"/>
          </a:solidFill>
          <a:ln w="15875">
            <a:solidFill>
              <a:srgbClr val="E3E6EB"/>
            </a:solidFill>
            <a:prstDash val="solid"/>
          </a:ln>
        </p:spPr>
      </p:sp>
      <p:sp>
        <p:nvSpPr>
          <p:cNvPr id="16" name="Text 14"/>
          <p:cNvSpPr/>
          <p:nvPr/>
        </p:nvSpPr>
        <p:spPr>
          <a:xfrm>
            <a:off x="6236208" y="1517904"/>
            <a:ext cx="2459736" cy="548640"/>
          </a:xfrm>
          <a:prstGeom prst="rect">
            <a:avLst/>
          </a:prstGeom>
          <a:noFill/>
          <a:ln/>
        </p:spPr>
        <p:txBody>
          <a:bodyPr wrap="square" rtlCol="0" anchor="ctr"/>
          <a:lstStyle/>
          <a:p>
            <a:pPr algn="ctr" indent="0" marL="0">
              <a:buNone/>
            </a:pPr>
            <a:r>
              <a:rPr lang="en-US" sz="2300" b="1" dirty="0">
                <a:solidFill>
                  <a:srgbClr val="14352A"/>
                </a:solidFill>
                <a:latin typeface="Arial" pitchFamily="34" charset="0"/>
                <a:ea typeface="Arial" pitchFamily="34" charset="-122"/>
                <a:cs typeface="Arial" pitchFamily="34" charset="-120"/>
              </a:rPr>
              <a:t>3 of 5</a:t>
            </a:r>
            <a:endParaRPr lang="en-US" sz="2300" dirty="0"/>
          </a:p>
        </p:txBody>
      </p:sp>
      <p:sp>
        <p:nvSpPr>
          <p:cNvPr id="17" name="Text 15"/>
          <p:cNvSpPr/>
          <p:nvPr/>
        </p:nvSpPr>
        <p:spPr>
          <a:xfrm>
            <a:off x="6236208"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Gate 1 conditions closed</a:t>
            </a:r>
            <a:endParaRPr lang="en-US" sz="1050" dirty="0"/>
          </a:p>
        </p:txBody>
      </p:sp>
      <p:sp>
        <p:nvSpPr>
          <p:cNvPr id="18" name="Shape 16"/>
          <p:cNvSpPr/>
          <p:nvPr/>
        </p:nvSpPr>
        <p:spPr>
          <a:xfrm>
            <a:off x="8951976" y="1371600"/>
            <a:ext cx="2569464" cy="1234440"/>
          </a:xfrm>
          <a:prstGeom prst="roundRect">
            <a:avLst>
              <a:gd name="adj" fmla="val 4444"/>
            </a:avLst>
          </a:prstGeom>
          <a:solidFill>
            <a:srgbClr val="14352A"/>
          </a:solidFill>
          <a:ln w="15875">
            <a:solidFill>
              <a:srgbClr val="14352A"/>
            </a:solidFill>
            <a:prstDash val="solid"/>
          </a:ln>
        </p:spPr>
      </p:sp>
      <p:sp>
        <p:nvSpPr>
          <p:cNvPr id="19" name="Text 17"/>
          <p:cNvSpPr/>
          <p:nvPr/>
        </p:nvSpPr>
        <p:spPr>
          <a:xfrm>
            <a:off x="9006840" y="1517904"/>
            <a:ext cx="2459736" cy="548640"/>
          </a:xfrm>
          <a:prstGeom prst="rect">
            <a:avLst/>
          </a:prstGeom>
          <a:noFill/>
          <a:ln/>
        </p:spPr>
        <p:txBody>
          <a:bodyPr wrap="square" rtlCol="0" anchor="ctr"/>
          <a:lstStyle/>
          <a:p>
            <a:pPr algn="ctr" indent="0" marL="0">
              <a:buNone/>
            </a:pPr>
            <a:r>
              <a:rPr lang="en-US" sz="2300" b="1" dirty="0">
                <a:solidFill>
                  <a:srgbClr val="FFFFFF"/>
                </a:solidFill>
                <a:latin typeface="Arial" pitchFamily="34" charset="0"/>
                <a:ea typeface="Arial" pitchFamily="34" charset="-122"/>
                <a:cs typeface="Arial" pitchFamily="34" charset="-120"/>
              </a:rPr>
              <a:t>167</a:t>
            </a:r>
            <a:endParaRPr lang="en-US" sz="2300" dirty="0"/>
          </a:p>
        </p:txBody>
      </p:sp>
      <p:sp>
        <p:nvSpPr>
          <p:cNvPr id="20" name="Text 18"/>
          <p:cNvSpPr/>
          <p:nvPr/>
        </p:nvSpPr>
        <p:spPr>
          <a:xfrm>
            <a:off x="9006840" y="2103120"/>
            <a:ext cx="2459736" cy="411480"/>
          </a:xfrm>
          <a:prstGeom prst="rect">
            <a:avLst/>
          </a:prstGeom>
          <a:noFill/>
          <a:ln/>
        </p:spPr>
        <p:txBody>
          <a:bodyPr wrap="square" rtlCol="0" anchor="t"/>
          <a:lstStyle/>
          <a:p>
            <a:pPr algn="ctr" indent="0" marL="0">
              <a:buNone/>
            </a:pPr>
            <a:r>
              <a:rPr lang="en-US" sz="1050" dirty="0">
                <a:solidFill>
                  <a:srgbClr val="9DBFB1"/>
                </a:solidFill>
                <a:latin typeface="Arial" pitchFamily="34" charset="0"/>
                <a:ea typeface="Arial" pitchFamily="34" charset="-122"/>
                <a:cs typeface="Arial" pitchFamily="34" charset="-120"/>
              </a:rPr>
              <a:t>Days to act</a:t>
            </a:r>
            <a:endParaRPr lang="en-US" sz="1050" dirty="0"/>
          </a:p>
        </p:txBody>
      </p:sp>
      <p:sp>
        <p:nvSpPr>
          <p:cNvPr id="21" name="Text 19"/>
          <p:cNvSpPr/>
          <p:nvPr/>
        </p:nvSpPr>
        <p:spPr>
          <a:xfrm>
            <a:off x="640080" y="3017520"/>
            <a:ext cx="10881360" cy="1828800"/>
          </a:xfrm>
          <a:prstGeom prst="rect">
            <a:avLst/>
          </a:prstGeom>
          <a:noFill/>
          <a:ln/>
        </p:spPr>
        <p:txBody>
          <a:bodyPr wrap="square" rtlCol="0" anchor="ctr"/>
          <a:lstStyle/>
          <a:p>
            <a:pPr marL="342900" indent="-342900">
              <a:lnSpc>
                <a:spcPts val="25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This is the honest position 167 days out, not a problem statement.</a:t>
            </a:r>
            <a:endParaRPr lang="en-US" sz="1500" dirty="0"/>
          </a:p>
          <a:p>
            <a:pPr marL="342900" indent="-342900">
              <a:lnSpc>
                <a:spcPts val="25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The package will be re-issued in final form ten business days before the gate.</a:t>
            </a:r>
            <a:endParaRPr lang="en-US" sz="1500" dirty="0"/>
          </a:p>
          <a:p>
            <a:pPr marL="342900" indent="-342900">
              <a:lnSpc>
                <a:spcPts val="25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If MM-4 cannot be certified by then, the Chair tables RECYCLE.</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FRAMING</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Assembling this package early is a diagnostic</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sp>
        <p:nvSpPr>
          <p:cNvPr id="9" name="Text 7"/>
          <p:cNvSpPr/>
          <p:nvPr/>
        </p:nvSpPr>
        <p:spPr>
          <a:xfrm>
            <a:off x="640080" y="1371600"/>
            <a:ext cx="10881360" cy="2011680"/>
          </a:xfrm>
          <a:prstGeom prst="rect">
            <a:avLst/>
          </a:prstGeom>
          <a:noFill/>
          <a:ln/>
        </p:spPr>
        <p:txBody>
          <a:bodyPr wrap="square" rtlCol="0" anchor="ctr"/>
          <a:lstStyle/>
          <a:p>
            <a:pPr marL="342900" indent="-342900">
              <a:lnSpc>
                <a:spcPts val="2500"/>
              </a:lnSpc>
              <a:spcAft>
                <a:spcPts val="1000"/>
              </a:spcAft>
              <a:buSzPct val="100000"/>
              <a:buChar char="•"/>
            </a:pPr>
            <a:r>
              <a:rPr lang="en-US" sz="1600" dirty="0">
                <a:solidFill>
                  <a:srgbClr val="1B2130"/>
                </a:solidFill>
                <a:latin typeface="Arial" pitchFamily="34" charset="0"/>
                <a:ea typeface="Arial" pitchFamily="34" charset="-122"/>
                <a:cs typeface="Arial" pitchFamily="34" charset="-120"/>
              </a:rPr>
              <a:t>A gate package built the week before the gate can only report what happened.</a:t>
            </a:r>
            <a:endParaRPr lang="en-US" sz="1600" dirty="0"/>
          </a:p>
          <a:p>
            <a:pPr marL="342900" indent="-342900">
              <a:lnSpc>
                <a:spcPts val="2500"/>
              </a:lnSpc>
              <a:spcAft>
                <a:spcPts val="1000"/>
              </a:spcAft>
              <a:buSzPct val="100000"/>
              <a:buChar char="•"/>
            </a:pPr>
            <a:r>
              <a:rPr lang="en-US" sz="1600" dirty="0">
                <a:solidFill>
                  <a:srgbClr val="1B2130"/>
                </a:solidFill>
                <a:latin typeface="Arial" pitchFamily="34" charset="0"/>
                <a:ea typeface="Arial" pitchFamily="34" charset="-122"/>
                <a:cs typeface="Arial" pitchFamily="34" charset="-120"/>
              </a:rPr>
              <a:t>A package built five months early reports what will be missing if nothing changes.</a:t>
            </a:r>
            <a:endParaRPr lang="en-US" sz="1600" dirty="0"/>
          </a:p>
          <a:p>
            <a:pPr marL="342900" indent="-342900">
              <a:lnSpc>
                <a:spcPts val="2500"/>
              </a:lnSpc>
              <a:spcAft>
                <a:spcPts val="1000"/>
              </a:spcAft>
              <a:buSzPct val="100000"/>
              <a:buChar char="•"/>
            </a:pPr>
            <a:r>
              <a:rPr lang="en-US" sz="1600" dirty="0">
                <a:solidFill>
                  <a:srgbClr val="1B2130"/>
                </a:solidFill>
                <a:latin typeface="Arial" pitchFamily="34" charset="0"/>
                <a:ea typeface="Arial" pitchFamily="34" charset="-122"/>
                <a:cs typeface="Arial" pitchFamily="34" charset="-120"/>
              </a:rPr>
              <a:t>Every 'awaiting evidence' marker in this deck is a live instruction to somebody.</a:t>
            </a:r>
            <a:endParaRPr lang="en-US" sz="1600" dirty="0"/>
          </a:p>
        </p:txBody>
      </p:sp>
      <p:sp>
        <p:nvSpPr>
          <p:cNvPr id="10" name="Shape 8"/>
          <p:cNvSpPr/>
          <p:nvPr/>
        </p:nvSpPr>
        <p:spPr>
          <a:xfrm>
            <a:off x="640080" y="3749040"/>
            <a:ext cx="10881360" cy="1051560"/>
          </a:xfrm>
          <a:prstGeom prst="rect">
            <a:avLst/>
          </a:prstGeom>
          <a:solidFill>
            <a:srgbClr val="FDF3DF"/>
          </a:solidFill>
          <a:ln/>
        </p:spPr>
      </p:sp>
      <p:sp>
        <p:nvSpPr>
          <p:cNvPr id="11" name="Shape 9"/>
          <p:cNvSpPr/>
          <p:nvPr/>
        </p:nvSpPr>
        <p:spPr>
          <a:xfrm>
            <a:off x="640080" y="3749040"/>
            <a:ext cx="54864" cy="1051560"/>
          </a:xfrm>
          <a:prstGeom prst="rect">
            <a:avLst/>
          </a:prstGeom>
          <a:solidFill>
            <a:srgbClr val="9A6400"/>
          </a:solidFill>
          <a:ln/>
        </p:spPr>
      </p:sp>
      <p:sp>
        <p:nvSpPr>
          <p:cNvPr id="12" name="Text 10"/>
          <p:cNvSpPr/>
          <p:nvPr/>
        </p:nvSpPr>
        <p:spPr>
          <a:xfrm>
            <a:off x="868680" y="3794760"/>
            <a:ext cx="10424160" cy="960120"/>
          </a:xfrm>
          <a:prstGeom prst="rect">
            <a:avLst/>
          </a:prstGeom>
          <a:noFill/>
          <a:ln/>
        </p:spPr>
        <p:txBody>
          <a:bodyPr wrap="square" rtlCol="0" anchor="ctr"/>
          <a:lstStyle/>
          <a:p>
            <a:pPr indent="0" marL="0">
              <a:buNone/>
            </a:pPr>
            <a:r>
              <a:rPr lang="en-US" sz="1350" dirty="0">
                <a:solidFill>
                  <a:srgbClr val="1B2130"/>
                </a:solidFill>
                <a:latin typeface="Arial" pitchFamily="34" charset="0"/>
                <a:ea typeface="Arial" pitchFamily="34" charset="-122"/>
                <a:cs typeface="Arial" pitchFamily="34" charset="-120"/>
              </a:rPr>
              <a:t>Nothing in this package is padded to look finished. Not one of the five must-meet criteria is fully evidenced today — which is the expected position 167 days out, and the reason to circulate it now.</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DECISION</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What Gate 2 decides</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sp>
        <p:nvSpPr>
          <p:cNvPr id="9" name="Shape 7"/>
          <p:cNvSpPr/>
          <p:nvPr/>
        </p:nvSpPr>
        <p:spPr>
          <a:xfrm>
            <a:off x="640080" y="1371600"/>
            <a:ext cx="2569464" cy="1234440"/>
          </a:xfrm>
          <a:prstGeom prst="roundRect">
            <a:avLst>
              <a:gd name="adj" fmla="val 4444"/>
            </a:avLst>
          </a:prstGeom>
          <a:solidFill>
            <a:srgbClr val="14352A"/>
          </a:solidFill>
          <a:ln w="15875">
            <a:solidFill>
              <a:srgbClr val="14352A"/>
            </a:solidFill>
            <a:prstDash val="solid"/>
          </a:ln>
        </p:spPr>
      </p:sp>
      <p:sp>
        <p:nvSpPr>
          <p:cNvPr id="10" name="Text 8"/>
          <p:cNvSpPr/>
          <p:nvPr/>
        </p:nvSpPr>
        <p:spPr>
          <a:xfrm>
            <a:off x="694944" y="1517904"/>
            <a:ext cx="2459736" cy="548640"/>
          </a:xfrm>
          <a:prstGeom prst="rect">
            <a:avLst/>
          </a:prstGeom>
          <a:noFill/>
          <a:ln/>
        </p:spPr>
        <p:txBody>
          <a:bodyPr wrap="square" rtlCol="0" anchor="ctr"/>
          <a:lstStyle/>
          <a:p>
            <a:pPr algn="ctr" indent="0" marL="0">
              <a:buNone/>
            </a:pPr>
            <a:r>
              <a:rPr lang="en-US" sz="2300" b="1" dirty="0">
                <a:solidFill>
                  <a:srgbClr val="FFFFFF"/>
                </a:solidFill>
                <a:latin typeface="Arial" pitchFamily="34" charset="0"/>
                <a:ea typeface="Arial" pitchFamily="34" charset="-122"/>
                <a:cs typeface="Arial" pitchFamily="34" charset="-120"/>
              </a:rPr>
              <a:t>$7,450,000</a:t>
            </a:r>
            <a:endParaRPr lang="en-US" sz="2300" dirty="0"/>
          </a:p>
        </p:txBody>
      </p:sp>
      <p:sp>
        <p:nvSpPr>
          <p:cNvPr id="11" name="Text 9"/>
          <p:cNvSpPr/>
          <p:nvPr/>
        </p:nvSpPr>
        <p:spPr>
          <a:xfrm>
            <a:off x="694944" y="2103120"/>
            <a:ext cx="2459736" cy="411480"/>
          </a:xfrm>
          <a:prstGeom prst="rect">
            <a:avLst/>
          </a:prstGeom>
          <a:noFill/>
          <a:ln/>
        </p:spPr>
        <p:txBody>
          <a:bodyPr wrap="square" rtlCol="0" anchor="t"/>
          <a:lstStyle/>
          <a:p>
            <a:pPr algn="ctr" indent="0" marL="0">
              <a:buNone/>
            </a:pPr>
            <a:r>
              <a:rPr lang="en-US" sz="1050" dirty="0">
                <a:solidFill>
                  <a:srgbClr val="9DBFB1"/>
                </a:solidFill>
                <a:latin typeface="Arial" pitchFamily="34" charset="0"/>
                <a:ea typeface="Arial" pitchFamily="34" charset="-122"/>
                <a:cs typeface="Arial" pitchFamily="34" charset="-120"/>
              </a:rPr>
              <a:t>Stage 3 tranche requested</a:t>
            </a:r>
            <a:endParaRPr lang="en-US" sz="1050" dirty="0"/>
          </a:p>
        </p:txBody>
      </p:sp>
      <p:sp>
        <p:nvSpPr>
          <p:cNvPr id="12" name="Shape 10"/>
          <p:cNvSpPr/>
          <p:nvPr/>
        </p:nvSpPr>
        <p:spPr>
          <a:xfrm>
            <a:off x="3410712" y="1371600"/>
            <a:ext cx="2569464" cy="1234440"/>
          </a:xfrm>
          <a:prstGeom prst="roundRect">
            <a:avLst>
              <a:gd name="adj" fmla="val 4444"/>
            </a:avLst>
          </a:prstGeom>
          <a:solidFill>
            <a:srgbClr val="FFFFFF"/>
          </a:solidFill>
          <a:ln w="15875">
            <a:solidFill>
              <a:srgbClr val="E3E6EB"/>
            </a:solidFill>
            <a:prstDash val="solid"/>
          </a:ln>
        </p:spPr>
      </p:sp>
      <p:sp>
        <p:nvSpPr>
          <p:cNvPr id="13" name="Text 11"/>
          <p:cNvSpPr/>
          <p:nvPr/>
        </p:nvSpPr>
        <p:spPr>
          <a:xfrm>
            <a:off x="3465576" y="1517904"/>
            <a:ext cx="2459736" cy="548640"/>
          </a:xfrm>
          <a:prstGeom prst="rect">
            <a:avLst/>
          </a:prstGeom>
          <a:noFill/>
          <a:ln/>
        </p:spPr>
        <p:txBody>
          <a:bodyPr wrap="square" rtlCol="0" anchor="ctr"/>
          <a:lstStyle/>
          <a:p>
            <a:pPr algn="ctr" indent="0" marL="0">
              <a:buNone/>
            </a:pPr>
            <a:r>
              <a:rPr lang="en-US" sz="2300" b="1" dirty="0">
                <a:solidFill>
                  <a:srgbClr val="14352A"/>
                </a:solidFill>
                <a:latin typeface="Arial" pitchFamily="34" charset="0"/>
                <a:ea typeface="Arial" pitchFamily="34" charset="-122"/>
                <a:cs typeface="Arial" pitchFamily="34" charset="-120"/>
              </a:rPr>
              <a:t>167</a:t>
            </a:r>
            <a:endParaRPr lang="en-US" sz="2300" dirty="0"/>
          </a:p>
        </p:txBody>
      </p:sp>
      <p:sp>
        <p:nvSpPr>
          <p:cNvPr id="14" name="Text 12"/>
          <p:cNvSpPr/>
          <p:nvPr/>
        </p:nvSpPr>
        <p:spPr>
          <a:xfrm>
            <a:off x="3465576"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Days to the gate</a:t>
            </a:r>
            <a:endParaRPr lang="en-US" sz="1050" dirty="0"/>
          </a:p>
        </p:txBody>
      </p:sp>
      <p:sp>
        <p:nvSpPr>
          <p:cNvPr id="15" name="Shape 13"/>
          <p:cNvSpPr/>
          <p:nvPr/>
        </p:nvSpPr>
        <p:spPr>
          <a:xfrm>
            <a:off x="6181344" y="1371600"/>
            <a:ext cx="2569464" cy="1234440"/>
          </a:xfrm>
          <a:prstGeom prst="roundRect">
            <a:avLst>
              <a:gd name="adj" fmla="val 4444"/>
            </a:avLst>
          </a:prstGeom>
          <a:solidFill>
            <a:srgbClr val="FFFFFF"/>
          </a:solidFill>
          <a:ln w="15875">
            <a:solidFill>
              <a:srgbClr val="E3E6EB"/>
            </a:solidFill>
            <a:prstDash val="solid"/>
          </a:ln>
        </p:spPr>
      </p:sp>
      <p:sp>
        <p:nvSpPr>
          <p:cNvPr id="16" name="Text 14"/>
          <p:cNvSpPr/>
          <p:nvPr/>
        </p:nvSpPr>
        <p:spPr>
          <a:xfrm>
            <a:off x="6236208" y="1517904"/>
            <a:ext cx="2459736" cy="548640"/>
          </a:xfrm>
          <a:prstGeom prst="rect">
            <a:avLst/>
          </a:prstGeom>
          <a:noFill/>
          <a:ln/>
        </p:spPr>
        <p:txBody>
          <a:bodyPr wrap="square" rtlCol="0" anchor="ctr"/>
          <a:lstStyle/>
          <a:p>
            <a:pPr algn="ctr" indent="0" marL="0">
              <a:buNone/>
            </a:pPr>
            <a:r>
              <a:rPr lang="en-US" sz="2300" b="1" dirty="0">
                <a:solidFill>
                  <a:srgbClr val="14352A"/>
                </a:solidFill>
                <a:latin typeface="Arial" pitchFamily="34" charset="0"/>
                <a:ea typeface="Arial" pitchFamily="34" charset="-122"/>
                <a:cs typeface="Arial" pitchFamily="34" charset="-120"/>
              </a:rPr>
              <a:t>18/41</a:t>
            </a:r>
            <a:endParaRPr lang="en-US" sz="2300" dirty="0"/>
          </a:p>
        </p:txBody>
      </p:sp>
      <p:sp>
        <p:nvSpPr>
          <p:cNvPr id="17" name="Text 15"/>
          <p:cNvSpPr/>
          <p:nvPr/>
        </p:nvSpPr>
        <p:spPr>
          <a:xfrm>
            <a:off x="6236208"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Stage 2 weeks elapsed</a:t>
            </a:r>
            <a:endParaRPr lang="en-US" sz="1050" dirty="0"/>
          </a:p>
        </p:txBody>
      </p:sp>
      <p:sp>
        <p:nvSpPr>
          <p:cNvPr id="18" name="Shape 16"/>
          <p:cNvSpPr/>
          <p:nvPr/>
        </p:nvSpPr>
        <p:spPr>
          <a:xfrm>
            <a:off x="8951976" y="1371600"/>
            <a:ext cx="2569464" cy="1234440"/>
          </a:xfrm>
          <a:prstGeom prst="roundRect">
            <a:avLst>
              <a:gd name="adj" fmla="val 4444"/>
            </a:avLst>
          </a:prstGeom>
          <a:solidFill>
            <a:srgbClr val="FFFFFF"/>
          </a:solidFill>
          <a:ln w="15875">
            <a:solidFill>
              <a:srgbClr val="E3E6EB"/>
            </a:solidFill>
            <a:prstDash val="solid"/>
          </a:ln>
        </p:spPr>
      </p:sp>
      <p:sp>
        <p:nvSpPr>
          <p:cNvPr id="19" name="Text 17"/>
          <p:cNvSpPr/>
          <p:nvPr/>
        </p:nvSpPr>
        <p:spPr>
          <a:xfrm>
            <a:off x="9006840" y="1517904"/>
            <a:ext cx="2459736" cy="548640"/>
          </a:xfrm>
          <a:prstGeom prst="rect">
            <a:avLst/>
          </a:prstGeom>
          <a:noFill/>
          <a:ln/>
        </p:spPr>
        <p:txBody>
          <a:bodyPr wrap="square" rtlCol="0" anchor="ctr"/>
          <a:lstStyle/>
          <a:p>
            <a:pPr algn="ctr" indent="0" marL="0">
              <a:buNone/>
            </a:pPr>
            <a:r>
              <a:rPr lang="en-US" sz="2300" b="1" dirty="0">
                <a:solidFill>
                  <a:srgbClr val="B23A2E"/>
                </a:solidFill>
                <a:latin typeface="Arial" pitchFamily="34" charset="0"/>
                <a:ea typeface="Arial" pitchFamily="34" charset="-122"/>
                <a:cs typeface="Arial" pitchFamily="34" charset="-120"/>
              </a:rPr>
              <a:t>1</a:t>
            </a:r>
            <a:endParaRPr lang="en-US" sz="2300" dirty="0"/>
          </a:p>
        </p:txBody>
      </p:sp>
      <p:sp>
        <p:nvSpPr>
          <p:cNvPr id="20" name="Text 18"/>
          <p:cNvSpPr/>
          <p:nvPr/>
        </p:nvSpPr>
        <p:spPr>
          <a:xfrm>
            <a:off x="9006840"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Must-meet at risk</a:t>
            </a:r>
            <a:endParaRPr lang="en-US" sz="105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640080" y="2880360"/>
          <a:ext cx="10881360" cy="914400"/>
        </p:xfrm>
        <a:graphic>
          <a:graphicData uri="http://schemas.openxmlformats.org/drawingml/2006/table">
            <a:tbl>
              <a:tblPr/>
              <a:tblGrid>
                <a:gridCol w="2926080"/>
                <a:gridCol w="7955280"/>
              </a:tblGrid>
              <a:tr h="384048">
                <a:tc>
                  <a:txBody>
                    <a:bodyPr/>
                    <a:lstStyle/>
                    <a:p>
                      <a:pPr indent="0" marL="0">
                        <a:buNone/>
                      </a:pPr>
                      <a:r>
                        <a:rPr lang="en-US" sz="1100" b="1" dirty="0">
                          <a:solidFill>
                            <a:srgbClr val="FFFFFF"/>
                          </a:solidFill>
                          <a:latin typeface="Arial" pitchFamily="34" charset="0"/>
                          <a:ea typeface="Arial" pitchFamily="34" charset="-122"/>
                          <a:cs typeface="Arial" pitchFamily="34" charset="-120"/>
                        </a:rPr>
                        <a:t>Outcome</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What it means here</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384048">
                <a:tc>
                  <a:txBody>
                    <a:bodyPr/>
                    <a:lstStyle/>
                    <a:p>
                      <a:pPr indent="0" marL="0">
                        <a:buNone/>
                      </a:pPr>
                      <a:r>
                        <a:rPr lang="en-US" sz="1150" dirty="0">
                          <a:solidFill>
                            <a:srgbClr val="000000"/>
                          </a:solidFill>
                          <a:latin typeface="Arial" pitchFamily="34" charset="0"/>
                          <a:ea typeface="Arial" pitchFamily="34" charset="-122"/>
                          <a:cs typeface="Arial" pitchFamily="34" charset="-120"/>
                        </a:rPr>
                        <a:t>GO</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Release the tranche in full. All five must-meets certified, score ≥ 3.50.</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84048">
                <a:tc>
                  <a:txBody>
                    <a:bodyPr/>
                    <a:lstStyle/>
                    <a:p>
                      <a:pPr indent="0" marL="0">
                        <a:buNone/>
                      </a:pPr>
                      <a:r>
                        <a:rPr lang="en-US" sz="1150" dirty="0">
                          <a:solidFill>
                            <a:srgbClr val="000000"/>
                          </a:solidFill>
                          <a:latin typeface="Arial" pitchFamily="34" charset="0"/>
                          <a:ea typeface="Arial" pitchFamily="34" charset="-122"/>
                          <a:cs typeface="Arial" pitchFamily="34" charset="-120"/>
                        </a:rPr>
                        <a:t>GO WITH CONDITIONS</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Release with named, dated, owned conditions. Score 3.00–3.49.</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84048">
                <a:tc>
                  <a:txBody>
                    <a:bodyPr/>
                    <a:lstStyle/>
                    <a:p>
                      <a:pPr indent="0" marL="0">
                        <a:buNone/>
                      </a:pPr>
                      <a:r>
                        <a:rPr lang="en-US" sz="1150" dirty="0">
                          <a:solidFill>
                            <a:srgbClr val="000000"/>
                          </a:solidFill>
                          <a:latin typeface="Arial" pitchFamily="34" charset="0"/>
                          <a:ea typeface="Arial" pitchFamily="34" charset="-122"/>
                          <a:cs typeface="Arial" pitchFamily="34" charset="-120"/>
                        </a:rPr>
                        <a:t>RECYCLE</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Return the package. Any two members can carry it; mandatory if any criterion is rated U.</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84048">
                <a:tc>
                  <a:txBody>
                    <a:bodyPr/>
                    <a:lstStyle/>
                    <a:p>
                      <a:pPr indent="0" marL="0">
                        <a:buNone/>
                      </a:pPr>
                      <a:r>
                        <a:rPr lang="en-US" sz="1150" dirty="0">
                          <a:solidFill>
                            <a:srgbClr val="000000"/>
                          </a:solidFill>
                          <a:latin typeface="Arial" pitchFamily="34" charset="0"/>
                          <a:ea typeface="Arial" pitchFamily="34" charset="-122"/>
                          <a:cs typeface="Arial" pitchFamily="34" charset="-120"/>
                        </a:rPr>
                        <a:t>HOLD</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Pause for a cause outside the program's control. Not available for causes inside it.</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84048">
                <a:tc>
                  <a:txBody>
                    <a:bodyPr/>
                    <a:lstStyle/>
                    <a:p>
                      <a:pPr indent="0" marL="0">
                        <a:buNone/>
                      </a:pPr>
                      <a:r>
                        <a:rPr lang="en-US" sz="1150" dirty="0">
                          <a:solidFill>
                            <a:srgbClr val="000000"/>
                          </a:solidFill>
                          <a:latin typeface="Arial" pitchFamily="34" charset="0"/>
                          <a:ea typeface="Arial" pitchFamily="34" charset="-122"/>
                          <a:cs typeface="Arial" pitchFamily="34" charset="-120"/>
                        </a:rPr>
                        <a:t>CANCEL</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End the program, return the unspent tranche. Simple majority only.</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TWO-TIER TEST</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Must-meet criteria — evidence state</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640080" y="1371600"/>
          <a:ext cx="10881360" cy="914400"/>
        </p:xfrm>
        <a:graphic>
          <a:graphicData uri="http://schemas.openxmlformats.org/drawingml/2006/table">
            <a:tbl>
              <a:tblPr/>
              <a:tblGrid>
                <a:gridCol w="822960"/>
                <a:gridCol w="6035040"/>
                <a:gridCol w="2011680"/>
                <a:gridCol w="2011680"/>
              </a:tblGrid>
              <a:tr h="420624">
                <a:tc>
                  <a:txBody>
                    <a:bodyPr/>
                    <a:lstStyle/>
                    <a:p>
                      <a:pPr indent="0" marL="0">
                        <a:buNone/>
                      </a:pPr>
                      <a:r>
                        <a:rPr lang="en-US" sz="1100" b="1" dirty="0">
                          <a:solidFill>
                            <a:srgbClr val="FFFFFF"/>
                          </a:solidFill>
                          <a:latin typeface="Arial" pitchFamily="34" charset="0"/>
                          <a:ea typeface="Arial" pitchFamily="34" charset="-122"/>
                          <a:cs typeface="Arial" pitchFamily="34" charset="-120"/>
                        </a:rPr>
                        <a:t>ID</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Criterion</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Certifies</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State</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420624">
                <a:tc>
                  <a:txBody>
                    <a:bodyPr/>
                    <a:lstStyle/>
                    <a:p>
                      <a:pPr indent="0" marL="0">
                        <a:buNone/>
                      </a:pPr>
                      <a:r>
                        <a:rPr lang="en-US" sz="1150" dirty="0">
                          <a:solidFill>
                            <a:srgbClr val="000000"/>
                          </a:solidFill>
                          <a:latin typeface="Arial" pitchFamily="34" charset="0"/>
                          <a:ea typeface="Arial" pitchFamily="34" charset="-122"/>
                          <a:cs typeface="Arial" pitchFamily="34" charset="-120"/>
                        </a:rPr>
                        <a:t>MM-1</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Contract forms complete and cleared by outside counsel</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B. Lindqvist</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9A6400"/>
                          </a:solidFill>
                          <a:latin typeface="Arial" pitchFamily="34" charset="0"/>
                          <a:ea typeface="Arial" pitchFamily="34" charset="-122"/>
                          <a:cs typeface="Arial" pitchFamily="34" charset="-120"/>
                        </a:rPr>
                        <a:t>Partial</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20624">
                <a:tc>
                  <a:txBody>
                    <a:bodyPr/>
                    <a:lstStyle/>
                    <a:p>
                      <a:pPr indent="0" marL="0">
                        <a:buNone/>
                      </a:pPr>
                      <a:r>
                        <a:rPr lang="en-US" sz="1150" dirty="0">
                          <a:solidFill>
                            <a:srgbClr val="000000"/>
                          </a:solidFill>
                          <a:latin typeface="Arial" pitchFamily="34" charset="0"/>
                          <a:ea typeface="Arial" pitchFamily="34" charset="-122"/>
                          <a:cs typeface="Arial" pitchFamily="34" charset="-120"/>
                        </a:rPr>
                        <a:t>MM-2</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Pricing signed, supported by the GC-03 external review</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N. Adeyemi</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9A6400"/>
                          </a:solidFill>
                          <a:latin typeface="Arial" pitchFamily="34" charset="0"/>
                          <a:ea typeface="Arial" pitchFamily="34" charset="-122"/>
                          <a:cs typeface="Arial" pitchFamily="34" charset="-120"/>
                        </a:rPr>
                        <a:t>Awaiting evidence</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20624">
                <a:tc>
                  <a:txBody>
                    <a:bodyPr/>
                    <a:lstStyle/>
                    <a:p>
                      <a:pPr indent="0" marL="0">
                        <a:buNone/>
                      </a:pPr>
                      <a:r>
                        <a:rPr lang="en-US" sz="1150" dirty="0">
                          <a:solidFill>
                            <a:srgbClr val="000000"/>
                          </a:solidFill>
                          <a:latin typeface="Arial" pitchFamily="34" charset="0"/>
                          <a:ea typeface="Arial" pitchFamily="34" charset="-122"/>
                          <a:cs typeface="Arial" pitchFamily="34" charset="-120"/>
                        </a:rPr>
                        <a:t>MM-3</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Illustration output validated against the filed methodology</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E. Kowalczyk</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9A6400"/>
                          </a:solidFill>
                          <a:latin typeface="Arial" pitchFamily="34" charset="0"/>
                          <a:ea typeface="Arial" pitchFamily="34" charset="-122"/>
                          <a:cs typeface="Arial" pitchFamily="34" charset="-120"/>
                        </a:rPr>
                        <a:t>Partial</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20624">
                <a:tc>
                  <a:txBody>
                    <a:bodyPr/>
                    <a:lstStyle/>
                    <a:p>
                      <a:pPr indent="0" marL="0">
                        <a:buNone/>
                      </a:pPr>
                      <a:r>
                        <a:rPr lang="en-US" sz="1150" dirty="0">
                          <a:solidFill>
                            <a:srgbClr val="000000"/>
                          </a:solidFill>
                          <a:latin typeface="Arial" pitchFamily="34" charset="0"/>
                          <a:ea typeface="Arial" pitchFamily="34" charset="-122"/>
                          <a:cs typeface="Arial" pitchFamily="34" charset="-120"/>
                        </a:rPr>
                        <a:t>MM-4</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Hedging readiness plan accepted under GC-05</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J. Whitmore</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b="1" dirty="0">
                          <a:solidFill>
                            <a:srgbClr val="B23A2E"/>
                          </a:solidFill>
                          <a:latin typeface="Arial" pitchFamily="34" charset="0"/>
                          <a:ea typeface="Arial" pitchFamily="34" charset="-122"/>
                          <a:cs typeface="Arial" pitchFamily="34" charset="-120"/>
                        </a:rPr>
                        <a:t>At risk</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20624">
                <a:tc>
                  <a:txBody>
                    <a:bodyPr/>
                    <a:lstStyle/>
                    <a:p>
                      <a:pPr indent="0" marL="0">
                        <a:buNone/>
                      </a:pPr>
                      <a:r>
                        <a:rPr lang="en-US" sz="1150" dirty="0">
                          <a:solidFill>
                            <a:srgbClr val="000000"/>
                          </a:solidFill>
                          <a:latin typeface="Arial" pitchFamily="34" charset="0"/>
                          <a:ea typeface="Arial" pitchFamily="34" charset="-122"/>
                          <a:cs typeface="Arial" pitchFamily="34" charset="-120"/>
                        </a:rPr>
                        <a:t>MM-5</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All Gate 1 conditions closed or formally re-issued</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C. Tyrrell</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9A6400"/>
                          </a:solidFill>
                          <a:latin typeface="Arial" pitchFamily="34" charset="0"/>
                          <a:ea typeface="Arial" pitchFamily="34" charset="-122"/>
                          <a:cs typeface="Arial" pitchFamily="34" charset="-120"/>
                        </a:rPr>
                        <a:t>Partial</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10" name="Shape 7"/>
          <p:cNvSpPr/>
          <p:nvPr/>
        </p:nvSpPr>
        <p:spPr>
          <a:xfrm>
            <a:off x="640080" y="4114800"/>
            <a:ext cx="10881360" cy="1051560"/>
          </a:xfrm>
          <a:prstGeom prst="rect">
            <a:avLst/>
          </a:prstGeom>
          <a:solidFill>
            <a:srgbClr val="FBEAE8"/>
          </a:solidFill>
          <a:ln/>
        </p:spPr>
      </p:sp>
      <p:sp>
        <p:nvSpPr>
          <p:cNvPr id="11" name="Shape 8"/>
          <p:cNvSpPr/>
          <p:nvPr/>
        </p:nvSpPr>
        <p:spPr>
          <a:xfrm>
            <a:off x="640080" y="4114800"/>
            <a:ext cx="54864" cy="1051560"/>
          </a:xfrm>
          <a:prstGeom prst="rect">
            <a:avLst/>
          </a:prstGeom>
          <a:solidFill>
            <a:srgbClr val="B23A2E"/>
          </a:solidFill>
          <a:ln/>
        </p:spPr>
      </p:sp>
      <p:sp>
        <p:nvSpPr>
          <p:cNvPr id="12" name="Text 9"/>
          <p:cNvSpPr/>
          <p:nvPr/>
        </p:nvSpPr>
        <p:spPr>
          <a:xfrm>
            <a:off x="868680" y="4160520"/>
            <a:ext cx="10424160" cy="960120"/>
          </a:xfrm>
          <a:prstGeom prst="rect">
            <a:avLst/>
          </a:prstGeom>
          <a:noFill/>
          <a:ln/>
        </p:spPr>
        <p:txBody>
          <a:bodyPr wrap="square" rtlCol="0" anchor="ctr"/>
          <a:lstStyle/>
          <a:p>
            <a:pPr indent="0" marL="0">
              <a:buNone/>
            </a:pPr>
            <a:r>
              <a:rPr lang="en-US" sz="1350" dirty="0">
                <a:solidFill>
                  <a:srgbClr val="1B2130"/>
                </a:solidFill>
                <a:latin typeface="Arial" pitchFamily="34" charset="0"/>
                <a:ea typeface="Arial" pitchFamily="34" charset="-122"/>
                <a:cs typeface="Arial" pitchFamily="34" charset="-120"/>
              </a:rPr>
              <a:t>A must-meet failure removes GO and GO WITH CONDITIONS from the table regardless of the weighted score. The knockout criteria are evaluated first — which is why a strong score cannot rescue MM-4.</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THE BINDING CONSTRAINT</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MM-4 — hedging readiness</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sp>
        <p:nvSpPr>
          <p:cNvPr id="9" name="Text 7"/>
          <p:cNvSpPr/>
          <p:nvPr/>
        </p:nvSpPr>
        <p:spPr>
          <a:xfrm>
            <a:off x="640080" y="1371600"/>
            <a:ext cx="10881360" cy="2103120"/>
          </a:xfrm>
          <a:prstGeom prst="rect">
            <a:avLst/>
          </a:prstGeom>
          <a:noFill/>
          <a:ln/>
        </p:spPr>
        <p:txBody>
          <a:bodyPr wrap="square" rtlCol="0" anchor="ctr"/>
          <a:lstStyle/>
          <a:p>
            <a:pPr marL="342900" indent="-342900">
              <a:lnSpc>
                <a:spcPts val="25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Depends on two derivatives counterparties. The second has not begun negotiation (DEP-06).</a:t>
            </a:r>
            <a:endParaRPr lang="en-US" sz="1500" dirty="0"/>
          </a:p>
          <a:p>
            <a:pPr marL="342900" indent="-342900">
              <a:lnSpc>
                <a:spcPts val="25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Stage 2 was compressed from 46 weeks to 41 to absorb the Gate 1 recycle, so there is no float left to absorb this.</a:t>
            </a:r>
            <a:endParaRPr lang="en-US" sz="1500" dirty="0"/>
          </a:p>
          <a:p>
            <a:pPr marL="342900" indent="-342900">
              <a:lnSpc>
                <a:spcPts val="25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It sits behind GC-05, the one Gate 1 condition currently at risk.</a:t>
            </a:r>
            <a:endParaRPr lang="en-US" sz="1500" dirty="0"/>
          </a:p>
        </p:txBody>
      </p:sp>
      <p:sp>
        <p:nvSpPr>
          <p:cNvPr id="10" name="Shape 8"/>
          <p:cNvSpPr/>
          <p:nvPr/>
        </p:nvSpPr>
        <p:spPr>
          <a:xfrm>
            <a:off x="640080" y="3840480"/>
            <a:ext cx="10881360" cy="1371600"/>
          </a:xfrm>
          <a:prstGeom prst="rect">
            <a:avLst/>
          </a:prstGeom>
          <a:solidFill>
            <a:srgbClr val="FBEAE8"/>
          </a:solidFill>
          <a:ln/>
        </p:spPr>
      </p:sp>
      <p:sp>
        <p:nvSpPr>
          <p:cNvPr id="11" name="Shape 9"/>
          <p:cNvSpPr/>
          <p:nvPr/>
        </p:nvSpPr>
        <p:spPr>
          <a:xfrm>
            <a:off x="640080" y="3840480"/>
            <a:ext cx="54864" cy="1371600"/>
          </a:xfrm>
          <a:prstGeom prst="rect">
            <a:avLst/>
          </a:prstGeom>
          <a:solidFill>
            <a:srgbClr val="B23A2E"/>
          </a:solidFill>
          <a:ln/>
        </p:spPr>
      </p:sp>
      <p:sp>
        <p:nvSpPr>
          <p:cNvPr id="12" name="Text 10"/>
          <p:cNvSpPr/>
          <p:nvPr/>
        </p:nvSpPr>
        <p:spPr>
          <a:xfrm>
            <a:off x="868680" y="3886200"/>
            <a:ext cx="10424160" cy="1280160"/>
          </a:xfrm>
          <a:prstGeom prst="rect">
            <a:avLst/>
          </a:prstGeom>
          <a:noFill/>
          <a:ln/>
        </p:spPr>
        <p:txBody>
          <a:bodyPr wrap="square" rtlCol="0" anchor="ctr"/>
          <a:lstStyle/>
          <a:p>
            <a:pPr indent="0" marL="0">
              <a:buNone/>
            </a:pPr>
            <a:r>
              <a:rPr lang="en-US" sz="1350" dirty="0">
                <a:solidFill>
                  <a:srgbClr val="1B2130"/>
                </a:solidFill>
                <a:latin typeface="Arial" pitchFamily="34" charset="0"/>
                <a:ea typeface="Arial" pitchFamily="34" charset="-122"/>
                <a:cs typeface="Arial" pitchFamily="34" charset="-120"/>
              </a:rPr>
              <a:t>On current trajectory MM-4 fails. If it cannot be certified by the gate, the Chair will table RECYCLE rather than seek a sixth condition — because that would be the second consecutive gate at which hedging readiness was carried forward instead of closed.</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CARRIED FORWARD</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Gate 1 conditions</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640080" y="1371600"/>
          <a:ext cx="10881360" cy="914400"/>
        </p:xfrm>
        <a:graphic>
          <a:graphicData uri="http://schemas.openxmlformats.org/drawingml/2006/table">
            <a:tbl>
              <a:tblPr/>
              <a:tblGrid>
                <a:gridCol w="1005840"/>
                <a:gridCol w="7863840"/>
                <a:gridCol w="2011680"/>
              </a:tblGrid>
              <a:tr h="365760">
                <a:tc>
                  <a:txBody>
                    <a:bodyPr/>
                    <a:lstStyle/>
                    <a:p>
                      <a:pPr indent="0" marL="0">
                        <a:buNone/>
                      </a:pPr>
                      <a:r>
                        <a:rPr lang="en-US" sz="1100" b="1" dirty="0">
                          <a:solidFill>
                            <a:srgbClr val="FFFFFF"/>
                          </a:solidFill>
                          <a:latin typeface="Arial" pitchFamily="34" charset="0"/>
                          <a:ea typeface="Arial" pitchFamily="34" charset="-122"/>
                          <a:cs typeface="Arial" pitchFamily="34" charset="-120"/>
                        </a:rPr>
                        <a:t>ID</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Condition</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Status</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365760">
                <a:tc>
                  <a:txBody>
                    <a:bodyPr/>
                    <a:lstStyle/>
                    <a:p>
                      <a:pPr indent="0" marL="0">
                        <a:buNone/>
                      </a:pPr>
                      <a:r>
                        <a:rPr lang="en-US" sz="1150" dirty="0">
                          <a:solidFill>
                            <a:srgbClr val="000000"/>
                          </a:solidFill>
                          <a:latin typeface="Arial" pitchFamily="34" charset="0"/>
                          <a:ea typeface="Arial" pitchFamily="34" charset="-122"/>
                          <a:cs typeface="Arial" pitchFamily="34" charset="-120"/>
                        </a:rPr>
                        <a:t>GC-01</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Reduce launch crediting strategies from five to three</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1E7B4D"/>
                          </a:solidFill>
                          <a:latin typeface="Arial" pitchFamily="34" charset="0"/>
                          <a:ea typeface="Arial" pitchFamily="34" charset="-122"/>
                          <a:cs typeface="Arial" pitchFamily="34" charset="-120"/>
                        </a:rPr>
                        <a:t>closed</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65760">
                <a:tc>
                  <a:txBody>
                    <a:bodyPr/>
                    <a:lstStyle/>
                    <a:p>
                      <a:pPr indent="0" marL="0">
                        <a:buNone/>
                      </a:pPr>
                      <a:r>
                        <a:rPr lang="en-US" sz="1150" dirty="0">
                          <a:solidFill>
                            <a:srgbClr val="000000"/>
                          </a:solidFill>
                          <a:latin typeface="Arial" pitchFamily="34" charset="0"/>
                          <a:ea typeface="Arial" pitchFamily="34" charset="-122"/>
                          <a:cs typeface="Arial" pitchFamily="34" charset="-120"/>
                        </a:rPr>
                        <a:t>GC-02</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Remove New York from launch scope and issue a deferral memorandum</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1E7B4D"/>
                          </a:solidFill>
                          <a:latin typeface="Arial" pitchFamily="34" charset="0"/>
                          <a:ea typeface="Arial" pitchFamily="34" charset="-122"/>
                          <a:cs typeface="Arial" pitchFamily="34" charset="-120"/>
                        </a:rPr>
                        <a:t>closed</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65760">
                <a:tc>
                  <a:txBody>
                    <a:bodyPr/>
                    <a:lstStyle/>
                    <a:p>
                      <a:pPr indent="0" marL="0">
                        <a:buNone/>
                      </a:pPr>
                      <a:r>
                        <a:rPr lang="en-US" sz="1150" dirty="0">
                          <a:solidFill>
                            <a:srgbClr val="000000"/>
                          </a:solidFill>
                          <a:latin typeface="Arial" pitchFamily="34" charset="0"/>
                          <a:ea typeface="Arial" pitchFamily="34" charset="-122"/>
                          <a:cs typeface="Arial" pitchFamily="34" charset="-120"/>
                        </a:rPr>
                        <a:t>GC-03</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Independent external actuarial peer review of GLWB rider pricing before Gate 2</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9A6400"/>
                          </a:solidFill>
                          <a:latin typeface="Arial" pitchFamily="34" charset="0"/>
                          <a:ea typeface="Arial" pitchFamily="34" charset="-122"/>
                          <a:cs typeface="Arial" pitchFamily="34" charset="-120"/>
                        </a:rPr>
                        <a:t>open</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65760">
                <a:tc>
                  <a:txBody>
                    <a:bodyPr/>
                    <a:lstStyle/>
                    <a:p>
                      <a:pPr indent="0" marL="0">
                        <a:buNone/>
                      </a:pPr>
                      <a:r>
                        <a:rPr lang="en-US" sz="1150" dirty="0">
                          <a:solidFill>
                            <a:srgbClr val="000000"/>
                          </a:solidFill>
                          <a:latin typeface="Arial" pitchFamily="34" charset="0"/>
                          <a:ea typeface="Arial" pitchFamily="34" charset="-122"/>
                          <a:cs typeface="Arial" pitchFamily="34" charset="-120"/>
                        </a:rPr>
                        <a:t>GC-04</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Re-validate distribution volume assumptions with the three largest IMO partners</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1E7B4D"/>
                          </a:solidFill>
                          <a:latin typeface="Arial" pitchFamily="34" charset="0"/>
                          <a:ea typeface="Arial" pitchFamily="34" charset="-122"/>
                          <a:cs typeface="Arial" pitchFamily="34" charset="-120"/>
                        </a:rPr>
                        <a:t>closed</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65760">
                <a:tc>
                  <a:txBody>
                    <a:bodyPr/>
                    <a:lstStyle/>
                    <a:p>
                      <a:pPr indent="0" marL="0">
                        <a:buNone/>
                      </a:pPr>
                      <a:r>
                        <a:rPr lang="en-US" sz="1150" dirty="0">
                          <a:solidFill>
                            <a:srgbClr val="000000"/>
                          </a:solidFill>
                          <a:latin typeface="Arial" pitchFamily="34" charset="0"/>
                          <a:ea typeface="Arial" pitchFamily="34" charset="-122"/>
                          <a:cs typeface="Arial" pitchFamily="34" charset="-120"/>
                        </a:rPr>
                        <a:t>GC-05</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Present a hedging readiness plan with ISDA execution milestones at Gate 2</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B23A2E"/>
                          </a:solidFill>
                          <a:latin typeface="Arial" pitchFamily="34" charset="0"/>
                          <a:ea typeface="Arial" pitchFamily="34" charset="-122"/>
                          <a:cs typeface="Arial" pitchFamily="34" charset="-120"/>
                        </a:rPr>
                        <a:t>at risk</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10" name="Shape 7"/>
          <p:cNvSpPr/>
          <p:nvPr/>
        </p:nvSpPr>
        <p:spPr>
          <a:xfrm>
            <a:off x="640080" y="4023360"/>
            <a:ext cx="10881360" cy="1051560"/>
          </a:xfrm>
          <a:prstGeom prst="rect">
            <a:avLst/>
          </a:prstGeom>
          <a:solidFill>
            <a:srgbClr val="FDF3DF"/>
          </a:solidFill>
          <a:ln/>
        </p:spPr>
      </p:sp>
      <p:sp>
        <p:nvSpPr>
          <p:cNvPr id="11" name="Shape 8"/>
          <p:cNvSpPr/>
          <p:nvPr/>
        </p:nvSpPr>
        <p:spPr>
          <a:xfrm>
            <a:off x="640080" y="4023360"/>
            <a:ext cx="54864" cy="1051560"/>
          </a:xfrm>
          <a:prstGeom prst="rect">
            <a:avLst/>
          </a:prstGeom>
          <a:solidFill>
            <a:srgbClr val="9A6400"/>
          </a:solidFill>
          <a:ln/>
        </p:spPr>
      </p:sp>
      <p:sp>
        <p:nvSpPr>
          <p:cNvPr id="12" name="Text 9"/>
          <p:cNvSpPr/>
          <p:nvPr/>
        </p:nvSpPr>
        <p:spPr>
          <a:xfrm>
            <a:off x="868680" y="4069080"/>
            <a:ext cx="10424160" cy="960120"/>
          </a:xfrm>
          <a:prstGeom prst="rect">
            <a:avLst/>
          </a:prstGeom>
          <a:noFill/>
          <a:ln/>
        </p:spPr>
        <p:txBody>
          <a:bodyPr wrap="square" rtlCol="0" anchor="ctr"/>
          <a:lstStyle/>
          <a:p>
            <a:pPr indent="0" marL="0">
              <a:buNone/>
            </a:pPr>
            <a:r>
              <a:rPr lang="en-US" sz="1350" dirty="0">
                <a:solidFill>
                  <a:srgbClr val="1B2130"/>
                </a:solidFill>
                <a:latin typeface="Arial" pitchFamily="34" charset="0"/>
                <a:ea typeface="Arial" pitchFamily="34" charset="-122"/>
                <a:cs typeface="Arial" pitchFamily="34" charset="-120"/>
              </a:rPr>
              <a:t>GC-04 was correctly specified, verified and closed — and left the Year 1 volume gap open. Closed is not the same as resolved, and '3 of 5 closed' is not 60% of a problem solved.</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SECOND TIER</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Scoring worksheet — deliberately blank</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640080" y="1371600"/>
          <a:ext cx="10881360" cy="914400"/>
        </p:xfrm>
        <a:graphic>
          <a:graphicData uri="http://schemas.openxmlformats.org/drawingml/2006/table">
            <a:tbl>
              <a:tblPr/>
              <a:tblGrid>
                <a:gridCol w="7223760"/>
                <a:gridCol w="1828800"/>
                <a:gridCol w="1828800"/>
              </a:tblGrid>
              <a:tr h="384048">
                <a:tc>
                  <a:txBody>
                    <a:bodyPr/>
                    <a:lstStyle/>
                    <a:p>
                      <a:pPr indent="0" marL="0">
                        <a:buNone/>
                      </a:pPr>
                      <a:r>
                        <a:rPr lang="en-US" sz="1100" b="1" dirty="0">
                          <a:solidFill>
                            <a:srgbClr val="FFFFFF"/>
                          </a:solidFill>
                          <a:latin typeface="Arial" pitchFamily="34" charset="0"/>
                          <a:ea typeface="Arial" pitchFamily="34" charset="-122"/>
                          <a:cs typeface="Arial" pitchFamily="34" charset="-120"/>
                        </a:rPr>
                        <a:t>Criterion</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Weight</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Score</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384048">
                <a:tc>
                  <a:txBody>
                    <a:bodyPr/>
                    <a:lstStyle/>
                    <a:p>
                      <a:pPr indent="0" marL="0">
                        <a:buNone/>
                      </a:pPr>
                      <a:r>
                        <a:rPr lang="en-US" sz="1150" dirty="0">
                          <a:solidFill>
                            <a:srgbClr val="000000"/>
                          </a:solidFill>
                          <a:latin typeface="Arial" pitchFamily="34" charset="0"/>
                          <a:ea typeface="Arial" pitchFamily="34" charset="-122"/>
                          <a:cs typeface="Arial" pitchFamily="34" charset="-120"/>
                        </a:rPr>
                        <a:t>Strategic fit and portfolio coherence</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dirty="0">
                          <a:solidFill>
                            <a:srgbClr val="000000"/>
                          </a:solidFill>
                          <a:latin typeface="Arial" pitchFamily="34" charset="0"/>
                          <a:ea typeface="Arial" pitchFamily="34" charset="-122"/>
                          <a:cs typeface="Arial" pitchFamily="34" charset="-120"/>
                        </a:rPr>
                        <a:t>15%</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dirty="0">
                          <a:solidFill>
                            <a:srgbClr val="5B6472"/>
                          </a:solidFill>
                          <a:latin typeface="Arial" pitchFamily="34" charset="0"/>
                          <a:ea typeface="Arial" pitchFamily="34" charset="-122"/>
                          <a:cs typeface="Arial" pitchFamily="34" charset="-120"/>
                        </a:rPr>
                        <a:t>—</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84048">
                <a:tc>
                  <a:txBody>
                    <a:bodyPr/>
                    <a:lstStyle/>
                    <a:p>
                      <a:pPr indent="0" marL="0">
                        <a:buNone/>
                      </a:pPr>
                      <a:r>
                        <a:rPr lang="en-US" sz="1150" dirty="0">
                          <a:solidFill>
                            <a:srgbClr val="000000"/>
                          </a:solidFill>
                          <a:latin typeface="Arial" pitchFamily="34" charset="0"/>
                          <a:ea typeface="Arial" pitchFamily="34" charset="-122"/>
                          <a:cs typeface="Arial" pitchFamily="34" charset="-120"/>
                        </a:rPr>
                        <a:t>Product and technical readiness</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dirty="0">
                          <a:solidFill>
                            <a:srgbClr val="000000"/>
                          </a:solidFill>
                          <a:latin typeface="Arial" pitchFamily="34" charset="0"/>
                          <a:ea typeface="Arial" pitchFamily="34" charset="-122"/>
                          <a:cs typeface="Arial" pitchFamily="34" charset="-120"/>
                        </a:rPr>
                        <a:t>25%</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dirty="0">
                          <a:solidFill>
                            <a:srgbClr val="5B6472"/>
                          </a:solidFill>
                          <a:latin typeface="Arial" pitchFamily="34" charset="0"/>
                          <a:ea typeface="Arial" pitchFamily="34" charset="-122"/>
                          <a:cs typeface="Arial" pitchFamily="34" charset="-120"/>
                        </a:rPr>
                        <a:t>—</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84048">
                <a:tc>
                  <a:txBody>
                    <a:bodyPr/>
                    <a:lstStyle/>
                    <a:p>
                      <a:pPr indent="0" marL="0">
                        <a:buNone/>
                      </a:pPr>
                      <a:r>
                        <a:rPr lang="en-US" sz="1150" dirty="0">
                          <a:solidFill>
                            <a:srgbClr val="000000"/>
                          </a:solidFill>
                          <a:latin typeface="Arial" pitchFamily="34" charset="0"/>
                          <a:ea typeface="Arial" pitchFamily="34" charset="-122"/>
                          <a:cs typeface="Arial" pitchFamily="34" charset="-120"/>
                        </a:rPr>
                        <a:t>Regulatory and compliance readiness</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dirty="0">
                          <a:solidFill>
                            <a:srgbClr val="000000"/>
                          </a:solidFill>
                          <a:latin typeface="Arial" pitchFamily="34" charset="0"/>
                          <a:ea typeface="Arial" pitchFamily="34" charset="-122"/>
                          <a:cs typeface="Arial" pitchFamily="34" charset="-120"/>
                        </a:rPr>
                        <a:t>25%</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dirty="0">
                          <a:solidFill>
                            <a:srgbClr val="5B6472"/>
                          </a:solidFill>
                          <a:latin typeface="Arial" pitchFamily="34" charset="0"/>
                          <a:ea typeface="Arial" pitchFamily="34" charset="-122"/>
                          <a:cs typeface="Arial" pitchFamily="34" charset="-120"/>
                        </a:rPr>
                        <a:t>—</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84048">
                <a:tc>
                  <a:txBody>
                    <a:bodyPr/>
                    <a:lstStyle/>
                    <a:p>
                      <a:pPr indent="0" marL="0">
                        <a:buNone/>
                      </a:pPr>
                      <a:r>
                        <a:rPr lang="en-US" sz="1150" dirty="0">
                          <a:solidFill>
                            <a:srgbClr val="000000"/>
                          </a:solidFill>
                          <a:latin typeface="Arial" pitchFamily="34" charset="0"/>
                          <a:ea typeface="Arial" pitchFamily="34" charset="-122"/>
                          <a:cs typeface="Arial" pitchFamily="34" charset="-120"/>
                        </a:rPr>
                        <a:t>Distribution readiness</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dirty="0">
                          <a:solidFill>
                            <a:srgbClr val="000000"/>
                          </a:solidFill>
                          <a:latin typeface="Arial" pitchFamily="34" charset="0"/>
                          <a:ea typeface="Arial" pitchFamily="34" charset="-122"/>
                          <a:cs typeface="Arial" pitchFamily="34" charset="-120"/>
                        </a:rPr>
                        <a:t>15%</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dirty="0">
                          <a:solidFill>
                            <a:srgbClr val="5B6472"/>
                          </a:solidFill>
                          <a:latin typeface="Arial" pitchFamily="34" charset="0"/>
                          <a:ea typeface="Arial" pitchFamily="34" charset="-122"/>
                          <a:cs typeface="Arial" pitchFamily="34" charset="-120"/>
                        </a:rPr>
                        <a:t>—</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84048">
                <a:tc>
                  <a:txBody>
                    <a:bodyPr/>
                    <a:lstStyle/>
                    <a:p>
                      <a:pPr indent="0" marL="0">
                        <a:buNone/>
                      </a:pPr>
                      <a:r>
                        <a:rPr lang="en-US" sz="1150" dirty="0">
                          <a:solidFill>
                            <a:srgbClr val="000000"/>
                          </a:solidFill>
                          <a:latin typeface="Arial" pitchFamily="34" charset="0"/>
                          <a:ea typeface="Arial" pitchFamily="34" charset="-122"/>
                          <a:cs typeface="Arial" pitchFamily="34" charset="-120"/>
                        </a:rPr>
                        <a:t>Economics still supporting the case</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dirty="0">
                          <a:solidFill>
                            <a:srgbClr val="000000"/>
                          </a:solidFill>
                          <a:latin typeface="Arial" pitchFamily="34" charset="0"/>
                          <a:ea typeface="Arial" pitchFamily="34" charset="-122"/>
                          <a:cs typeface="Arial" pitchFamily="34" charset="-120"/>
                        </a:rPr>
                        <a:t>20%</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dirty="0">
                          <a:solidFill>
                            <a:srgbClr val="5B6472"/>
                          </a:solidFill>
                          <a:latin typeface="Arial" pitchFamily="34" charset="0"/>
                          <a:ea typeface="Arial" pitchFamily="34" charset="-122"/>
                          <a:cs typeface="Arial" pitchFamily="34" charset="-120"/>
                        </a:rPr>
                        <a:t>—</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384048">
                <a:tc>
                  <a:txBody>
                    <a:bodyPr/>
                    <a:lstStyle/>
                    <a:p>
                      <a:pPr indent="0" marL="0">
                        <a:buNone/>
                      </a:pPr>
                      <a:r>
                        <a:rPr lang="en-US" sz="1150" b="1" dirty="0">
                          <a:solidFill>
                            <a:srgbClr val="000000"/>
                          </a:solidFill>
                          <a:latin typeface="Arial" pitchFamily="34" charset="0"/>
                          <a:ea typeface="Arial" pitchFamily="34" charset="-122"/>
                          <a:cs typeface="Arial" pitchFamily="34" charset="-120"/>
                        </a:rPr>
                        <a:t>Weighted total</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b="1" dirty="0">
                          <a:solidFill>
                            <a:srgbClr val="000000"/>
                          </a:solidFill>
                          <a:latin typeface="Arial" pitchFamily="34" charset="0"/>
                          <a:ea typeface="Arial" pitchFamily="34" charset="-122"/>
                          <a:cs typeface="Arial" pitchFamily="34" charset="-120"/>
                        </a:rPr>
                        <a:t>100%</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b="1" dirty="0">
                          <a:solidFill>
                            <a:srgbClr val="5B6472"/>
                          </a:solidFill>
                          <a:latin typeface="Arial" pitchFamily="34" charset="0"/>
                          <a:ea typeface="Arial" pitchFamily="34" charset="-122"/>
                          <a:cs typeface="Arial" pitchFamily="34" charset="-120"/>
                        </a:rPr>
                        <a:t>—</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10" name="Shape 7"/>
          <p:cNvSpPr/>
          <p:nvPr/>
        </p:nvSpPr>
        <p:spPr>
          <a:xfrm>
            <a:off x="640080" y="4297680"/>
            <a:ext cx="10881360" cy="1051560"/>
          </a:xfrm>
          <a:prstGeom prst="rect">
            <a:avLst/>
          </a:prstGeom>
          <a:solidFill>
            <a:srgbClr val="FDF3DF"/>
          </a:solidFill>
          <a:ln/>
        </p:spPr>
      </p:sp>
      <p:sp>
        <p:nvSpPr>
          <p:cNvPr id="11" name="Shape 8"/>
          <p:cNvSpPr/>
          <p:nvPr/>
        </p:nvSpPr>
        <p:spPr>
          <a:xfrm>
            <a:off x="640080" y="4297680"/>
            <a:ext cx="54864" cy="1051560"/>
          </a:xfrm>
          <a:prstGeom prst="rect">
            <a:avLst/>
          </a:prstGeom>
          <a:solidFill>
            <a:srgbClr val="9A6400"/>
          </a:solidFill>
          <a:ln/>
        </p:spPr>
      </p:sp>
      <p:sp>
        <p:nvSpPr>
          <p:cNvPr id="12" name="Text 9"/>
          <p:cNvSpPr/>
          <p:nvPr/>
        </p:nvSpPr>
        <p:spPr>
          <a:xfrm>
            <a:off x="868680" y="4343400"/>
            <a:ext cx="10424160" cy="960120"/>
          </a:xfrm>
          <a:prstGeom prst="rect">
            <a:avLst/>
          </a:prstGeom>
          <a:noFill/>
          <a:ln/>
        </p:spPr>
        <p:txBody>
          <a:bodyPr wrap="square" rtlCol="0" anchor="ctr"/>
          <a:lstStyle/>
          <a:p>
            <a:pPr indent="0" marL="0">
              <a:buNone/>
            </a:pPr>
            <a:r>
              <a:rPr lang="en-US" sz="1350" dirty="0">
                <a:solidFill>
                  <a:srgbClr val="1B2130"/>
                </a:solidFill>
                <a:latin typeface="Arial" pitchFamily="34" charset="0"/>
                <a:ea typeface="Arial" pitchFamily="34" charset="-122"/>
                <a:cs typeface="Arial" pitchFamily="34" charset="-120"/>
              </a:rPr>
              <a:t>Blank because the gate has not convened. A draft arriving with scores filled in would be the Chair scoring the gate, and the Chair does not vote. The scale is 1–5 plus U — unscoreable — and a single U obliges a recycle.</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BUSINESS CASE</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Economics — unchanged since Gate 1</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sp>
        <p:nvSpPr>
          <p:cNvPr id="9" name="Shape 7"/>
          <p:cNvSpPr/>
          <p:nvPr/>
        </p:nvSpPr>
        <p:spPr>
          <a:xfrm>
            <a:off x="640080" y="1371600"/>
            <a:ext cx="2569464" cy="1234440"/>
          </a:xfrm>
          <a:prstGeom prst="roundRect">
            <a:avLst>
              <a:gd name="adj" fmla="val 4444"/>
            </a:avLst>
          </a:prstGeom>
          <a:solidFill>
            <a:srgbClr val="14352A"/>
          </a:solidFill>
          <a:ln w="15875">
            <a:solidFill>
              <a:srgbClr val="14352A"/>
            </a:solidFill>
            <a:prstDash val="solid"/>
          </a:ln>
        </p:spPr>
      </p:sp>
      <p:sp>
        <p:nvSpPr>
          <p:cNvPr id="10" name="Text 8"/>
          <p:cNvSpPr/>
          <p:nvPr/>
        </p:nvSpPr>
        <p:spPr>
          <a:xfrm>
            <a:off x="694944" y="1517904"/>
            <a:ext cx="2459736" cy="548640"/>
          </a:xfrm>
          <a:prstGeom prst="rect">
            <a:avLst/>
          </a:prstGeom>
          <a:noFill/>
          <a:ln/>
        </p:spPr>
        <p:txBody>
          <a:bodyPr wrap="square" rtlCol="0" anchor="ctr"/>
          <a:lstStyle/>
          <a:p>
            <a:pPr algn="ctr" indent="0" marL="0">
              <a:buNone/>
            </a:pPr>
            <a:r>
              <a:rPr lang="en-US" sz="2300" b="1" dirty="0">
                <a:solidFill>
                  <a:srgbClr val="FFFFFF"/>
                </a:solidFill>
                <a:latin typeface="Arial" pitchFamily="34" charset="0"/>
                <a:ea typeface="Arial" pitchFamily="34" charset="-122"/>
                <a:cs typeface="Arial" pitchFamily="34" charset="-120"/>
              </a:rPr>
              <a:t>13.4%</a:t>
            </a:r>
            <a:endParaRPr lang="en-US" sz="2300" dirty="0"/>
          </a:p>
        </p:txBody>
      </p:sp>
      <p:sp>
        <p:nvSpPr>
          <p:cNvPr id="11" name="Text 9"/>
          <p:cNvSpPr/>
          <p:nvPr/>
        </p:nvSpPr>
        <p:spPr>
          <a:xfrm>
            <a:off x="694944" y="2103120"/>
            <a:ext cx="2459736" cy="411480"/>
          </a:xfrm>
          <a:prstGeom prst="rect">
            <a:avLst/>
          </a:prstGeom>
          <a:noFill/>
          <a:ln/>
        </p:spPr>
        <p:txBody>
          <a:bodyPr wrap="square" rtlCol="0" anchor="t"/>
          <a:lstStyle/>
          <a:p>
            <a:pPr algn="ctr" indent="0" marL="0">
              <a:buNone/>
            </a:pPr>
            <a:r>
              <a:rPr lang="en-US" sz="1050" dirty="0">
                <a:solidFill>
                  <a:srgbClr val="9DBFB1"/>
                </a:solidFill>
                <a:latin typeface="Arial" pitchFamily="34" charset="0"/>
                <a:ea typeface="Arial" pitchFamily="34" charset="-122"/>
                <a:cs typeface="Arial" pitchFamily="34" charset="-120"/>
              </a:rPr>
              <a:t>Base case return</a:t>
            </a:r>
            <a:endParaRPr lang="en-US" sz="1050" dirty="0"/>
          </a:p>
        </p:txBody>
      </p:sp>
      <p:sp>
        <p:nvSpPr>
          <p:cNvPr id="12" name="Shape 10"/>
          <p:cNvSpPr/>
          <p:nvPr/>
        </p:nvSpPr>
        <p:spPr>
          <a:xfrm>
            <a:off x="3410712" y="1371600"/>
            <a:ext cx="2569464" cy="1234440"/>
          </a:xfrm>
          <a:prstGeom prst="roundRect">
            <a:avLst>
              <a:gd name="adj" fmla="val 4444"/>
            </a:avLst>
          </a:prstGeom>
          <a:solidFill>
            <a:srgbClr val="FFFFFF"/>
          </a:solidFill>
          <a:ln w="15875">
            <a:solidFill>
              <a:srgbClr val="E3E6EB"/>
            </a:solidFill>
            <a:prstDash val="solid"/>
          </a:ln>
        </p:spPr>
      </p:sp>
      <p:sp>
        <p:nvSpPr>
          <p:cNvPr id="13" name="Text 11"/>
          <p:cNvSpPr/>
          <p:nvPr/>
        </p:nvSpPr>
        <p:spPr>
          <a:xfrm>
            <a:off x="3465576" y="1517904"/>
            <a:ext cx="2459736" cy="548640"/>
          </a:xfrm>
          <a:prstGeom prst="rect">
            <a:avLst/>
          </a:prstGeom>
          <a:noFill/>
          <a:ln/>
        </p:spPr>
        <p:txBody>
          <a:bodyPr wrap="square" rtlCol="0" anchor="ctr"/>
          <a:lstStyle/>
          <a:p>
            <a:pPr algn="ctr" indent="0" marL="0">
              <a:buNone/>
            </a:pPr>
            <a:r>
              <a:rPr lang="en-US" sz="2300" b="1" dirty="0">
                <a:solidFill>
                  <a:srgbClr val="14352A"/>
                </a:solidFill>
                <a:latin typeface="Arial" pitchFamily="34" charset="0"/>
                <a:ea typeface="Arial" pitchFamily="34" charset="-122"/>
                <a:cs typeface="Arial" pitchFamily="34" charset="-120"/>
              </a:rPr>
              <a:t>240 bp</a:t>
            </a:r>
            <a:endParaRPr lang="en-US" sz="2300" dirty="0"/>
          </a:p>
        </p:txBody>
      </p:sp>
      <p:sp>
        <p:nvSpPr>
          <p:cNvPr id="14" name="Text 12"/>
          <p:cNvSpPr/>
          <p:nvPr/>
        </p:nvSpPr>
        <p:spPr>
          <a:xfrm>
            <a:off x="3465576"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Headroom over hurdle</a:t>
            </a:r>
            <a:endParaRPr lang="en-US" sz="1050" dirty="0"/>
          </a:p>
        </p:txBody>
      </p:sp>
      <p:sp>
        <p:nvSpPr>
          <p:cNvPr id="15" name="Shape 13"/>
          <p:cNvSpPr/>
          <p:nvPr/>
        </p:nvSpPr>
        <p:spPr>
          <a:xfrm>
            <a:off x="6181344" y="1371600"/>
            <a:ext cx="2569464" cy="1234440"/>
          </a:xfrm>
          <a:prstGeom prst="roundRect">
            <a:avLst>
              <a:gd name="adj" fmla="val 4444"/>
            </a:avLst>
          </a:prstGeom>
          <a:solidFill>
            <a:srgbClr val="FFFFFF"/>
          </a:solidFill>
          <a:ln w="15875">
            <a:solidFill>
              <a:srgbClr val="E3E6EB"/>
            </a:solidFill>
            <a:prstDash val="solid"/>
          </a:ln>
        </p:spPr>
      </p:sp>
      <p:sp>
        <p:nvSpPr>
          <p:cNvPr id="16" name="Text 14"/>
          <p:cNvSpPr/>
          <p:nvPr/>
        </p:nvSpPr>
        <p:spPr>
          <a:xfrm>
            <a:off x="6236208" y="1517904"/>
            <a:ext cx="2459736" cy="548640"/>
          </a:xfrm>
          <a:prstGeom prst="rect">
            <a:avLst/>
          </a:prstGeom>
          <a:noFill/>
          <a:ln/>
        </p:spPr>
        <p:txBody>
          <a:bodyPr wrap="square" rtlCol="0" anchor="ctr"/>
          <a:lstStyle/>
          <a:p>
            <a:pPr algn="ctr" indent="0" marL="0">
              <a:buNone/>
            </a:pPr>
            <a:r>
              <a:rPr lang="en-US" sz="2300" b="1" dirty="0">
                <a:solidFill>
                  <a:srgbClr val="B23A2E"/>
                </a:solidFill>
                <a:latin typeface="Arial" pitchFamily="34" charset="0"/>
                <a:ea typeface="Arial" pitchFamily="34" charset="-122"/>
                <a:cs typeface="Arial" pitchFamily="34" charset="-120"/>
              </a:rPr>
              <a:t>10.1%</a:t>
            </a:r>
            <a:endParaRPr lang="en-US" sz="2300" dirty="0"/>
          </a:p>
        </p:txBody>
      </p:sp>
      <p:sp>
        <p:nvSpPr>
          <p:cNvPr id="17" name="Text 15"/>
          <p:cNvSpPr/>
          <p:nvPr/>
        </p:nvSpPr>
        <p:spPr>
          <a:xfrm>
            <a:off x="6236208"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Downside — does NOT clear</a:t>
            </a:r>
            <a:endParaRPr lang="en-US" sz="1050" dirty="0"/>
          </a:p>
        </p:txBody>
      </p:sp>
      <p:sp>
        <p:nvSpPr>
          <p:cNvPr id="18" name="Shape 16"/>
          <p:cNvSpPr/>
          <p:nvPr/>
        </p:nvSpPr>
        <p:spPr>
          <a:xfrm>
            <a:off x="8951976" y="1371600"/>
            <a:ext cx="2569464" cy="1234440"/>
          </a:xfrm>
          <a:prstGeom prst="roundRect">
            <a:avLst>
              <a:gd name="adj" fmla="val 4444"/>
            </a:avLst>
          </a:prstGeom>
          <a:solidFill>
            <a:srgbClr val="FFFFFF"/>
          </a:solidFill>
          <a:ln w="15875">
            <a:solidFill>
              <a:srgbClr val="E3E6EB"/>
            </a:solidFill>
            <a:prstDash val="solid"/>
          </a:ln>
        </p:spPr>
      </p:sp>
      <p:sp>
        <p:nvSpPr>
          <p:cNvPr id="19" name="Text 17"/>
          <p:cNvSpPr/>
          <p:nvPr/>
        </p:nvSpPr>
        <p:spPr>
          <a:xfrm>
            <a:off x="9006840" y="1517904"/>
            <a:ext cx="2459736" cy="548640"/>
          </a:xfrm>
          <a:prstGeom prst="rect">
            <a:avLst/>
          </a:prstGeom>
          <a:noFill/>
          <a:ln/>
        </p:spPr>
        <p:txBody>
          <a:bodyPr wrap="square" rtlCol="0" anchor="ctr"/>
          <a:lstStyle/>
          <a:p>
            <a:pPr algn="ctr" indent="0" marL="0">
              <a:buNone/>
            </a:pPr>
            <a:r>
              <a:rPr lang="en-US" sz="2300" b="1" dirty="0">
                <a:solidFill>
                  <a:srgbClr val="14352A"/>
                </a:solidFill>
                <a:latin typeface="Arial" pitchFamily="34" charset="0"/>
                <a:ea typeface="Arial" pitchFamily="34" charset="-122"/>
                <a:cs typeface="Arial" pitchFamily="34" charset="-120"/>
              </a:rPr>
              <a:t>23%</a:t>
            </a:r>
            <a:endParaRPr lang="en-US" sz="2300" dirty="0"/>
          </a:p>
        </p:txBody>
      </p:sp>
      <p:sp>
        <p:nvSpPr>
          <p:cNvPr id="20" name="Text 18"/>
          <p:cNvSpPr/>
          <p:nvPr/>
        </p:nvSpPr>
        <p:spPr>
          <a:xfrm>
            <a:off x="9006840" y="2103120"/>
            <a:ext cx="2459736" cy="411480"/>
          </a:xfrm>
          <a:prstGeom prst="rect">
            <a:avLst/>
          </a:prstGeom>
          <a:noFill/>
          <a:ln/>
        </p:spPr>
        <p:txBody>
          <a:bodyPr wrap="square" rtlCol="0" anchor="t"/>
          <a:lstStyle/>
          <a:p>
            <a:pPr algn="ctr" indent="0" marL="0">
              <a:buNone/>
            </a:pPr>
            <a:r>
              <a:rPr lang="en-US" sz="1050" dirty="0">
                <a:solidFill>
                  <a:srgbClr val="5B6472"/>
                </a:solidFill>
                <a:latin typeface="Arial" pitchFamily="34" charset="0"/>
                <a:ea typeface="Arial" pitchFamily="34" charset="-122"/>
                <a:cs typeface="Arial" pitchFamily="34" charset="-120"/>
              </a:rPr>
              <a:t>Volume tolerance to breakeven</a:t>
            </a:r>
            <a:endParaRPr lang="en-US" sz="1050" dirty="0"/>
          </a:p>
        </p:txBody>
      </p:sp>
      <p:sp>
        <p:nvSpPr>
          <p:cNvPr id="21" name="Text 19"/>
          <p:cNvSpPr/>
          <p:nvPr/>
        </p:nvSpPr>
        <p:spPr>
          <a:xfrm>
            <a:off x="640080" y="3017520"/>
            <a:ext cx="10881360" cy="1371600"/>
          </a:xfrm>
          <a:prstGeom prst="rect">
            <a:avLst/>
          </a:prstGeom>
          <a:noFill/>
          <a:ln/>
        </p:spPr>
        <p:txBody>
          <a:bodyPr wrap="square" rtlCol="0" anchor="ctr"/>
          <a:lstStyle/>
          <a:p>
            <a:pPr marL="342900" indent="-342900">
              <a:lnSpc>
                <a:spcPts val="25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The business case is not being re-opened at this gate. It is being checked for whether anything has moved against it.</a:t>
            </a:r>
            <a:endParaRPr lang="en-US" sz="1500" dirty="0"/>
          </a:p>
          <a:p>
            <a:pPr marL="342900" indent="-342900">
              <a:lnSpc>
                <a:spcPts val="2500"/>
              </a:lnSpc>
              <a:spcAft>
                <a:spcPts val="1000"/>
              </a:spcAft>
              <a:buSzPct val="100000"/>
              <a:buChar char="•"/>
            </a:pPr>
            <a:r>
              <a:rPr lang="en-US" sz="1500" dirty="0">
                <a:solidFill>
                  <a:srgbClr val="1B2130"/>
                </a:solidFill>
                <a:latin typeface="Arial" pitchFamily="34" charset="0"/>
                <a:ea typeface="Arial" pitchFamily="34" charset="-122"/>
                <a:cs typeface="Arial" pitchFamily="34" charset="-120"/>
              </a:rPr>
              <a:t>Nothing has. The exposures below are the ones disclosed at Gate 1 and monitored since.</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191695" cy="914400"/>
          </a:xfrm>
          <a:prstGeom prst="rect">
            <a:avLst/>
          </a:prstGeom>
          <a:solidFill>
            <a:srgbClr val="14352A"/>
          </a:solidFill>
          <a:ln/>
        </p:spPr>
      </p:sp>
      <p:sp>
        <p:nvSpPr>
          <p:cNvPr id="3" name="Shape 1"/>
          <p:cNvSpPr/>
          <p:nvPr/>
        </p:nvSpPr>
        <p:spPr>
          <a:xfrm>
            <a:off x="0" y="914400"/>
            <a:ext cx="12191695" cy="41148"/>
          </a:xfrm>
          <a:prstGeom prst="rect">
            <a:avLst/>
          </a:prstGeom>
          <a:solidFill>
            <a:srgbClr val="1E5945"/>
          </a:solidFill>
          <a:ln/>
        </p:spPr>
      </p:sp>
      <p:sp>
        <p:nvSpPr>
          <p:cNvPr id="4" name="Text 2"/>
          <p:cNvSpPr/>
          <p:nvPr/>
        </p:nvSpPr>
        <p:spPr>
          <a:xfrm>
            <a:off x="502920" y="137160"/>
            <a:ext cx="9144000" cy="228600"/>
          </a:xfrm>
          <a:prstGeom prst="rect">
            <a:avLst/>
          </a:prstGeom>
          <a:noFill/>
          <a:ln/>
        </p:spPr>
        <p:txBody>
          <a:bodyPr wrap="square" rtlCol="0" anchor="ctr"/>
          <a:lstStyle/>
          <a:p>
            <a:pPr indent="0" marL="0">
              <a:buNone/>
            </a:pPr>
            <a:r>
              <a:rPr lang="en-US" sz="1000" spc="200" kern="0" dirty="0">
                <a:solidFill>
                  <a:srgbClr val="9DBFB1"/>
                </a:solidFill>
                <a:latin typeface="Consolas" pitchFamily="34" charset="0"/>
                <a:ea typeface="Consolas" pitchFamily="34" charset="-122"/>
                <a:cs typeface="Consolas" pitchFamily="34" charset="-120"/>
              </a:rPr>
              <a:t>EXPOSURE</a:t>
            </a:r>
            <a:endParaRPr lang="en-US" sz="1000" dirty="0"/>
          </a:p>
        </p:txBody>
      </p:sp>
      <p:sp>
        <p:nvSpPr>
          <p:cNvPr id="5" name="Text 3"/>
          <p:cNvSpPr/>
          <p:nvPr/>
        </p:nvSpPr>
        <p:spPr>
          <a:xfrm>
            <a:off x="502920" y="365760"/>
            <a:ext cx="10515600" cy="457200"/>
          </a:xfrm>
          <a:prstGeom prst="rect">
            <a:avLst/>
          </a:prstGeom>
          <a:noFill/>
          <a:ln/>
        </p:spPr>
        <p:txBody>
          <a:bodyPr wrap="square" rtlCol="0" anchor="ctr"/>
          <a:lstStyle/>
          <a:p>
            <a:pPr indent="0" marL="0">
              <a:buNone/>
            </a:pPr>
            <a:r>
              <a:rPr lang="en-US" sz="2100" b="1" dirty="0">
                <a:solidFill>
                  <a:srgbClr val="FFFFFF"/>
                </a:solidFill>
                <a:latin typeface="Arial" pitchFamily="34" charset="0"/>
                <a:ea typeface="Arial" pitchFamily="34" charset="-122"/>
                <a:cs typeface="Arial" pitchFamily="34" charset="-120"/>
              </a:rPr>
              <a:t>Top open risks</a:t>
            </a:r>
            <a:endParaRPr lang="en-US" sz="2100" dirty="0"/>
          </a:p>
        </p:txBody>
      </p:sp>
      <p:sp>
        <p:nvSpPr>
          <p:cNvPr id="6" name="Text 4"/>
          <p:cNvSpPr/>
          <p:nvPr/>
        </p:nvSpPr>
        <p:spPr>
          <a:xfrm>
            <a:off x="10180015" y="274320"/>
            <a:ext cx="1554480" cy="365760"/>
          </a:xfrm>
          <a:prstGeom prst="rect">
            <a:avLst/>
          </a:prstGeom>
          <a:noFill/>
          <a:ln/>
        </p:spPr>
        <p:txBody>
          <a:bodyPr wrap="square" rtlCol="0" anchor="ctr"/>
          <a:lstStyle/>
          <a:p>
            <a:pPr algn="r" indent="0" marL="0">
              <a:buNone/>
            </a:pPr>
            <a:r>
              <a:rPr lang="en-US" sz="1300" b="1" dirty="0">
                <a:solidFill>
                  <a:srgbClr val="3E6B58"/>
                </a:solidFill>
                <a:latin typeface="Consolas" pitchFamily="34" charset="0"/>
                <a:ea typeface="Consolas" pitchFamily="34" charset="-122"/>
                <a:cs typeface="Consolas" pitchFamily="34" charset="-120"/>
              </a:rPr>
              <a:t>DRAFT</a:t>
            </a:r>
            <a:endParaRPr lang="en-US" sz="1300" dirty="0"/>
          </a:p>
        </p:txBody>
      </p:sp>
      <p:sp>
        <p:nvSpPr>
          <p:cNvPr id="7" name="Text 5"/>
          <p:cNvSpPr/>
          <p:nvPr/>
        </p:nvSpPr>
        <p:spPr>
          <a:xfrm>
            <a:off x="502920" y="6510528"/>
            <a:ext cx="7315200" cy="228600"/>
          </a:xfrm>
          <a:prstGeom prst="rect">
            <a:avLst/>
          </a:prstGeom>
          <a:noFill/>
          <a:ln/>
        </p:spPr>
        <p:txBody>
          <a:bodyPr wrap="square" rtlCol="0" anchor="ctr"/>
          <a:lstStyle/>
          <a:p>
            <a:pPr indent="0" marL="0">
              <a:buNone/>
            </a:pPr>
            <a:r>
              <a:rPr lang="en-US" sz="850" dirty="0">
                <a:solidFill>
                  <a:srgbClr val="5B6472"/>
                </a:solidFill>
                <a:latin typeface="Arial" pitchFamily="34" charset="0"/>
                <a:ea typeface="Arial" pitchFamily="34" charset="-122"/>
                <a:cs typeface="Arial" pitchFamily="34" charset="-120"/>
              </a:rPr>
              <a:t>Lighthouse Financial Services Company  |  Beacon Index Advantage</a:t>
            </a:r>
            <a:endParaRPr lang="en-US" sz="850" dirty="0"/>
          </a:p>
        </p:txBody>
      </p:sp>
      <p:sp>
        <p:nvSpPr>
          <p:cNvPr id="8" name="Text 6"/>
          <p:cNvSpPr/>
          <p:nvPr/>
        </p:nvSpPr>
        <p:spPr>
          <a:xfrm>
            <a:off x="7253935" y="6510528"/>
            <a:ext cx="4434840" cy="228600"/>
          </a:xfrm>
          <a:prstGeom prst="rect">
            <a:avLst/>
          </a:prstGeom>
          <a:noFill/>
          <a:ln/>
        </p:spPr>
        <p:txBody>
          <a:bodyPr wrap="square" rtlCol="0" anchor="ctr"/>
          <a:lstStyle/>
          <a:p>
            <a:pPr algn="r" indent="0" marL="0">
              <a:buNone/>
            </a:pPr>
            <a:r>
              <a:rPr lang="en-US" sz="850" dirty="0">
                <a:solidFill>
                  <a:srgbClr val="5B6472"/>
                </a:solidFill>
                <a:latin typeface="Arial" pitchFamily="34" charset="0"/>
                <a:ea typeface="Arial" pitchFamily="34" charset="-122"/>
                <a:cs typeface="Arial" pitchFamily="34" charset="-120"/>
              </a:rPr>
              <a:t>Gate 2  |  01 April 2027  |  drafted 16 October 2026</a:t>
            </a:r>
            <a:endParaRPr lang="en-US" sz="85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640080" y="1463040"/>
          <a:ext cx="10881360" cy="914400"/>
        </p:xfrm>
        <a:graphic>
          <a:graphicData uri="http://schemas.openxmlformats.org/drawingml/2006/table">
            <a:tbl>
              <a:tblPr/>
              <a:tblGrid>
                <a:gridCol w="1005840"/>
                <a:gridCol w="7863840"/>
                <a:gridCol w="2011680"/>
              </a:tblGrid>
              <a:tr h="411480">
                <a:tc>
                  <a:txBody>
                    <a:bodyPr/>
                    <a:lstStyle/>
                    <a:p>
                      <a:pPr indent="0" marL="0">
                        <a:buNone/>
                      </a:pPr>
                      <a:r>
                        <a:rPr lang="en-US" sz="1100" b="1" dirty="0">
                          <a:solidFill>
                            <a:srgbClr val="FFFFFF"/>
                          </a:solidFill>
                          <a:latin typeface="Arial" pitchFamily="34" charset="0"/>
                          <a:ea typeface="Arial" pitchFamily="34" charset="-122"/>
                          <a:cs typeface="Arial" pitchFamily="34" charset="-120"/>
                        </a:rPr>
                        <a:t>ID</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Risk</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c>
                  <a:txBody>
                    <a:bodyPr/>
                    <a:lstStyle/>
                    <a:p>
                      <a:pPr indent="0" marL="0">
                        <a:buNone/>
                      </a:pPr>
                      <a:r>
                        <a:rPr lang="en-US" sz="1100" b="1" dirty="0">
                          <a:solidFill>
                            <a:srgbClr val="FFFFFF"/>
                          </a:solidFill>
                          <a:latin typeface="Arial" pitchFamily="34" charset="0"/>
                          <a:ea typeface="Arial" pitchFamily="34" charset="-122"/>
                          <a:cs typeface="Arial" pitchFamily="34" charset="-120"/>
                        </a:rPr>
                        <a:t>Score</a:t>
                      </a:r>
                      <a:endParaRPr lang="en-US" sz="110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solidFill>
                      <a:srgbClr val="14352A"/>
                    </a:solidFill>
                  </a:tcPr>
                </a:tc>
              </a:tr>
              <a:tr h="411480">
                <a:tc>
                  <a:txBody>
                    <a:bodyPr/>
                    <a:lstStyle/>
                    <a:p>
                      <a:pPr indent="0" marL="0">
                        <a:buNone/>
                      </a:pPr>
                      <a:r>
                        <a:rPr lang="en-US" sz="1150" dirty="0">
                          <a:solidFill>
                            <a:srgbClr val="000000"/>
                          </a:solidFill>
                          <a:latin typeface="Arial" pitchFamily="34" charset="0"/>
                          <a:ea typeface="Arial" pitchFamily="34" charset="-122"/>
                          <a:cs typeface="Arial" pitchFamily="34" charset="-120"/>
                        </a:rPr>
                        <a:t>R-05</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Hedging readiness (ISDA, derivatives ops, daily rebalance) lags launch</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b="1" dirty="0">
                          <a:solidFill>
                            <a:srgbClr val="B23A2E"/>
                          </a:solidFill>
                          <a:latin typeface="Arial" pitchFamily="34" charset="0"/>
                          <a:ea typeface="Arial" pitchFamily="34" charset="-122"/>
                          <a:cs typeface="Arial" pitchFamily="34" charset="-120"/>
                        </a:rPr>
                        <a:t>20</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11480">
                <a:tc>
                  <a:txBody>
                    <a:bodyPr/>
                    <a:lstStyle/>
                    <a:p>
                      <a:pPr indent="0" marL="0">
                        <a:buNone/>
                      </a:pPr>
                      <a:r>
                        <a:rPr lang="en-US" sz="1150" dirty="0">
                          <a:solidFill>
                            <a:srgbClr val="000000"/>
                          </a:solidFill>
                          <a:latin typeface="Arial" pitchFamily="34" charset="0"/>
                          <a:ea typeface="Arial" pitchFamily="34" charset="-122"/>
                          <a:cs typeface="Arial" pitchFamily="34" charset="-120"/>
                        </a:rPr>
                        <a:t>R-07</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Distribution partners deprioritize against competitor launches in the same quarter</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b="1" dirty="0">
                          <a:solidFill>
                            <a:srgbClr val="B23A2E"/>
                          </a:solidFill>
                          <a:latin typeface="Arial" pitchFamily="34" charset="0"/>
                          <a:ea typeface="Arial" pitchFamily="34" charset="-122"/>
                          <a:cs typeface="Arial" pitchFamily="34" charset="-120"/>
                        </a:rPr>
                        <a:t>16</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r h="411480">
                <a:tc>
                  <a:txBody>
                    <a:bodyPr/>
                    <a:lstStyle/>
                    <a:p>
                      <a:pPr indent="0" marL="0">
                        <a:buNone/>
                      </a:pPr>
                      <a:r>
                        <a:rPr lang="en-US" sz="1150" dirty="0">
                          <a:solidFill>
                            <a:srgbClr val="000000"/>
                          </a:solidFill>
                          <a:latin typeface="Arial" pitchFamily="34" charset="0"/>
                          <a:ea typeface="Arial" pitchFamily="34" charset="-122"/>
                          <a:cs typeface="Arial" pitchFamily="34" charset="-120"/>
                        </a:rPr>
                        <a:t>R-06</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indent="0" marL="0">
                        <a:buNone/>
                      </a:pPr>
                      <a:r>
                        <a:rPr lang="en-US" sz="1150" dirty="0">
                          <a:solidFill>
                            <a:srgbClr val="000000"/>
                          </a:solidFill>
                          <a:latin typeface="Arial" pitchFamily="34" charset="0"/>
                          <a:ea typeface="Arial" pitchFamily="34" charset="-122"/>
                          <a:cs typeface="Arial" pitchFamily="34" charset="-120"/>
                        </a:rPr>
                        <a:t>Pricing assumptions (lapse, GLWB utilization) prove unsupportable under external peer review</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c>
                  <a:txBody>
                    <a:bodyPr/>
                    <a:lstStyle/>
                    <a:p>
                      <a:pPr algn="r" indent="0" marL="0">
                        <a:buNone/>
                      </a:pPr>
                      <a:r>
                        <a:rPr lang="en-US" sz="1150" b="1" dirty="0">
                          <a:solidFill>
                            <a:srgbClr val="B23A2E"/>
                          </a:solidFill>
                          <a:latin typeface="Arial" pitchFamily="34" charset="0"/>
                          <a:ea typeface="Arial" pitchFamily="34" charset="-122"/>
                          <a:cs typeface="Arial" pitchFamily="34" charset="-120"/>
                        </a:rPr>
                        <a:t>15</a:t>
                      </a:r>
                      <a:endParaRPr lang="en-US" sz="1150" dirty="0">
                        <a:latin typeface="Arial" charset="0"/>
                        <a:ea typeface="Arial" charset="0"/>
                        <a:cs typeface="Arial" charset="0"/>
                      </a:endParaRPr>
                    </a:p>
                  </a:txBody>
                  <a:tcPr marL="91440" marR="91440" marT="45720" marB="45720" anchor="ctr">
                    <a:lnL w="6350" cap="flat" cmpd="sng" algn="ctr">
                      <a:solidFill>
                        <a:srgbClr val="E3E6EB"/>
                      </a:solidFill>
                      <a:prstDash val="solid"/>
                      <a:round/>
                      <a:headEnd type="none" w="med" len="med"/>
                      <a:tailEnd type="none" w="med" len="med"/>
                    </a:lnL>
                    <a:lnR w="6350" cap="flat" cmpd="sng" algn="ctr">
                      <a:solidFill>
                        <a:srgbClr val="E3E6EB"/>
                      </a:solidFill>
                      <a:prstDash val="solid"/>
                      <a:round/>
                      <a:headEnd type="none" w="med" len="med"/>
                      <a:tailEnd type="none" w="med" len="med"/>
                    </a:lnR>
                    <a:lnT w="6350" cap="flat" cmpd="sng" algn="ctr">
                      <a:solidFill>
                        <a:srgbClr val="E3E6EB"/>
                      </a:solidFill>
                      <a:prstDash val="solid"/>
                      <a:round/>
                      <a:headEnd type="none" w="med" len="med"/>
                      <a:tailEnd type="none" w="med" len="med"/>
                    </a:lnT>
                    <a:lnB w="6350" cap="flat" cmpd="sng" algn="ctr">
                      <a:solidFill>
                        <a:srgbClr val="E3E6EB"/>
                      </a:solidFill>
                      <a:prstDash val="solid"/>
                      <a:round/>
                      <a:headEnd type="none" w="med" len="med"/>
                      <a:tailEnd type="none" w="med" len="med"/>
                    </a:lnB>
                  </a:tcPr>
                </a:tc>
              </a:tr>
            </a:tbl>
          </a:graphicData>
        </a:graphic>
      </p:graphicFrame>
      <p:sp>
        <p:nvSpPr>
          <p:cNvPr id="10" name="Shape 7"/>
          <p:cNvSpPr/>
          <p:nvPr/>
        </p:nvSpPr>
        <p:spPr>
          <a:xfrm>
            <a:off x="640080" y="3566160"/>
            <a:ext cx="10881360" cy="1051560"/>
          </a:xfrm>
          <a:prstGeom prst="rect">
            <a:avLst/>
          </a:prstGeom>
          <a:solidFill>
            <a:srgbClr val="FDF3DF"/>
          </a:solidFill>
          <a:ln/>
        </p:spPr>
      </p:sp>
      <p:sp>
        <p:nvSpPr>
          <p:cNvPr id="11" name="Shape 8"/>
          <p:cNvSpPr/>
          <p:nvPr/>
        </p:nvSpPr>
        <p:spPr>
          <a:xfrm>
            <a:off x="640080" y="3566160"/>
            <a:ext cx="54864" cy="1051560"/>
          </a:xfrm>
          <a:prstGeom prst="rect">
            <a:avLst/>
          </a:prstGeom>
          <a:solidFill>
            <a:srgbClr val="9A6400"/>
          </a:solidFill>
          <a:ln/>
        </p:spPr>
      </p:sp>
      <p:sp>
        <p:nvSpPr>
          <p:cNvPr id="12" name="Text 9"/>
          <p:cNvSpPr/>
          <p:nvPr/>
        </p:nvSpPr>
        <p:spPr>
          <a:xfrm>
            <a:off x="868680" y="3611880"/>
            <a:ext cx="10424160" cy="960120"/>
          </a:xfrm>
          <a:prstGeom prst="rect">
            <a:avLst/>
          </a:prstGeom>
          <a:noFill/>
          <a:ln/>
        </p:spPr>
        <p:txBody>
          <a:bodyPr wrap="square" rtlCol="0" anchor="ctr"/>
          <a:lstStyle/>
          <a:p>
            <a:pPr indent="0" marL="0">
              <a:buNone/>
            </a:pPr>
            <a:r>
              <a:rPr lang="en-US" sz="1350" dirty="0">
                <a:solidFill>
                  <a:srgbClr val="1B2130"/>
                </a:solidFill>
                <a:latin typeface="Arial" pitchFamily="34" charset="0"/>
                <a:ea typeface="Arial" pitchFamily="34" charset="-122"/>
                <a:cs typeface="Arial" pitchFamily="34" charset="-120"/>
              </a:rPr>
              <a:t>The two highest are the two that rose since Gate 1, and both sit behind the conditions still open. The risk register and the condition register agreeing from opposite directions is the intended behavior.</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Lighthouse Financial Services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Gate 2 Review Deck (draft)</dc:title>
  <dc:subject>PptxGenJS Presentation</dc:subject>
  <dc:creator>C. Tyrrell</dc:creator>
  <cp:lastModifiedBy>C. Tyrrell</cp:lastModifiedBy>
  <cp:revision>1</cp:revision>
  <dcterms:created xsi:type="dcterms:W3CDTF">2026-07-25T23:05:37Z</dcterms:created>
  <dcterms:modified xsi:type="dcterms:W3CDTF">2026-07-25T23:05:37Z</dcterms:modified>
</cp:coreProperties>
</file>