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Shape 1"/>
          <p:cNvSpPr/>
          <p:nvPr/>
        </p:nvSpPr>
        <p:spPr>
          <a:xfrm>
            <a:off x="6184087" y="484632"/>
            <a:ext cx="5614416" cy="3192685"/>
          </a:xfrm>
          <a:prstGeom prst="rect">
            <a:avLst/>
          </a:prstGeom>
          <a:solidFill>
            <a:srgbClr val="2C7860"/>
          </a:solidFill>
          <a:ln/>
        </p:spPr>
      </p:sp>
      <p:pic>
        <p:nvPicPr>
          <p:cNvPr id="4" name="Image 0" descr="cover_l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8095" y="548640"/>
            <a:ext cx="5486400" cy="30646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71323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KICKOFF · GATE 0 · CONCEPT APPROVED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58368" y="1325880"/>
            <a:ext cx="100584" cy="1371600"/>
          </a:xfrm>
          <a:prstGeom prst="rect">
            <a:avLst/>
          </a:prstGeom>
          <a:solidFill>
            <a:srgbClr val="C6851A"/>
          </a:solidFill>
          <a:ln/>
        </p:spPr>
      </p:sp>
      <p:sp>
        <p:nvSpPr>
          <p:cNvPr id="7" name="Text 4"/>
          <p:cNvSpPr/>
          <p:nvPr/>
        </p:nvSpPr>
        <p:spPr>
          <a:xfrm>
            <a:off x="896112" y="1280160"/>
            <a:ext cx="50292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Index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Advantage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640080" y="397764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650" i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new-product development program — building, filing, and launching a fixed indexed annuity through disciplined stage-gates to a March 2028 market launch.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640080" y="5257800"/>
            <a:ext cx="10927080" cy="12802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10" name="Text 7"/>
          <p:cNvSpPr/>
          <p:nvPr/>
        </p:nvSpPr>
        <p:spPr>
          <a:xfrm>
            <a:off x="64008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February 5, 2026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008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 — GO, 5-0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333756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Tyrrell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333756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NPD Program Manager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03504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03504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Full-program team (ramping)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873252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$27.9M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873252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Planned, gated in 4 tranches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·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Phases — Detailed 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as a work view — bars show when each workstream runs and where they overlap.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858768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7" name="Text 5"/>
          <p:cNvSpPr/>
          <p:nvPr/>
        </p:nvSpPr>
        <p:spPr>
          <a:xfrm>
            <a:off x="3858768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'26 H1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153101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9" name="Text 7"/>
          <p:cNvSpPr/>
          <p:nvPr/>
        </p:nvSpPr>
        <p:spPr>
          <a:xfrm>
            <a:off x="5153101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'26 H2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47434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1" name="Text 9"/>
          <p:cNvSpPr/>
          <p:nvPr/>
        </p:nvSpPr>
        <p:spPr>
          <a:xfrm>
            <a:off x="6447434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'27 H1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741768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3" name="Text 11"/>
          <p:cNvSpPr/>
          <p:nvPr/>
        </p:nvSpPr>
        <p:spPr>
          <a:xfrm>
            <a:off x="7741768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'27 H2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036101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5" name="Text 13"/>
          <p:cNvSpPr/>
          <p:nvPr/>
        </p:nvSpPr>
        <p:spPr>
          <a:xfrm>
            <a:off x="9036101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'28 H1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0330434" y="1965960"/>
            <a:ext cx="1257757" cy="310896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7" name="Text 15"/>
          <p:cNvSpPr/>
          <p:nvPr/>
        </p:nvSpPr>
        <p:spPr>
          <a:xfrm>
            <a:off x="10330434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66928" y="1965960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153101" y="1965960"/>
            <a:ext cx="7315" cy="408736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0" name="Shape 18"/>
          <p:cNvSpPr/>
          <p:nvPr/>
        </p:nvSpPr>
        <p:spPr>
          <a:xfrm>
            <a:off x="6447434" y="1965960"/>
            <a:ext cx="7315" cy="408736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1" name="Shape 19"/>
          <p:cNvSpPr/>
          <p:nvPr/>
        </p:nvSpPr>
        <p:spPr>
          <a:xfrm>
            <a:off x="7741768" y="1965960"/>
            <a:ext cx="7315" cy="408736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2" name="Shape 20"/>
          <p:cNvSpPr/>
          <p:nvPr/>
        </p:nvSpPr>
        <p:spPr>
          <a:xfrm>
            <a:off x="9036101" y="1965960"/>
            <a:ext cx="7315" cy="408736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3" name="Shape 21"/>
          <p:cNvSpPr/>
          <p:nvPr/>
        </p:nvSpPr>
        <p:spPr>
          <a:xfrm>
            <a:off x="10330434" y="1965960"/>
            <a:ext cx="7315" cy="408736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4" name="Text 22"/>
          <p:cNvSpPr/>
          <p:nvPr/>
        </p:nvSpPr>
        <p:spPr>
          <a:xfrm>
            <a:off x="566928" y="239572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&amp; Actuarial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95528" y="276148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case &amp; pricing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886200" y="2816352"/>
            <a:ext cx="1239469" cy="256032"/>
          </a:xfrm>
          <a:prstGeom prst="roundRect">
            <a:avLst>
              <a:gd name="adj" fmla="val 17857"/>
            </a:avLst>
          </a:prstGeom>
          <a:solidFill>
            <a:srgbClr val="1E5945"/>
          </a:solidFill>
          <a:ln/>
        </p:spPr>
      </p:sp>
      <p:sp>
        <p:nvSpPr>
          <p:cNvPr id="27" name="Shape 25"/>
          <p:cNvSpPr/>
          <p:nvPr/>
        </p:nvSpPr>
        <p:spPr>
          <a:xfrm>
            <a:off x="566928" y="3127248"/>
            <a:ext cx="11057839" cy="36576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28" name="Text 26"/>
          <p:cNvSpPr/>
          <p:nvPr/>
        </p:nvSpPr>
        <p:spPr>
          <a:xfrm>
            <a:off x="795528" y="312724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design &amp; GLWB rider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662800" y="3182112"/>
            <a:ext cx="2274936" cy="256032"/>
          </a:xfrm>
          <a:prstGeom prst="roundRect">
            <a:avLst>
              <a:gd name="adj" fmla="val 17857"/>
            </a:avLst>
          </a:prstGeom>
          <a:solidFill>
            <a:srgbClr val="1E5945"/>
          </a:solidFill>
          <a:ln/>
        </p:spPr>
      </p:sp>
      <p:sp>
        <p:nvSpPr>
          <p:cNvPr id="30" name="Text 28"/>
          <p:cNvSpPr/>
          <p:nvPr/>
        </p:nvSpPr>
        <p:spPr>
          <a:xfrm>
            <a:off x="566928" y="349300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B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&amp; File (parallel)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66928" y="3858768"/>
            <a:ext cx="11057839" cy="36576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32" name="Text 30"/>
          <p:cNvSpPr/>
          <p:nvPr/>
        </p:nvSpPr>
        <p:spPr>
          <a:xfrm>
            <a:off x="795528" y="38587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illustration (Cordelane)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180533" y="3913632"/>
            <a:ext cx="2792669" cy="256032"/>
          </a:xfrm>
          <a:prstGeom prst="roundRect">
            <a:avLst>
              <a:gd name="adj" fmla="val 17857"/>
            </a:avLst>
          </a:prstGeom>
          <a:solidFill>
            <a:srgbClr val="2B5C8A"/>
          </a:solidFill>
          <a:ln/>
        </p:spPr>
      </p:sp>
      <p:sp>
        <p:nvSpPr>
          <p:cNvPr id="34" name="Text 32"/>
          <p:cNvSpPr/>
          <p:nvPr/>
        </p:nvSpPr>
        <p:spPr>
          <a:xfrm>
            <a:off x="795528" y="422452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filing (Compact + CA/FL)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5698266" y="4279392"/>
            <a:ext cx="2792669" cy="256032"/>
          </a:xfrm>
          <a:prstGeom prst="roundRect">
            <a:avLst>
              <a:gd name="adj" fmla="val 17857"/>
            </a:avLst>
          </a:prstGeom>
          <a:solidFill>
            <a:srgbClr val="2B5C8A"/>
          </a:solidFill>
          <a:ln/>
        </p:spPr>
      </p:sp>
      <p:sp>
        <p:nvSpPr>
          <p:cNvPr id="36" name="Text 34"/>
          <p:cNvSpPr/>
          <p:nvPr/>
        </p:nvSpPr>
        <p:spPr>
          <a:xfrm>
            <a:off x="566928" y="459028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C7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&amp; Launch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795528" y="495604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&amp; derivatives operations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992600" y="5010912"/>
            <a:ext cx="2016069" cy="256032"/>
          </a:xfrm>
          <a:prstGeom prst="roundRect">
            <a:avLst>
              <a:gd name="adj" fmla="val 17857"/>
            </a:avLst>
          </a:prstGeom>
          <a:solidFill>
            <a:srgbClr val="2C7A5E"/>
          </a:solidFill>
          <a:ln/>
        </p:spPr>
      </p:sp>
      <p:sp>
        <p:nvSpPr>
          <p:cNvPr id="39" name="Shape 37"/>
          <p:cNvSpPr/>
          <p:nvPr/>
        </p:nvSpPr>
        <p:spPr>
          <a:xfrm>
            <a:off x="566928" y="5321808"/>
            <a:ext cx="11057839" cy="36576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40" name="Text 38"/>
          <p:cNvSpPr/>
          <p:nvPr/>
        </p:nvSpPr>
        <p:spPr>
          <a:xfrm>
            <a:off x="795528" y="532180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enablement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7769200" y="5376672"/>
            <a:ext cx="1627769" cy="256032"/>
          </a:xfrm>
          <a:prstGeom prst="roundRect">
            <a:avLst>
              <a:gd name="adj" fmla="val 17857"/>
            </a:avLst>
          </a:prstGeom>
          <a:solidFill>
            <a:srgbClr val="2C7A5E"/>
          </a:solidFill>
          <a:ln/>
        </p:spPr>
      </p:sp>
      <p:sp>
        <p:nvSpPr>
          <p:cNvPr id="42" name="Text 40"/>
          <p:cNvSpPr/>
          <p:nvPr/>
        </p:nvSpPr>
        <p:spPr>
          <a:xfrm>
            <a:off x="795528" y="56875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→ post-launch review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9322399" y="5742432"/>
            <a:ext cx="2274936" cy="256032"/>
          </a:xfrm>
          <a:prstGeom prst="roundRect">
            <a:avLst>
              <a:gd name="adj" fmla="val 17857"/>
            </a:avLst>
          </a:prstGeom>
          <a:solidFill>
            <a:srgbClr val="2C7A5E"/>
          </a:solidFill>
          <a:ln/>
        </p:spPr>
      </p:sp>
      <p:sp>
        <p:nvSpPr>
          <p:cNvPr id="44" name="Text 42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Money Goes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54480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PROGRAM BUDGET   </a:t>
            </a:r>
            <a:pPr indent="0" marL="0">
              <a:buNone/>
            </a:pPr>
            <a:r>
              <a:rPr lang="en-US" sz="20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$27.9M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2103120"/>
            <a:ext cx="11057839" cy="45720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7" name="Text 5"/>
          <p:cNvSpPr/>
          <p:nvPr/>
        </p:nvSpPr>
        <p:spPr>
          <a:xfrm>
            <a:off x="704088" y="21031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— Concept &amp; Business Case (released at Gate 0)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824728" y="21031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$2,180,000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424928" y="21031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screening → the validated Gate-1 business case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04088" y="25603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— Build &amp; File (authorized at Gate 1)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824728" y="25603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$11,640,000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424928" y="25603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build, systems and illustration, regulatory filing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66928" y="3017520"/>
            <a:ext cx="11057839" cy="45720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14" name="Text 12"/>
          <p:cNvSpPr/>
          <p:nvPr/>
        </p:nvSpPr>
        <p:spPr>
          <a:xfrm>
            <a:off x="704088" y="30175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3 — Test &amp; Launch Prep (authorized at Gate 2)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824728" y="30175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$7,450,000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424928" y="30175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validation, hedging readiness, distribution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04088" y="34747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4 — Launch &amp; Stabilize (authorized at Gate 4)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824728" y="34747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$4,330,000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424928" y="34747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launch and post-launch stabilization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66928" y="3931920"/>
            <a:ext cx="11057839" cy="457200"/>
          </a:xfrm>
          <a:prstGeom prst="rect">
            <a:avLst/>
          </a:prstGeom>
          <a:solidFill>
            <a:srgbClr val="F2F9F5"/>
          </a:solidFill>
          <a:ln/>
        </p:spPr>
      </p:sp>
      <p:sp>
        <p:nvSpPr>
          <p:cNvPr id="21" name="Text 19"/>
          <p:cNvSpPr/>
          <p:nvPr/>
        </p:nvSpPr>
        <p:spPr>
          <a:xfrm>
            <a:off x="704088" y="39319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Contingency (9.0%, gate-controlled)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824728" y="39319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$2,304,000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424928" y="39319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 only against realized risk, at a gate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66928" y="6199632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$27.904M is planned but authorized one stage at a time — only Stage 1 ($2.18M) is released at Gate 0; each later tranche is authorized at its gate. Labor is $17.98M of the total (90 people, 146,440 hours).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CASE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Business Case — Validated at Gate 1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91640"/>
            <a:ext cx="11057839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stage-gated investment — capital is released one gate at a time, and the business case is validated at Gate 1, not asserted at kickoff.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66928" y="2286000"/>
            <a:ext cx="11057839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DE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modelling projects roughly $1.875B in premium over five years at an average case size of $118,000, returning an IRR of about 14.6% against an 11.0% hurdle. These are Gate-0 estimates — the validated business case, with peer-reviewed pricing and capital assumptions, is the Gate-1 deliverable, and each subsequent stage's funding is authorized only at its gate.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4160520"/>
            <a:ext cx="3503066" cy="1554480"/>
          </a:xfrm>
          <a:prstGeom prst="roundRect">
            <a:avLst>
              <a:gd name="adj" fmla="val 5882"/>
            </a:avLst>
          </a:prstGeom>
          <a:solidFill>
            <a:srgbClr val="123A2C"/>
          </a:solidFill>
          <a:ln w="12700">
            <a:solidFill>
              <a:srgbClr val="2C78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41248" y="4434840"/>
            <a:ext cx="295442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$1.875B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41248" y="5120640"/>
            <a:ext cx="295442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5-yr premium (preliminary)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344314" y="4160520"/>
            <a:ext cx="3503066" cy="1554480"/>
          </a:xfrm>
          <a:prstGeom prst="roundRect">
            <a:avLst>
              <a:gd name="adj" fmla="val 5882"/>
            </a:avLst>
          </a:prstGeom>
          <a:solidFill>
            <a:srgbClr val="123A2C"/>
          </a:solidFill>
          <a:ln w="12700">
            <a:solidFill>
              <a:srgbClr val="2C786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8634" y="4434840"/>
            <a:ext cx="295442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~14.6%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4618634" y="5120640"/>
            <a:ext cx="295442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Preliminary IRR vs. 11.0% hurdle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21701" y="4160520"/>
            <a:ext cx="3503066" cy="1554480"/>
          </a:xfrm>
          <a:prstGeom prst="roundRect">
            <a:avLst>
              <a:gd name="adj" fmla="val 5882"/>
            </a:avLst>
          </a:prstGeom>
          <a:solidFill>
            <a:srgbClr val="123A2C"/>
          </a:solidFill>
          <a:ln w="12700">
            <a:solidFill>
              <a:srgbClr val="2C786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96021" y="4434840"/>
            <a:ext cx="295442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tranches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396021" y="5120640"/>
            <a:ext cx="295442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released gate-by-gate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TOGETHER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We'll Stay in Sync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704088" y="181051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15768" y="181051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596128" y="181051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66928" y="219456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04088" y="239572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10" name="Text 8"/>
          <p:cNvSpPr/>
          <p:nvPr/>
        </p:nvSpPr>
        <p:spPr>
          <a:xfrm>
            <a:off x="704088" y="239572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gate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15768" y="219456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596128" y="219456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gate outcome — GO / conditions / recycle / hold / cancel; 5 votes, Chair no vote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315468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04088" y="335584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15" name="Text 13"/>
          <p:cNvSpPr/>
          <p:nvPr/>
        </p:nvSpPr>
        <p:spPr>
          <a:xfrm>
            <a:off x="704088" y="33558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15768" y="315468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Status Review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596128" y="315468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Cross-workstream status, gate-readiness, RAIDD updates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66928" y="411480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04088" y="431596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20" name="Text 18"/>
          <p:cNvSpPr/>
          <p:nvPr/>
        </p:nvSpPr>
        <p:spPr>
          <a:xfrm>
            <a:off x="704088" y="431596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715768" y="411480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/ CPO Review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596128" y="411480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health with the sponsor and executive stakeholders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66928" y="507492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04088" y="527608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1E5945"/>
          </a:solidFill>
          <a:ln/>
        </p:spPr>
      </p:sp>
      <p:sp>
        <p:nvSpPr>
          <p:cNvPr id="25" name="Text 23"/>
          <p:cNvSpPr/>
          <p:nvPr/>
        </p:nvSpPr>
        <p:spPr>
          <a:xfrm>
            <a:off x="704088" y="527608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needed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715768" y="507492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Conditions Review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596128" y="507492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open gate conditions to closure ahead of the next gate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and Mitigation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register at a glance — each risk with its mitigation, likelihood, and impact; detailed cards follow.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" y="196596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 RISKS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636008" y="1965960"/>
            <a:ext cx="4709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STRATEGY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97940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0528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66928" y="2450592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115568" y="2395728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engine timeline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087368" y="2395728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13" name="Shape 11"/>
          <p:cNvSpPr/>
          <p:nvPr/>
        </p:nvSpPr>
        <p:spPr>
          <a:xfrm>
            <a:off x="4251960" y="2642616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4" name="Text 12"/>
          <p:cNvSpPr/>
          <p:nvPr/>
        </p:nvSpPr>
        <p:spPr>
          <a:xfrm>
            <a:off x="4251960" y="264261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654296" y="2395728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validated inside the filing window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979408" y="2679192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9290304" y="2395728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305288" y="2679192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616184" y="2395728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66928" y="338328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1115568" y="3328416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/ derivatives readiness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087368" y="3328416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23" name="Shape 21"/>
          <p:cNvSpPr/>
          <p:nvPr/>
        </p:nvSpPr>
        <p:spPr>
          <a:xfrm>
            <a:off x="4251960" y="3575304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4" name="Text 22"/>
          <p:cNvSpPr/>
          <p:nvPr/>
        </p:nvSpPr>
        <p:spPr>
          <a:xfrm>
            <a:off x="4251960" y="357530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54296" y="3328416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/ ISDA readiness sequenced ahead of launch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8979408" y="3611880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27" name="Text 25"/>
          <p:cNvSpPr/>
          <p:nvPr/>
        </p:nvSpPr>
        <p:spPr>
          <a:xfrm>
            <a:off x="9290304" y="3328416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10305288" y="3611880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9" name="Text 27"/>
          <p:cNvSpPr/>
          <p:nvPr/>
        </p:nvSpPr>
        <p:spPr>
          <a:xfrm>
            <a:off x="10616184" y="3328416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66928" y="4315968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000" dirty="0"/>
          </a:p>
        </p:txBody>
      </p:sp>
      <p:sp>
        <p:nvSpPr>
          <p:cNvPr id="31" name="Text 29"/>
          <p:cNvSpPr/>
          <p:nvPr/>
        </p:nvSpPr>
        <p:spPr>
          <a:xfrm>
            <a:off x="1115568" y="4261104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assumptions hold up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087368" y="4261104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33" name="Shape 31"/>
          <p:cNvSpPr/>
          <p:nvPr/>
        </p:nvSpPr>
        <p:spPr>
          <a:xfrm>
            <a:off x="4251960" y="4507992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4" name="Text 32"/>
          <p:cNvSpPr/>
          <p:nvPr/>
        </p:nvSpPr>
        <p:spPr>
          <a:xfrm>
            <a:off x="4251960" y="450799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654296" y="4261104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actuarial peer review of pricing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8979408" y="4544568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37" name="Text 35"/>
          <p:cNvSpPr/>
          <p:nvPr/>
        </p:nvSpPr>
        <p:spPr>
          <a:xfrm>
            <a:off x="9290304" y="4261104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10305288" y="4544568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9" name="Text 37"/>
          <p:cNvSpPr/>
          <p:nvPr/>
        </p:nvSpPr>
        <p:spPr>
          <a:xfrm>
            <a:off x="10616184" y="4261104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66928" y="5248656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B9CC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000" dirty="0"/>
          </a:p>
        </p:txBody>
      </p:sp>
      <p:sp>
        <p:nvSpPr>
          <p:cNvPr id="41" name="Text 39"/>
          <p:cNvSpPr/>
          <p:nvPr/>
        </p:nvSpPr>
        <p:spPr>
          <a:xfrm>
            <a:off x="1115568" y="5193792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IIPRC review of the rider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4087368" y="5193792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43" name="Shape 41"/>
          <p:cNvSpPr/>
          <p:nvPr/>
        </p:nvSpPr>
        <p:spPr>
          <a:xfrm>
            <a:off x="4251960" y="5440680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44" name="Text 42"/>
          <p:cNvSpPr/>
          <p:nvPr/>
        </p:nvSpPr>
        <p:spPr>
          <a:xfrm>
            <a:off x="4251960" y="54406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4654296" y="5193792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IIPRC pre-submission engagement on the rider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8979408" y="5477256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47" name="Text 45"/>
          <p:cNvSpPr/>
          <p:nvPr/>
        </p:nvSpPr>
        <p:spPr>
          <a:xfrm>
            <a:off x="9290304" y="5193792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10305288" y="5477256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49" name="Text 47"/>
          <p:cNvSpPr/>
          <p:nvPr/>
        </p:nvSpPr>
        <p:spPr>
          <a:xfrm>
            <a:off x="10616184" y="5193792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WE'RE WATCHING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We're Watching  (1 of 2)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R-08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727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engine timeline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863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31388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3331388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illustration engine may not be able to produce compliant hypothetical illustrations inside the regulatory filing window.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863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 Kowalczyk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7863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— highest-attention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863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17" name="Text 15"/>
          <p:cNvSpPr/>
          <p:nvPr/>
        </p:nvSpPr>
        <p:spPr>
          <a:xfrm>
            <a:off x="7863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 scope and validation are sequenced early against the filing window, with compliance validating output before submission.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787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787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20" name="Text 18"/>
          <p:cNvSpPr/>
          <p:nvPr/>
        </p:nvSpPr>
        <p:spPr>
          <a:xfrm>
            <a:off x="64798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R-05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2845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/ derivatives readiness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981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23" name="Text 21"/>
          <p:cNvSpPr/>
          <p:nvPr/>
        </p:nvSpPr>
        <p:spPr>
          <a:xfrm>
            <a:off x="64981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043187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25" name="Text 23"/>
          <p:cNvSpPr/>
          <p:nvPr/>
        </p:nvSpPr>
        <p:spPr>
          <a:xfrm>
            <a:off x="9043187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981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readiness — ISDA agreements, derivatives operations, daily rebalance — could lag the launch date.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981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M. Delacroix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4981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981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30" name="Text 28"/>
          <p:cNvSpPr/>
          <p:nvPr/>
        </p:nvSpPr>
        <p:spPr>
          <a:xfrm>
            <a:off x="64981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operations are stood up and sequenced well ahead of launch rather than treated as a launch-week switch-on.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WE'RE WATCHING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We're Watching  (2 of 2)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R-06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727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assumptions hold up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863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31388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3331388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assumptions (lapse, GLWB utilization) could prove unsupportable under external actuarial peer review.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863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 Ravichandran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7863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863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17" name="Text 15"/>
          <p:cNvSpPr/>
          <p:nvPr/>
        </p:nvSpPr>
        <p:spPr>
          <a:xfrm>
            <a:off x="7863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independent actuarial peer review tests the assumptions before they are locked into the filed product.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787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787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20" name="Text 18"/>
          <p:cNvSpPr/>
          <p:nvPr/>
        </p:nvSpPr>
        <p:spPr>
          <a:xfrm>
            <a:off x="64798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R-01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2845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IIPRC review of the rider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981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23" name="Text 21"/>
          <p:cNvSpPr/>
          <p:nvPr/>
        </p:nvSpPr>
        <p:spPr>
          <a:xfrm>
            <a:off x="64981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043187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25" name="Text 23"/>
          <p:cNvSpPr/>
          <p:nvPr/>
        </p:nvSpPr>
        <p:spPr>
          <a:xfrm>
            <a:off x="9043187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981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Interstate Compact (IIPRC) review could extend past the standard clock over the non-standard GLWB rider feature.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981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 Hollingsworth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4981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98184" y="4700016"/>
            <a:ext cx="4907128" cy="10973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30" name="Text 28"/>
          <p:cNvSpPr/>
          <p:nvPr/>
        </p:nvSpPr>
        <p:spPr>
          <a:xfrm>
            <a:off x="64981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Pre-submission engagement with the Compact on the rider feature reduces the chance of a late, clock-extending objection.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RATIFIED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We're Starting With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54480"/>
            <a:ext cx="110578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decisions are already ratified at Gate 0 — captured here so no one has to reconstruct them later.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66928" y="210312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103120"/>
            <a:ext cx="64008" cy="105156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8" name="Text 6"/>
          <p:cNvSpPr/>
          <p:nvPr/>
        </p:nvSpPr>
        <p:spPr>
          <a:xfrm>
            <a:off x="841248" y="2286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304288" y="224942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 approved to proceed — GO, unanimous 5-0 (weighted score 3.85) on the two-tier gate test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73007" y="228600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Feb 2026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66928" y="333756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" y="3337560"/>
            <a:ext cx="64008" cy="105156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3" name="Text 11"/>
          <p:cNvSpPr/>
          <p:nvPr/>
        </p:nvSpPr>
        <p:spPr>
          <a:xfrm>
            <a:off x="841248" y="35204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D-01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304288" y="348386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structured as a fixed indexed annuity, NOT a RILA — keeps it state-filed, out of SEC/FINRA registration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973007" y="352044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Actuary + GC/CCO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Gate 0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457200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4572000"/>
            <a:ext cx="64008" cy="105156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8" name="Text 16"/>
          <p:cNvSpPr/>
          <p:nvPr/>
        </p:nvSpPr>
        <p:spPr>
          <a:xfrm>
            <a:off x="841248" y="4754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D-05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304288" y="471830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Guaranteed Lifetime Withdrawal Benefit offered as an OPTIONAL rider rather than bundled into the base contract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973007" y="475488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+ Actuarial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Gate 0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Next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920240"/>
            <a:ext cx="777240" cy="777240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920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618488" y="187452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4F1EB"/>
          </a:solidFill>
          <a:ln/>
        </p:spPr>
      </p:sp>
      <p:sp>
        <p:nvSpPr>
          <p:cNvPr id="8" name="Text 6"/>
          <p:cNvSpPr/>
          <p:nvPr/>
        </p:nvSpPr>
        <p:spPr>
          <a:xfrm>
            <a:off x="1618488" y="187452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721608" y="182880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Gate-1 business case — peer-reviewed pricing, capital, and filing strategy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66928" y="3246120"/>
            <a:ext cx="777240" cy="777240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324612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1618488" y="320040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4F1EB"/>
          </a:solidFill>
          <a:ln/>
        </p:spPr>
      </p:sp>
      <p:sp>
        <p:nvSpPr>
          <p:cNvPr id="13" name="Text 11"/>
          <p:cNvSpPr/>
          <p:nvPr/>
        </p:nvSpPr>
        <p:spPr>
          <a:xfrm>
            <a:off x="1618488" y="32004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Immediately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721608" y="315468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the Gate Review Board and lock the Gate-1 decision criteria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66928" y="4572000"/>
            <a:ext cx="777240" cy="777240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45720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1618488" y="452628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4F1EB"/>
          </a:solidFill>
          <a:ln/>
        </p:spPr>
      </p:sp>
      <p:sp>
        <p:nvSpPr>
          <p:cNvPr id="18" name="Text 16"/>
          <p:cNvSpPr/>
          <p:nvPr/>
        </p:nvSpPr>
        <p:spPr>
          <a:xfrm>
            <a:off x="1618488" y="452628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'26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721608" y="448056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Convene Gate 1 for the funding decision on the full program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4572000"/>
            <a:ext cx="5029200" cy="5029200"/>
          </a:xfrm>
          <a:prstGeom prst="ellipse">
            <a:avLst/>
          </a:prstGeom>
          <a:solidFill>
            <a:srgbClr val="123A2C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148840"/>
            <a:ext cx="1219169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5800" dirty="0"/>
          </a:p>
        </p:txBody>
      </p:sp>
      <p:sp>
        <p:nvSpPr>
          <p:cNvPr id="5" name="Text 3"/>
          <p:cNvSpPr/>
          <p:nvPr/>
        </p:nvSpPr>
        <p:spPr>
          <a:xfrm>
            <a:off x="0" y="32461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something that sets the gold standard.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0" y="443484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Tyrrell  </a:t>
            </a:r>
            <a:pPr algn="ctr" indent="0" marL="0">
              <a:buNone/>
            </a:pPr>
            <a:r>
              <a:rPr lang="en-US" sz="15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NPD Program Manager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0" y="475488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Index Advantage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0" y="585216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CB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program artifacts available at ct-pm.pages.dev/lighthouse/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Today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8308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783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15568" y="17830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 &amp; Program Context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49631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24963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15568" y="249631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 &amp; the Opportunity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66928" y="320954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32095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15568" y="3209544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 &amp; Success Criteria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66928" y="392277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15" name="Text 13"/>
          <p:cNvSpPr/>
          <p:nvPr/>
        </p:nvSpPr>
        <p:spPr>
          <a:xfrm>
            <a:off x="566928" y="39227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15568" y="3922776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Scope: In and Out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66928" y="46360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18" name="Text 16"/>
          <p:cNvSpPr/>
          <p:nvPr/>
        </p:nvSpPr>
        <p:spPr>
          <a:xfrm>
            <a:off x="566928" y="46360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15568" y="4636008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&amp; Delivery Model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66928" y="534924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21" name="Text 19"/>
          <p:cNvSpPr/>
          <p:nvPr/>
        </p:nvSpPr>
        <p:spPr>
          <a:xfrm>
            <a:off x="566928" y="53492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15568" y="534924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Stage-Gate Governance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66928" y="606247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24" name="Text 22"/>
          <p:cNvSpPr/>
          <p:nvPr/>
        </p:nvSpPr>
        <p:spPr>
          <a:xfrm>
            <a:off x="566928" y="6062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115568" y="606247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Roadmap &amp; Schedule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053328" y="178308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27" name="Text 25"/>
          <p:cNvSpPr/>
          <p:nvPr/>
        </p:nvSpPr>
        <p:spPr>
          <a:xfrm>
            <a:off x="6053328" y="1783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601968" y="17830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— Gated Tranches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053328" y="249631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30" name="Text 28"/>
          <p:cNvSpPr/>
          <p:nvPr/>
        </p:nvSpPr>
        <p:spPr>
          <a:xfrm>
            <a:off x="6053328" y="24963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601968" y="249631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Investment Case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053328" y="320954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33" name="Text 31"/>
          <p:cNvSpPr/>
          <p:nvPr/>
        </p:nvSpPr>
        <p:spPr>
          <a:xfrm>
            <a:off x="6053328" y="32095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6601968" y="3209544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We'll Work Together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6053328" y="392277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36" name="Text 34"/>
          <p:cNvSpPr/>
          <p:nvPr/>
        </p:nvSpPr>
        <p:spPr>
          <a:xfrm>
            <a:off x="6053328" y="39227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6601968" y="3922776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We're Watching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6053328" y="46360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39" name="Text 37"/>
          <p:cNvSpPr/>
          <p:nvPr/>
        </p:nvSpPr>
        <p:spPr>
          <a:xfrm>
            <a:off x="6053328" y="46360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6601968" y="4636008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Ratified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6053328" y="534924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1E5945"/>
          </a:solidFill>
          <a:ln/>
        </p:spPr>
      </p:sp>
      <p:sp>
        <p:nvSpPr>
          <p:cNvPr id="42" name="Text 40"/>
          <p:cNvSpPr/>
          <p:nvPr/>
        </p:nvSpPr>
        <p:spPr>
          <a:xfrm>
            <a:off x="6053328" y="53492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6601968" y="534924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 &amp; Q&amp;A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WELCOME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Glad You're Here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691640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Ninety people across actuarial, product, regulatory, systems, investments, and distribution stand up a new-product development program today — gated, and funded one stage at a time.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66928" y="2514600"/>
            <a:ext cx="1105783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Index Advantage is a single-premium deferred fixed indexed annuity headed for a March 2028 market launch. Concept screening cleared Gate 0 with a unanimous GO; from here the program advances through a sequence of gates — each a real decision point with the authority to continue, recycle, hold, or cancel — with the full business case validated at Gate 1. Today orients the team on the product, the stage-gate governance, and the working cadence before Stage 1 begins in earnest.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66928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928" y="4572000"/>
            <a:ext cx="64008" cy="13716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822960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 to launch (Gate 0 cleared)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4314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4314" y="4572000"/>
            <a:ext cx="64008" cy="13716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3" name="Text 11"/>
          <p:cNvSpPr/>
          <p:nvPr/>
        </p:nvSpPr>
        <p:spPr>
          <a:xfrm>
            <a:off x="4600346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 2028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4600346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market launch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21701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2F9F5"/>
          </a:solidFill>
          <a:ln w="12700">
            <a:solidFill>
              <a:srgbClr val="E4F1EB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21701" y="4572000"/>
            <a:ext cx="64008" cy="13716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17" name="Text 15"/>
          <p:cNvSpPr/>
          <p:nvPr/>
        </p:nvSpPr>
        <p:spPr>
          <a:xfrm>
            <a:off x="8377733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$27.9M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8377733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Planned, gate-authorized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59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BUSINESS CASE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We're Doing This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2C7860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91640"/>
            <a:ext cx="6126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B9DE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Beacon Index Advantage enters a competitive fixed-indexed-annuity market on the strength of a disciplined, gated build — and a deliberately clean regulatory lane.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66928" y="2743200"/>
            <a:ext cx="61264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DE6D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 is a single-premium deferred fixed indexed annuity with an optional Guaranteed Lifetime Withdrawal Benefit rider and three crediting strategies. Structured as a fixed indexed annuity — not a RILA (Decision D-01) — it files with state insurance regulators through the Interstate Compact plus the launch-footprint states, with no SEC or FINRA registration. Preliminary economics support the opportunity; the validated business case is the Gate-1 deliverable.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040880" y="1691640"/>
            <a:ext cx="4583887" cy="4023360"/>
          </a:xfrm>
          <a:prstGeom prst="roundRect">
            <a:avLst>
              <a:gd name="adj" fmla="val 2273"/>
            </a:avLst>
          </a:prstGeom>
          <a:solidFill>
            <a:srgbClr val="123A2C"/>
          </a:solidFill>
          <a:ln w="12700">
            <a:solidFill>
              <a:srgbClr val="2C786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0" y="1920240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FACTS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0" y="2377440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0" y="2633472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indexed annuity + optional GLWB rider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7315200" y="3163824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0" y="3419856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State-filed via the Compact — not a RILA (D-01)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7315200" y="3950208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315200" y="4206240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~$1.875B 5-yr premium (preliminary)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315200" y="4736592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CC3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Discipline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0" y="4992624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released one gate at a time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METRICS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Success Looks Like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6" name="Shape 4"/>
          <p:cNvSpPr/>
          <p:nvPr/>
        </p:nvSpPr>
        <p:spPr>
          <a:xfrm>
            <a:off x="566928" y="1737360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1911096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91109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35608" y="1737360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a compliant, competitively priced product on March 6, 2028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66928" y="2578608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11" name="Shape 9"/>
          <p:cNvSpPr/>
          <p:nvPr/>
        </p:nvSpPr>
        <p:spPr>
          <a:xfrm>
            <a:off x="566928" y="2578608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12" name="Shape 10"/>
          <p:cNvSpPr/>
          <p:nvPr/>
        </p:nvSpPr>
        <p:spPr>
          <a:xfrm>
            <a:off x="822960" y="2752344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27523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35608" y="2578608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each gate on validated evidence — pricing, capital, and filing peer-reviewed, not asserted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66928" y="3419856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3419856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17" name="Shape 15"/>
          <p:cNvSpPr/>
          <p:nvPr/>
        </p:nvSpPr>
        <p:spPr>
          <a:xfrm>
            <a:off x="822960" y="3593592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59359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435608" y="3419856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 the launch footprint via the Interstate Compact plus non-Compact states — no New York (D-02)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66928" y="4261104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21" name="Shape 19"/>
          <p:cNvSpPr/>
          <p:nvPr/>
        </p:nvSpPr>
        <p:spPr>
          <a:xfrm>
            <a:off x="566928" y="4261104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2" name="Shape 20"/>
          <p:cNvSpPr/>
          <p:nvPr/>
        </p:nvSpPr>
        <p:spPr>
          <a:xfrm>
            <a:off x="822960" y="4434840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434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435608" y="4261104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hedging and derivatives operations before launch, not after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566928" y="5102352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26" name="Shape 24"/>
          <p:cNvSpPr/>
          <p:nvPr/>
        </p:nvSpPr>
        <p:spPr>
          <a:xfrm>
            <a:off x="566928" y="5102352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7" name="Shape 25"/>
          <p:cNvSpPr/>
          <p:nvPr/>
        </p:nvSpPr>
        <p:spPr>
          <a:xfrm>
            <a:off x="822960" y="5276088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527608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435608" y="5102352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distribution commitments — IMO and wholesaler coverage — ahead of launch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Lines Are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783080"/>
            <a:ext cx="530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SCOPE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2167128"/>
            <a:ext cx="5300320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377440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48716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15568" y="2468880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build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115568" y="2761488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indexed annuity, 3 crediting strategies, optional GLWB rider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310128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4198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15568" y="3401568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filing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115568" y="3694176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Interstate Compact + non-Compact launch states (no SEC/FINRA)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928" y="4242816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43525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15568" y="4334256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illustration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115568" y="4626864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Cordelane platform, compliant hypothetical illustrations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5175504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20" name="Text 18"/>
          <p:cNvSpPr/>
          <p:nvPr/>
        </p:nvSpPr>
        <p:spPr>
          <a:xfrm>
            <a:off x="713232" y="528523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15568" y="5266944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Hedging &amp; distribution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115568" y="5559552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Derivatives operations + IMO / wholesaler enablement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324448" y="1783080"/>
            <a:ext cx="530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SCOPE (CANDIDATE BACKLOG)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324448" y="2167128"/>
            <a:ext cx="5300320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25" name="Shape 23"/>
          <p:cNvSpPr/>
          <p:nvPr/>
        </p:nvSpPr>
        <p:spPr>
          <a:xfrm>
            <a:off x="6324448" y="2377440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2F9F5"/>
          </a:solidFill>
          <a:ln/>
        </p:spPr>
      </p:sp>
      <p:sp>
        <p:nvSpPr>
          <p:cNvPr id="26" name="Text 24"/>
          <p:cNvSpPr/>
          <p:nvPr/>
        </p:nvSpPr>
        <p:spPr>
          <a:xfrm>
            <a:off x="6470752" y="248716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873088" y="2468880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York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873088" y="2761488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NY workstream in the launch footprint (Decision D-02)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324448" y="3310128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2F9F5"/>
          </a:solidFill>
          <a:ln/>
        </p:spPr>
      </p:sp>
      <p:sp>
        <p:nvSpPr>
          <p:cNvPr id="30" name="Text 28"/>
          <p:cNvSpPr/>
          <p:nvPr/>
        </p:nvSpPr>
        <p:spPr>
          <a:xfrm>
            <a:off x="6470752" y="34198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873088" y="3401568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RILA / registered variants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6873088" y="3694176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SEC/FINRA-registered product in this program (D-01)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324448" y="4242816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2F9F5"/>
          </a:solidFill>
          <a:ln/>
        </p:spPr>
      </p:sp>
      <p:sp>
        <p:nvSpPr>
          <p:cNvPr id="34" name="Text 32"/>
          <p:cNvSpPr/>
          <p:nvPr/>
        </p:nvSpPr>
        <p:spPr>
          <a:xfrm>
            <a:off x="6470752" y="43525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873088" y="4334256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Post-launch expansion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6873088" y="4626864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strategies or riders beyond the launch set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6324448" y="5175504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2F9F5"/>
          </a:solidFill>
          <a:ln/>
        </p:spPr>
      </p:sp>
      <p:sp>
        <p:nvSpPr>
          <p:cNvPr id="38" name="Text 36"/>
          <p:cNvSpPr/>
          <p:nvPr/>
        </p:nvSpPr>
        <p:spPr>
          <a:xfrm>
            <a:off x="6470752" y="528523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873088" y="5266944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In-force block</a:t>
            </a:r>
            <a:endParaRPr lang="en-US" sz="1350" dirty="0"/>
          </a:p>
        </p:txBody>
      </p:sp>
      <p:sp>
        <p:nvSpPr>
          <p:cNvPr id="40" name="Text 38"/>
          <p:cNvSpPr/>
          <p:nvPr/>
        </p:nvSpPr>
        <p:spPr>
          <a:xfrm>
            <a:off x="6873088" y="5559552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products are untouched by this launch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Who's Building This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90-person full-program team spanning actuarial, product, regulatory, systems, investments, and distribution — ramping stage by stage as each gate authorizes the next. Full named roster in the Resource Plan.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194560"/>
            <a:ext cx="3472586" cy="9144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8" name="Shape 6"/>
          <p:cNvSpPr/>
          <p:nvPr/>
        </p:nvSpPr>
        <p:spPr>
          <a:xfrm>
            <a:off x="3079394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1E5945"/>
          </a:solidFill>
          <a:ln/>
        </p:spPr>
      </p:sp>
      <p:sp>
        <p:nvSpPr>
          <p:cNvPr id="9" name="Text 7"/>
          <p:cNvSpPr/>
          <p:nvPr/>
        </p:nvSpPr>
        <p:spPr>
          <a:xfrm>
            <a:off x="3079394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68096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Leadership &amp; PMO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68096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C. Tyrrell (NPD PM — chairs the Gate Review Board)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359554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59554" y="2194560"/>
            <a:ext cx="3472586" cy="91440"/>
          </a:xfrm>
          <a:prstGeom prst="rect">
            <a:avLst/>
          </a:prstGeom>
          <a:solidFill>
            <a:srgbClr val="2B5C8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72021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2B5C8A"/>
          </a:solidFill>
          <a:ln/>
        </p:spPr>
      </p:sp>
      <p:sp>
        <p:nvSpPr>
          <p:cNvPr id="15" name="Text 13"/>
          <p:cNvSpPr/>
          <p:nvPr/>
        </p:nvSpPr>
        <p:spPr>
          <a:xfrm>
            <a:off x="6872021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560722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Actuarial &amp; Pricing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60722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Leads: S. Ravichandran (pricing), T. Brennan (reserving)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152181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152181" y="2194560"/>
            <a:ext cx="3472586" cy="91440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20" name="Shape 18"/>
          <p:cNvSpPr/>
          <p:nvPr/>
        </p:nvSpPr>
        <p:spPr>
          <a:xfrm>
            <a:off x="10664647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7B5EA7"/>
          </a:solidFill>
          <a:ln/>
        </p:spPr>
      </p:sp>
      <p:sp>
        <p:nvSpPr>
          <p:cNvPr id="21" name="Text 19"/>
          <p:cNvSpPr/>
          <p:nvPr/>
        </p:nvSpPr>
        <p:spPr>
          <a:xfrm>
            <a:off x="10664647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353349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Product, Regulatory &amp; Compliance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53349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Leads: P. Hollingsworth (filing), B. Lindqvist (GC &amp; CCO)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66928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224528"/>
            <a:ext cx="3472586" cy="91440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6" name="Shape 24"/>
          <p:cNvSpPr/>
          <p:nvPr/>
        </p:nvSpPr>
        <p:spPr>
          <a:xfrm>
            <a:off x="3079394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1E7B4D"/>
          </a:solidFill>
          <a:ln/>
        </p:spPr>
      </p:sp>
      <p:sp>
        <p:nvSpPr>
          <p:cNvPr id="27" name="Text 25"/>
          <p:cNvSpPr/>
          <p:nvPr/>
        </p:nvSpPr>
        <p:spPr>
          <a:xfrm>
            <a:off x="3079394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68096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 &amp; Illustration (Cordelane)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68096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E. Kowalczyk (illustration); platform build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359554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359554" y="4224528"/>
            <a:ext cx="3472586" cy="91440"/>
          </a:xfrm>
          <a:prstGeom prst="rect">
            <a:avLst/>
          </a:prstGeom>
          <a:solidFill>
            <a:srgbClr val="2C7A5E"/>
          </a:solidFill>
          <a:ln/>
        </p:spPr>
      </p:sp>
      <p:sp>
        <p:nvSpPr>
          <p:cNvPr id="32" name="Shape 30"/>
          <p:cNvSpPr/>
          <p:nvPr/>
        </p:nvSpPr>
        <p:spPr>
          <a:xfrm>
            <a:off x="6872021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2C7A5E"/>
          </a:solidFill>
          <a:ln/>
        </p:spPr>
      </p:sp>
      <p:sp>
        <p:nvSpPr>
          <p:cNvPr id="33" name="Text 31"/>
          <p:cNvSpPr/>
          <p:nvPr/>
        </p:nvSpPr>
        <p:spPr>
          <a:xfrm>
            <a:off x="6872021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4560722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Investments &amp; Hedging Operations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560722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M. Delacroix (hedging / ISDA / derivatives)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152181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152181" y="4224528"/>
            <a:ext cx="3472586" cy="91440"/>
          </a:xfrm>
          <a:prstGeom prst="rect">
            <a:avLst/>
          </a:prstGeom>
          <a:solidFill>
            <a:srgbClr val="B8790C"/>
          </a:solidFill>
          <a:ln/>
        </p:spPr>
      </p:sp>
      <p:sp>
        <p:nvSpPr>
          <p:cNvPr id="38" name="Shape 36"/>
          <p:cNvSpPr/>
          <p:nvPr/>
        </p:nvSpPr>
        <p:spPr>
          <a:xfrm>
            <a:off x="10664647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B8790C"/>
          </a:solidFill>
          <a:ln/>
        </p:spPr>
      </p:sp>
      <p:sp>
        <p:nvSpPr>
          <p:cNvPr id="39" name="Text 37"/>
          <p:cNvSpPr/>
          <p:nvPr/>
        </p:nvSpPr>
        <p:spPr>
          <a:xfrm>
            <a:off x="10664647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700" dirty="0"/>
          </a:p>
        </p:txBody>
      </p:sp>
      <p:sp>
        <p:nvSpPr>
          <p:cNvPr id="40" name="Text 38"/>
          <p:cNvSpPr/>
          <p:nvPr/>
        </p:nvSpPr>
        <p:spPr>
          <a:xfrm>
            <a:off x="8353349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&amp; Advisor Enablement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353349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Leads: R. Castellanos (distribution), H. Kirkpatrick (licensing)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600200"/>
            <a:ext cx="1105783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is governed by a Gate Review Board that renders one of five outcomes at each gate — GO, GO WITH CONDITIONS, RECYCLE, HOLD, or CANCEL — on a two-tier test: must-meet knockout criteria first, then a weighted 1–5 score. The board holds five votes; the NPD Program Manager chairs it but does not vote — that asymmetry is the governance model.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2514600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514600"/>
            <a:ext cx="54864" cy="731520"/>
          </a:xfrm>
          <a:prstGeom prst="rect">
            <a:avLst/>
          </a:prstGeom>
          <a:solidFill>
            <a:srgbClr val="1E5945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51460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Review Board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167128" y="2514600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Renders the gate outcome on a knockout-then-weighted test; Gate-N criteria locked at Gate N−1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680960" y="2514600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seats / 5 votes — chaired, no vote, by C. Tyrrell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355848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" y="3355848"/>
            <a:ext cx="54864" cy="731520"/>
          </a:xfrm>
          <a:prstGeom prst="rect">
            <a:avLst/>
          </a:prstGeom>
          <a:solidFill>
            <a:srgbClr val="2B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749808" y="3355848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167128" y="3355848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ownership, funding authorization, program continuation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680960" y="3355848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 Marchetti, Chief Product Officer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66928" y="4197096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4197096"/>
            <a:ext cx="54864" cy="7315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197096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Actuarial &amp; Risk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167128" y="4197096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Pricing, reserving, capital and risk sign-off at each gate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680960" y="4197096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 Adeyemi (Chief Actuary) · D. Pemberton (CRO, observer)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66928" y="5038344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2F9F5"/>
          </a:solidFill>
          <a:ln w="12700">
            <a:solidFill>
              <a:srgbClr val="E2EBE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66928" y="5038344"/>
            <a:ext cx="54864" cy="731520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23" name="Text 21"/>
          <p:cNvSpPr/>
          <p:nvPr/>
        </p:nvSpPr>
        <p:spPr>
          <a:xfrm>
            <a:off x="749808" y="5038344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5E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&amp; Compliance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167128" y="5038344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filing strategy, product-form compliance, distribution conduct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680960" y="5038344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 Lindqvist (General Counsel &amp; CCO)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 to a March 2028 Launch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2EBE6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08760"/>
            <a:ext cx="110578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Gate-driven from concept to launch — each stage is funded and authorized only at its gate.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2514600" cy="1051560"/>
          </a:xfrm>
          <a:prstGeom prst="chevron">
            <a:avLst/>
          </a:prstGeom>
          <a:solidFill>
            <a:srgbClr val="1E5945"/>
          </a:solidFill>
          <a:ln/>
        </p:spPr>
      </p:sp>
      <p:sp>
        <p:nvSpPr>
          <p:cNvPr id="7" name="Text 5"/>
          <p:cNvSpPr/>
          <p:nvPr/>
        </p:nvSpPr>
        <p:spPr>
          <a:xfrm>
            <a:off x="70408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 · Concept → Case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0408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the business case  ·  Gate 0 → Gate 1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670048" y="2148840"/>
            <a:ext cx="2514600" cy="1051560"/>
          </a:xfrm>
          <a:prstGeom prst="chevron">
            <a:avLst/>
          </a:prstGeom>
          <a:solidFill>
            <a:srgbClr val="2B5C8A"/>
          </a:solidFill>
          <a:ln/>
        </p:spPr>
      </p:sp>
      <p:sp>
        <p:nvSpPr>
          <p:cNvPr id="10" name="Text 8"/>
          <p:cNvSpPr/>
          <p:nvPr/>
        </p:nvSpPr>
        <p:spPr>
          <a:xfrm>
            <a:off x="312724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 · Build &amp; File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2724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build + regulatory filing  ·  Gate 1 → Gate 2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73168" y="2148840"/>
            <a:ext cx="2514600" cy="1051560"/>
          </a:xfrm>
          <a:prstGeom prst="chevron">
            <a:avLst/>
          </a:prstGeom>
          <a:solidFill>
            <a:srgbClr val="C6851A"/>
          </a:solidFill>
          <a:ln/>
        </p:spPr>
      </p:sp>
      <p:sp>
        <p:nvSpPr>
          <p:cNvPr id="13" name="Text 11"/>
          <p:cNvSpPr/>
          <p:nvPr/>
        </p:nvSpPr>
        <p:spPr>
          <a:xfrm>
            <a:off x="523036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3 · Test &amp; Ready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23036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Illustration, hedging, distribution  ·  Gate 2 → Gate 4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876288" y="2148840"/>
            <a:ext cx="2514600" cy="1051560"/>
          </a:xfrm>
          <a:prstGeom prst="chevron">
            <a:avLst/>
          </a:prstGeom>
          <a:solidFill>
            <a:srgbClr val="7B5EA7"/>
          </a:solidFill>
          <a:ln/>
        </p:spPr>
      </p:sp>
      <p:sp>
        <p:nvSpPr>
          <p:cNvPr id="16" name="Text 14"/>
          <p:cNvSpPr/>
          <p:nvPr/>
        </p:nvSpPr>
        <p:spPr>
          <a:xfrm>
            <a:off x="733348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4 · Launch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33348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the product to market  ·  → Launch Mar '28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8979408" y="2148840"/>
            <a:ext cx="2514600" cy="1051560"/>
          </a:xfrm>
          <a:prstGeom prst="chevron">
            <a:avLst/>
          </a:prstGeom>
          <a:solidFill>
            <a:srgbClr val="1E7B4D"/>
          </a:solidFill>
          <a:ln/>
        </p:spPr>
      </p:sp>
      <p:sp>
        <p:nvSpPr>
          <p:cNvPr id="19" name="Text 17"/>
          <p:cNvSpPr/>
          <p:nvPr/>
        </p:nvSpPr>
        <p:spPr>
          <a:xfrm>
            <a:off x="943660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Post-Launch · Gate 5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43660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DCF0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vs. the Gate-1 forecast  ·  Gate 5 · Sep '28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66928" y="370332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1E59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MILESTONES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4142232"/>
            <a:ext cx="146304" cy="146304"/>
          </a:xfrm>
          <a:prstGeom prst="ellipse">
            <a:avLst/>
          </a:prstGeom>
          <a:solidFill>
            <a:srgbClr val="1E5945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 5 '26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801368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0 — concept approved (GO, 5-0)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252874" y="4142232"/>
            <a:ext cx="146304" cy="146304"/>
          </a:xfrm>
          <a:prstGeom prst="ellipse">
            <a:avLst/>
          </a:prstGeom>
          <a:solidFill>
            <a:srgbClr val="2B5C8A"/>
          </a:solidFill>
          <a:ln/>
        </p:spPr>
      </p:sp>
      <p:sp>
        <p:nvSpPr>
          <p:cNvPr id="26" name="Text 24"/>
          <p:cNvSpPr/>
          <p:nvPr/>
        </p:nvSpPr>
        <p:spPr>
          <a:xfrm>
            <a:off x="4508906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'26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487314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1 — validated business case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7938821" y="4142232"/>
            <a:ext cx="146304" cy="146304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29" name="Text 27"/>
          <p:cNvSpPr/>
          <p:nvPr/>
        </p:nvSpPr>
        <p:spPr>
          <a:xfrm>
            <a:off x="8194853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2026–27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173261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Gates 2–4 — build, filing, launch readiness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66928" y="4782312"/>
            <a:ext cx="146304" cy="146304"/>
          </a:xfrm>
          <a:prstGeom prst="ellipse">
            <a:avLst/>
          </a:prstGeom>
          <a:solidFill>
            <a:srgbClr val="7B5EA7"/>
          </a:solidFill>
          <a:ln/>
        </p:spPr>
      </p:sp>
      <p:sp>
        <p:nvSpPr>
          <p:cNvPr id="32" name="Text 30"/>
          <p:cNvSpPr/>
          <p:nvPr/>
        </p:nvSpPr>
        <p:spPr>
          <a:xfrm>
            <a:off x="822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 6 '28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801368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launch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252874" y="4782312"/>
            <a:ext cx="146304" cy="146304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5" name="Text 33"/>
          <p:cNvSpPr/>
          <p:nvPr/>
        </p:nvSpPr>
        <p:spPr>
          <a:xfrm>
            <a:off x="4508906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2A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 7 '28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487314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D4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Gate 5 — post-launch review vs. forecast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A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2026-07-27T01:13:45Z</dcterms:created>
  <dcterms:modified xsi:type="dcterms:W3CDTF">2026-07-27T01:13:45Z</dcterms:modified>
</cp:coreProperties>
</file>