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435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22960"/>
            <a:ext cx="12191695" cy="3657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9DBFB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ORGANIZATIONAL STRUCTURE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329184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Review Board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Lighthouse Financial Services Company  |  Beacon Index Advantage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174175" y="65379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Status: 16 October 2026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33676" y="123444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79396" y="128930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G. Marchetti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479396" y="159654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CPO — Executive Sponsor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929988" y="123444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75708" y="128930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N. Adeyemi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975708" y="159654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Actuary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7426300" y="123444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72020" y="128930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B. Lindqvist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7472020" y="159654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Counsel &amp; CCO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2433676" y="205740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479396" y="211226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Castellanos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479396" y="241950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 of Distribution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929988" y="205740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75708" y="211226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J. Whitmore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975708" y="241950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Financial Officer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7426300" y="2057400"/>
            <a:ext cx="2331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9C6F1E"/>
            </a:solidFill>
            <a:prstDash val="dash"/>
          </a:ln>
        </p:spPr>
      </p:sp>
      <p:sp>
        <p:nvSpPr>
          <p:cNvPr id="24" name="Text 22"/>
          <p:cNvSpPr/>
          <p:nvPr/>
        </p:nvSpPr>
        <p:spPr>
          <a:xfrm>
            <a:off x="7472020" y="2112264"/>
            <a:ext cx="224028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D. Pemberton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472020" y="2419502"/>
            <a:ext cx="224028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 — Observer, no vote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095848" y="2715768"/>
            <a:ext cx="0" cy="411480"/>
          </a:xfrm>
          <a:prstGeom prst="line">
            <a:avLst/>
          </a:prstGeom>
          <a:noFill/>
          <a:ln w="25400">
            <a:solidFill>
              <a:srgbClr val="14352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449928" y="3127248"/>
            <a:ext cx="3291840" cy="658368"/>
          </a:xfrm>
          <a:prstGeom prst="roundRect">
            <a:avLst>
              <a:gd name="adj" fmla="val 8333"/>
            </a:avLst>
          </a:prstGeom>
          <a:solidFill>
            <a:srgbClr val="14352A"/>
          </a:solidFill>
          <a:ln w="15875">
            <a:solidFill>
              <a:srgbClr val="E3E6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95648" y="3182112"/>
            <a:ext cx="3200400" cy="36210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C. Tyrrell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495648" y="3489350"/>
            <a:ext cx="3200400" cy="2765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50" dirty="0">
                <a:solidFill>
                  <a:srgbClr val="B7D6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NPD Program Manager — Chair, no vote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548640" y="416052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Legend:  solid border = voting Board seat   ·   dashed gold = observer, no vote   ·   dark box = Chair (facilitates, does not vote)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280160" y="4526280"/>
            <a:ext cx="96313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Chair coordinates all 15 program teams but holds no line authority over any of them — each team reports functionally to its own Board seat (see Slide 2).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48640" y="512064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90 people across 15 functional teams  ·  90 in the working teams below, 6 Board seats above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1435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822960"/>
            <a:ext cx="12191695" cy="3657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9728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9DBFB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ORGANIZATIONAL STRUCTURE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329184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 Teams (90)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Lighthouse Financial Services Company  |  Beacon Index Advantage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174175" y="65379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Status: 16 October 2026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8912" y="1216152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10" name="Text 8"/>
          <p:cNvSpPr/>
          <p:nvPr/>
        </p:nvSpPr>
        <p:spPr>
          <a:xfrm>
            <a:off x="438912" y="1216152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1197864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- Annuity Administration Platform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57200" y="1709928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V. Sandoval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457200" y="1984248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G. Marchetti, CPO</a:t>
            </a:r>
            <a:endParaRPr lang="en-US" sz="780" dirty="0"/>
          </a:p>
        </p:txBody>
      </p:sp>
      <p:sp>
        <p:nvSpPr>
          <p:cNvPr id="14" name="Shape 12"/>
          <p:cNvSpPr/>
          <p:nvPr/>
        </p:nvSpPr>
        <p:spPr>
          <a:xfrm>
            <a:off x="2687056" y="1143000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60208" y="1216152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16" name="Text 14"/>
          <p:cNvSpPr/>
          <p:nvPr/>
        </p:nvSpPr>
        <p:spPr>
          <a:xfrm>
            <a:off x="2760208" y="1216152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189976" y="1197864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Management &amp; Design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778496" y="1709928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D. Falkner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2778496" y="1984248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G. Marchetti, CPO</a:t>
            </a:r>
            <a:endParaRPr lang="en-US" sz="780" dirty="0"/>
          </a:p>
        </p:txBody>
      </p:sp>
      <p:sp>
        <p:nvSpPr>
          <p:cNvPr id="20" name="Shape 18"/>
          <p:cNvSpPr/>
          <p:nvPr/>
        </p:nvSpPr>
        <p:spPr>
          <a:xfrm>
            <a:off x="5008352" y="1143000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081504" y="1216152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22" name="Text 20"/>
          <p:cNvSpPr/>
          <p:nvPr/>
        </p:nvSpPr>
        <p:spPr>
          <a:xfrm>
            <a:off x="5081504" y="1216152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511272" y="1197864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Actuarial - Pricing &amp; Product Development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99792" y="1709928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S. Ravichandran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099792" y="1984248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N. Adeyemi, Chief Actuary</a:t>
            </a:r>
            <a:endParaRPr lang="en-US" sz="780" dirty="0"/>
          </a:p>
        </p:txBody>
      </p:sp>
      <p:sp>
        <p:nvSpPr>
          <p:cNvPr id="26" name="Shape 24"/>
          <p:cNvSpPr/>
          <p:nvPr/>
        </p:nvSpPr>
        <p:spPr>
          <a:xfrm>
            <a:off x="7329648" y="1143000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402800" y="1216152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28" name="Text 26"/>
          <p:cNvSpPr/>
          <p:nvPr/>
        </p:nvSpPr>
        <p:spPr>
          <a:xfrm>
            <a:off x="7402800" y="1216152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832568" y="1197864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- New Business &amp; Policyholder Services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421088" y="1709928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L. Marchand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7421088" y="1984248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G. Marchetti, CPO</a:t>
            </a:r>
            <a:endParaRPr lang="en-US" sz="780" dirty="0"/>
          </a:p>
        </p:txBody>
      </p:sp>
      <p:sp>
        <p:nvSpPr>
          <p:cNvPr id="32" name="Shape 30"/>
          <p:cNvSpPr/>
          <p:nvPr/>
        </p:nvSpPr>
        <p:spPr>
          <a:xfrm>
            <a:off x="9650943" y="1143000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724095" y="1216152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34" name="Text 32"/>
          <p:cNvSpPr/>
          <p:nvPr/>
        </p:nvSpPr>
        <p:spPr>
          <a:xfrm>
            <a:off x="9724095" y="1216152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0153863" y="1197864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Development PMO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9742383" y="1709928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K. Iyer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9742383" y="1984248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C. Tyrrell (Chair)</a:t>
            </a:r>
            <a:endParaRPr lang="en-US" sz="780" dirty="0"/>
          </a:p>
        </p:txBody>
      </p:sp>
      <p:sp>
        <p:nvSpPr>
          <p:cNvPr id="38" name="Shape 36"/>
          <p:cNvSpPr/>
          <p:nvPr/>
        </p:nvSpPr>
        <p:spPr>
          <a:xfrm>
            <a:off x="365760" y="2688336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38912" y="2761488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40" name="Text 38"/>
          <p:cNvSpPr/>
          <p:nvPr/>
        </p:nvSpPr>
        <p:spPr>
          <a:xfrm>
            <a:off x="438912" y="2761488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868680" y="2743200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Actuarial - Valuation &amp; Financial Reporting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457200" y="3255264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T. Brennan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457200" y="3529584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N. Adeyemi, Chief Actuary</a:t>
            </a:r>
            <a:endParaRPr lang="en-US" sz="780" dirty="0"/>
          </a:p>
        </p:txBody>
      </p:sp>
      <p:sp>
        <p:nvSpPr>
          <p:cNvPr id="44" name="Shape 42"/>
          <p:cNvSpPr/>
          <p:nvPr/>
        </p:nvSpPr>
        <p:spPr>
          <a:xfrm>
            <a:off x="2687056" y="2688336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2760208" y="2761488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46" name="Text 44"/>
          <p:cNvSpPr/>
          <p:nvPr/>
        </p:nvSpPr>
        <p:spPr>
          <a:xfrm>
            <a:off x="2760208" y="2761488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189976" y="2743200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Investments - ALM &amp; Hedging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2778496" y="3255264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M. Delacroix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2778496" y="3529584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J. Whitmore, CFO</a:t>
            </a:r>
            <a:endParaRPr lang="en-US" sz="780" dirty="0"/>
          </a:p>
        </p:txBody>
      </p:sp>
      <p:sp>
        <p:nvSpPr>
          <p:cNvPr id="50" name="Shape 48"/>
          <p:cNvSpPr/>
          <p:nvPr/>
        </p:nvSpPr>
        <p:spPr>
          <a:xfrm>
            <a:off x="5008352" y="2688336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081504" y="2761488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52" name="Text 50"/>
          <p:cNvSpPr/>
          <p:nvPr/>
        </p:nvSpPr>
        <p:spPr>
          <a:xfrm>
            <a:off x="5081504" y="2761488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5511272" y="2743200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&amp; Compliance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5099792" y="3255264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A. Nkemelu</a:t>
            </a:r>
            <a:endParaRPr lang="en-US" sz="850" dirty="0"/>
          </a:p>
        </p:txBody>
      </p:sp>
      <p:sp>
        <p:nvSpPr>
          <p:cNvPr id="55" name="Text 53"/>
          <p:cNvSpPr/>
          <p:nvPr/>
        </p:nvSpPr>
        <p:spPr>
          <a:xfrm>
            <a:off x="5099792" y="3529584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B. Lindqvist, GC &amp; CCO</a:t>
            </a:r>
            <a:endParaRPr lang="en-US" sz="780" dirty="0"/>
          </a:p>
        </p:txBody>
      </p:sp>
      <p:sp>
        <p:nvSpPr>
          <p:cNvPr id="56" name="Shape 54"/>
          <p:cNvSpPr/>
          <p:nvPr/>
        </p:nvSpPr>
        <p:spPr>
          <a:xfrm>
            <a:off x="7329648" y="2688336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402800" y="2761488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58" name="Text 56"/>
          <p:cNvSpPr/>
          <p:nvPr/>
        </p:nvSpPr>
        <p:spPr>
          <a:xfrm>
            <a:off x="7402800" y="2761488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832568" y="2743200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- Illustration &amp; Quoting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7421088" y="3255264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E. Kowalczyk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7421088" y="3529584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G. Marchetti, CPO</a:t>
            </a:r>
            <a:endParaRPr lang="en-US" sz="780" dirty="0"/>
          </a:p>
        </p:txBody>
      </p:sp>
      <p:sp>
        <p:nvSpPr>
          <p:cNvPr id="62" name="Shape 60"/>
          <p:cNvSpPr/>
          <p:nvPr/>
        </p:nvSpPr>
        <p:spPr>
          <a:xfrm>
            <a:off x="9650943" y="2688336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9724095" y="2761488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64" name="Text 62"/>
          <p:cNvSpPr/>
          <p:nvPr/>
        </p:nvSpPr>
        <p:spPr>
          <a:xfrm>
            <a:off x="9724095" y="2761488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10153863" y="2743200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&amp; Wholesaling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9742383" y="3255264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H. Kirkpatrick</a:t>
            </a:r>
            <a:endParaRPr lang="en-US" sz="850" dirty="0"/>
          </a:p>
        </p:txBody>
      </p:sp>
      <p:sp>
        <p:nvSpPr>
          <p:cNvPr id="67" name="Text 65"/>
          <p:cNvSpPr/>
          <p:nvPr/>
        </p:nvSpPr>
        <p:spPr>
          <a:xfrm>
            <a:off x="9742383" y="3529584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R. Castellanos, Head of Distribution</a:t>
            </a:r>
            <a:endParaRPr lang="en-US" sz="780" dirty="0"/>
          </a:p>
        </p:txBody>
      </p:sp>
      <p:sp>
        <p:nvSpPr>
          <p:cNvPr id="68" name="Shape 66"/>
          <p:cNvSpPr/>
          <p:nvPr/>
        </p:nvSpPr>
        <p:spPr>
          <a:xfrm>
            <a:off x="365760" y="4233672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38912" y="4306824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70" name="Text 68"/>
          <p:cNvSpPr/>
          <p:nvPr/>
        </p:nvSpPr>
        <p:spPr>
          <a:xfrm>
            <a:off x="438912" y="4306824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868680" y="4288536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Review Board (oversight only)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457200" y="4800600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— oversight seats, no lead</a:t>
            </a:r>
            <a:endParaRPr lang="en-US" sz="850" dirty="0"/>
          </a:p>
        </p:txBody>
      </p:sp>
      <p:sp>
        <p:nvSpPr>
          <p:cNvPr id="73" name="Text 71"/>
          <p:cNvSpPr/>
          <p:nvPr/>
        </p:nvSpPr>
        <p:spPr>
          <a:xfrm>
            <a:off x="457200" y="5074920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G. Marchetti, CPO / Executive Sponsor</a:t>
            </a:r>
            <a:endParaRPr lang="en-US" sz="780" dirty="0"/>
          </a:p>
        </p:txBody>
      </p:sp>
      <p:sp>
        <p:nvSpPr>
          <p:cNvPr id="74" name="Shape 72"/>
          <p:cNvSpPr/>
          <p:nvPr/>
        </p:nvSpPr>
        <p:spPr>
          <a:xfrm>
            <a:off x="2687056" y="4233672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2760208" y="4306824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76" name="Text 74"/>
          <p:cNvSpPr/>
          <p:nvPr/>
        </p:nvSpPr>
        <p:spPr>
          <a:xfrm>
            <a:off x="2760208" y="4306824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3189976" y="4288536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Filing &amp; Contract Forms</a:t>
            </a:r>
            <a:endParaRPr lang="en-US" sz="950" dirty="0"/>
          </a:p>
        </p:txBody>
      </p:sp>
      <p:sp>
        <p:nvSpPr>
          <p:cNvPr id="78" name="Text 76"/>
          <p:cNvSpPr/>
          <p:nvPr/>
        </p:nvSpPr>
        <p:spPr>
          <a:xfrm>
            <a:off x="2778496" y="4800600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P. Hollingsworth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2778496" y="5074920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B. Lindqvist, GC &amp; CCO</a:t>
            </a:r>
            <a:endParaRPr lang="en-US" sz="780" dirty="0"/>
          </a:p>
        </p:txBody>
      </p:sp>
      <p:sp>
        <p:nvSpPr>
          <p:cNvPr id="80" name="Shape 78"/>
          <p:cNvSpPr/>
          <p:nvPr/>
        </p:nvSpPr>
        <p:spPr>
          <a:xfrm>
            <a:off x="5008352" y="4233672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081504" y="4306824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82" name="Text 80"/>
          <p:cNvSpPr/>
          <p:nvPr/>
        </p:nvSpPr>
        <p:spPr>
          <a:xfrm>
            <a:off x="5081504" y="4306824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511272" y="4288536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Data, Reporting &amp; Analytics</a:t>
            </a:r>
            <a:endParaRPr lang="en-US" sz="950" dirty="0"/>
          </a:p>
        </p:txBody>
      </p:sp>
      <p:sp>
        <p:nvSpPr>
          <p:cNvPr id="84" name="Text 82"/>
          <p:cNvSpPr/>
          <p:nvPr/>
        </p:nvSpPr>
        <p:spPr>
          <a:xfrm>
            <a:off x="5099792" y="4800600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F. Osunde</a:t>
            </a:r>
            <a:endParaRPr lang="en-US" sz="850" dirty="0"/>
          </a:p>
        </p:txBody>
      </p:sp>
      <p:sp>
        <p:nvSpPr>
          <p:cNvPr id="85" name="Text 83"/>
          <p:cNvSpPr/>
          <p:nvPr/>
        </p:nvSpPr>
        <p:spPr>
          <a:xfrm>
            <a:off x="5099792" y="5074920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J. Whitmore, CFO</a:t>
            </a:r>
            <a:endParaRPr lang="en-US" sz="780" dirty="0"/>
          </a:p>
        </p:txBody>
      </p:sp>
      <p:sp>
        <p:nvSpPr>
          <p:cNvPr id="86" name="Shape 84"/>
          <p:cNvSpPr/>
          <p:nvPr/>
        </p:nvSpPr>
        <p:spPr>
          <a:xfrm>
            <a:off x="7329648" y="4233672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7402800" y="4306824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88" name="Text 86"/>
          <p:cNvSpPr/>
          <p:nvPr/>
        </p:nvSpPr>
        <p:spPr>
          <a:xfrm>
            <a:off x="7402800" y="4306824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000" dirty="0"/>
          </a:p>
        </p:txBody>
      </p:sp>
      <p:sp>
        <p:nvSpPr>
          <p:cNvPr id="89" name="Text 87"/>
          <p:cNvSpPr/>
          <p:nvPr/>
        </p:nvSpPr>
        <p:spPr>
          <a:xfrm>
            <a:off x="7832568" y="4288536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&amp; Advisor Enablement</a:t>
            </a:r>
            <a:endParaRPr lang="en-US" sz="950" dirty="0"/>
          </a:p>
        </p:txBody>
      </p:sp>
      <p:sp>
        <p:nvSpPr>
          <p:cNvPr id="90" name="Text 88"/>
          <p:cNvSpPr/>
          <p:nvPr/>
        </p:nvSpPr>
        <p:spPr>
          <a:xfrm>
            <a:off x="7421088" y="4800600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Y. Okonjo</a:t>
            </a:r>
            <a:endParaRPr lang="en-US" sz="850" dirty="0"/>
          </a:p>
        </p:txBody>
      </p:sp>
      <p:sp>
        <p:nvSpPr>
          <p:cNvPr id="91" name="Text 89"/>
          <p:cNvSpPr/>
          <p:nvPr/>
        </p:nvSpPr>
        <p:spPr>
          <a:xfrm>
            <a:off x="7421088" y="5074920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R. Castellanos, Head of Distribution</a:t>
            </a:r>
            <a:endParaRPr lang="en-US" sz="780" dirty="0"/>
          </a:p>
        </p:txBody>
      </p:sp>
      <p:sp>
        <p:nvSpPr>
          <p:cNvPr id="92" name="Shape 90"/>
          <p:cNvSpPr/>
          <p:nvPr/>
        </p:nvSpPr>
        <p:spPr>
          <a:xfrm>
            <a:off x="9650943" y="4233672"/>
            <a:ext cx="2174992" cy="1417320"/>
          </a:xfrm>
          <a:prstGeom prst="roundRect">
            <a:avLst>
              <a:gd name="adj" fmla="val 3226"/>
            </a:avLst>
          </a:prstGeom>
          <a:solidFill>
            <a:srgbClr val="FBFBFC"/>
          </a:solidFill>
          <a:ln w="12700">
            <a:solidFill>
              <a:srgbClr val="E3E6EB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724095" y="4306824"/>
            <a:ext cx="384048" cy="219456"/>
          </a:xfrm>
          <a:prstGeom prst="roundRect">
            <a:avLst>
              <a:gd name="adj" fmla="val 16667"/>
            </a:avLst>
          </a:prstGeom>
          <a:solidFill>
            <a:srgbClr val="E8F1ED"/>
          </a:solidFill>
          <a:ln/>
        </p:spPr>
      </p:sp>
      <p:sp>
        <p:nvSpPr>
          <p:cNvPr id="94" name="Text 92"/>
          <p:cNvSpPr/>
          <p:nvPr/>
        </p:nvSpPr>
        <p:spPr>
          <a:xfrm>
            <a:off x="9724095" y="4306824"/>
            <a:ext cx="3840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594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000" dirty="0"/>
          </a:p>
        </p:txBody>
      </p:sp>
      <p:sp>
        <p:nvSpPr>
          <p:cNvPr id="95" name="Text 93"/>
          <p:cNvSpPr/>
          <p:nvPr/>
        </p:nvSpPr>
        <p:spPr>
          <a:xfrm>
            <a:off x="10153863" y="4288536"/>
            <a:ext cx="15989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435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&amp; Treasury</a:t>
            </a:r>
            <a:endParaRPr lang="en-US" sz="950" dirty="0"/>
          </a:p>
        </p:txBody>
      </p:sp>
      <p:sp>
        <p:nvSpPr>
          <p:cNvPr id="96" name="Text 94"/>
          <p:cNvSpPr/>
          <p:nvPr/>
        </p:nvSpPr>
        <p:spPr>
          <a:xfrm>
            <a:off x="9742383" y="4800600"/>
            <a:ext cx="1992112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B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Lead: B. Trombley</a:t>
            </a:r>
            <a:endParaRPr lang="en-US" sz="850" dirty="0"/>
          </a:p>
        </p:txBody>
      </p:sp>
      <p:sp>
        <p:nvSpPr>
          <p:cNvPr id="97" name="Text 95"/>
          <p:cNvSpPr/>
          <p:nvPr/>
        </p:nvSpPr>
        <p:spPr>
          <a:xfrm>
            <a:off x="9742383" y="5074920"/>
            <a:ext cx="1992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8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to: J. Whitmore, CFO</a:t>
            </a:r>
            <a:endParaRPr lang="en-US" sz="780" dirty="0"/>
          </a:p>
        </p:txBody>
      </p:sp>
      <p:sp>
        <p:nvSpPr>
          <p:cNvPr id="98" name="Text 96"/>
          <p:cNvSpPr/>
          <p:nvPr/>
        </p:nvSpPr>
        <p:spPr>
          <a:xfrm>
            <a:off x="365760" y="5824728"/>
            <a:ext cx="1146017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named roster (all 90 people, role, allocation, hours, cost) lives in the Resource Plan. This slide shows team-level structure and reporting lines only.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2026-07-25T23:05:37Z</dcterms:created>
  <dcterms:modified xsi:type="dcterms:W3CDTF">2026-07-25T23:05:37Z</dcterms:modified>
</cp:coreProperties>
</file>