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Shape 1"/>
          <p:cNvSpPr/>
          <p:nvPr/>
        </p:nvSpPr>
        <p:spPr>
          <a:xfrm>
            <a:off x="6184087" y="484632"/>
            <a:ext cx="5614416" cy="3192685"/>
          </a:xfrm>
          <a:prstGeom prst="rect">
            <a:avLst/>
          </a:prstGeom>
          <a:solidFill>
            <a:srgbClr val="2C7860"/>
          </a:solidFill>
          <a:ln/>
        </p:spPr>
      </p:sp>
      <p:pic>
        <p:nvPicPr>
          <p:cNvPr id="4" name="Image 0" descr="cover_lh_recy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8095" y="548640"/>
            <a:ext cx="5486400" cy="30646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1323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 · EXECUTIVE SESSION · 30 APR 2026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58368" y="1325880"/>
            <a:ext cx="100584" cy="1463040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7" name="Text 4"/>
          <p:cNvSpPr/>
          <p:nvPr/>
        </p:nvSpPr>
        <p:spPr>
          <a:xfrm>
            <a:off x="896112" y="1280160"/>
            <a:ext cx="5029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—</a:t>
            </a:r>
            <a:endParaRPr lang="en-US" sz="3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 Decision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640080" y="4114800"/>
            <a:ext cx="8595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 executive session — the business case as presented does not yet support a GO, and the flaw is correctable. This is the case for a RECYCLE, not a CANCEL and not a conditional GO.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40080" y="5394960"/>
            <a:ext cx="10927080" cy="12802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5559552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Apr 2026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40080" y="5925312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· Executive Session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3337560" y="5559552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337560" y="5925312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Outcome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035040" y="5559552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14.6% → 13.4%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035040" y="5925312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Corrected IRR (&gt; 11% hurdle)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8732520" y="5559552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Mar 2028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732520" y="5925312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Date — Held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28600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RECYCLE CHANGED THE ANSWER,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297180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PAPERWORK.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998568" y="3886200"/>
            <a:ext cx="2194560" cy="27432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4206240"/>
            <a:ext cx="1105783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gate that only ever says GO is not a gate. This one did its job.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 SPACE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Gate Has Five Possible Outcomes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gate decision picks exactly one of five outcomes on a two-tier test — must-meet knockout criteria first, then a weighted 1–5 score. Tonight's recommendation is RECYCLE.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286000"/>
            <a:ext cx="2651760" cy="585216"/>
          </a:xfrm>
          <a:prstGeom prst="roundRect">
            <a:avLst>
              <a:gd name="adj" fmla="val 9375"/>
            </a:avLst>
          </a:prstGeom>
          <a:solidFill>
            <a:srgbClr val="1E7B4D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2286000"/>
            <a:ext cx="26517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447288" y="2286000"/>
            <a:ext cx="8177479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Proceed to the next stage — funding released.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3035808"/>
            <a:ext cx="2651760" cy="585216"/>
          </a:xfrm>
          <a:prstGeom prst="roundRect">
            <a:avLst>
              <a:gd name="adj" fmla="val 9375"/>
            </a:avLst>
          </a:prstGeom>
          <a:solidFill>
            <a:srgbClr val="2C7A5E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" y="3035808"/>
            <a:ext cx="26517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WITH CONDITIONS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447288" y="3035808"/>
            <a:ext cx="8177479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Proceed, with binding conditions to close before the next gate.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75488" y="3730752"/>
            <a:ext cx="11240719" cy="694944"/>
          </a:xfrm>
          <a:prstGeom prst="roundRect">
            <a:avLst>
              <a:gd name="adj" fmla="val 7895"/>
            </a:avLst>
          </a:prstGeom>
          <a:solidFill>
            <a:srgbClr val="FBF3E0"/>
          </a:solidFill>
          <a:ln/>
        </p:spPr>
      </p:sp>
      <p:sp>
        <p:nvSpPr>
          <p:cNvPr id="13" name="Shape 11"/>
          <p:cNvSpPr/>
          <p:nvPr/>
        </p:nvSpPr>
        <p:spPr>
          <a:xfrm>
            <a:off x="566928" y="3785616"/>
            <a:ext cx="2651760" cy="585216"/>
          </a:xfrm>
          <a:prstGeom prst="roundRect">
            <a:avLst>
              <a:gd name="adj" fmla="val 9375"/>
            </a:avLst>
          </a:prstGeom>
          <a:solidFill>
            <a:srgbClr val="C6851A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" y="3785616"/>
            <a:ext cx="26517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447288" y="3785616"/>
            <a:ext cx="8177479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back to correct a specific, fixable flaw, then re-convene the same gate.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66928" y="4535424"/>
            <a:ext cx="2651760" cy="585216"/>
          </a:xfrm>
          <a:prstGeom prst="roundRect">
            <a:avLst>
              <a:gd name="adj" fmla="val 9375"/>
            </a:avLst>
          </a:prstGeom>
          <a:solidFill>
            <a:srgbClr val="2B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566928" y="4535424"/>
            <a:ext cx="26517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447288" y="4535424"/>
            <a:ext cx="8177479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— an external dependency must resolve before a decision is meaningful.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66928" y="5285232"/>
            <a:ext cx="2651760" cy="585216"/>
          </a:xfrm>
          <a:prstGeom prst="roundRect">
            <a:avLst>
              <a:gd name="adj" fmla="val 9375"/>
            </a:avLst>
          </a:prstGeom>
          <a:solidFill>
            <a:srgbClr val="C0392B"/>
          </a:solidFill>
          <a:ln/>
        </p:spPr>
      </p:sp>
      <p:sp>
        <p:nvSpPr>
          <p:cNvPr id="20" name="Text 18"/>
          <p:cNvSpPr/>
          <p:nvPr/>
        </p:nvSpPr>
        <p:spPr>
          <a:xfrm>
            <a:off x="566928" y="5285232"/>
            <a:ext cx="26517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447288" y="5285232"/>
            <a:ext cx="8177479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the program — the case cannot be made.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ARE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Reviews the Validated Business Case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46304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54864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cleared the concept on 5 February (GO, 5-0). Stage 1 built the full business case, and tonight Gate 1 decides whether the validated economics support committing the program to Stage 2 build and filing.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66928" y="3246120"/>
            <a:ext cx="54864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does not lower the bar to fit the number. Where the model and the evidence disagree, the evidence wins — and tonight they disagree.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92240" y="1783080"/>
            <a:ext cx="5120640" cy="804672"/>
          </a:xfrm>
          <a:prstGeom prst="roundRect">
            <a:avLst>
              <a:gd name="adj" fmla="val 9091"/>
            </a:avLst>
          </a:prstGeom>
          <a:solidFill>
            <a:srgbClr val="123A2C"/>
          </a:solidFill>
          <a:ln/>
        </p:spPr>
      </p:sp>
      <p:sp>
        <p:nvSpPr>
          <p:cNvPr id="9" name="Text 7"/>
          <p:cNvSpPr/>
          <p:nvPr/>
        </p:nvSpPr>
        <p:spPr>
          <a:xfrm>
            <a:off x="6720840" y="1901952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720840" y="2185416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Feb 2026 — GO, 5-0 (score 3.85)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92240" y="2715768"/>
            <a:ext cx="5120640" cy="804672"/>
          </a:xfrm>
          <a:prstGeom prst="roundRect">
            <a:avLst>
              <a:gd name="adj" fmla="val 9091"/>
            </a:avLst>
          </a:prstGeom>
          <a:solidFill>
            <a:srgbClr val="123A2C"/>
          </a:solidFill>
          <a:ln/>
        </p:spPr>
      </p:sp>
      <p:sp>
        <p:nvSpPr>
          <p:cNvPr id="12" name="Text 10"/>
          <p:cNvSpPr/>
          <p:nvPr/>
        </p:nvSpPr>
        <p:spPr>
          <a:xfrm>
            <a:off x="6720840" y="2834640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720840" y="3118104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case built and validated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92240" y="3648456"/>
            <a:ext cx="5120640" cy="804672"/>
          </a:xfrm>
          <a:prstGeom prst="roundRect">
            <a:avLst>
              <a:gd name="adj" fmla="val 9091"/>
            </a:avLst>
          </a:prstGeom>
          <a:solidFill>
            <a:srgbClr val="123A2C"/>
          </a:solidFill>
          <a:ln/>
        </p:spPr>
      </p:sp>
      <p:sp>
        <p:nvSpPr>
          <p:cNvPr id="15" name="Text 13"/>
          <p:cNvSpPr/>
          <p:nvPr/>
        </p:nvSpPr>
        <p:spPr>
          <a:xfrm>
            <a:off x="6720840" y="3767328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Tonight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20840" y="4050792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— the GO / conditions / recycle / cancel call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92240" y="4581144"/>
            <a:ext cx="5120640" cy="804672"/>
          </a:xfrm>
          <a:prstGeom prst="roundRect">
            <a:avLst>
              <a:gd name="adj" fmla="val 9091"/>
            </a:avLst>
          </a:prstGeom>
          <a:solidFill>
            <a:srgbClr val="123A2C"/>
          </a:solidFill>
          <a:ln/>
        </p:spPr>
      </p:sp>
      <p:sp>
        <p:nvSpPr>
          <p:cNvPr id="18" name="Text 16"/>
          <p:cNvSpPr/>
          <p:nvPr/>
        </p:nvSpPr>
        <p:spPr>
          <a:xfrm>
            <a:off x="6720840" y="4700016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Hurdle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720840" y="4983480"/>
            <a:ext cx="466344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 must clear 11.0% to proceed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AS PRESENTED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Package Showed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0876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its face, the Stage-1 package cleared the bar: a 14.6% IRR against the 11% hurdle, on a five-year premium projection of $1.875B. If those numbers held, this would be a GO.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66928" y="246888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85292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14.6%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49808" y="3566160"/>
            <a:ext cx="2240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IRR (as presented)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37560" y="246888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285292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11.0%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520440" y="3566160"/>
            <a:ext cx="2240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hurdle rate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08192" y="246888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91072" y="285292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$1.875B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291072" y="3566160"/>
            <a:ext cx="2240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premium projection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878824" y="2468880"/>
            <a:ext cx="2606040" cy="1737360"/>
          </a:xfrm>
          <a:prstGeom prst="roundRect">
            <a:avLst>
              <a:gd name="adj" fmla="val 526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61704" y="2852928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9.25%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9061704" y="3566160"/>
            <a:ext cx="2240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Illustrated cap vs. 9.00% peer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66928" y="4526280"/>
            <a:ext cx="1105783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board's job is to test whether those numbers hold. Two did not.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FINDINGS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Gate 1 Found — Two Correctable Flaws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83080"/>
            <a:ext cx="11057839" cy="1874520"/>
          </a:xfrm>
          <a:prstGeom prst="roundRect">
            <a:avLst>
              <a:gd name="adj" fmla="val 4878"/>
            </a:avLst>
          </a:prstGeom>
          <a:solidFill>
            <a:srgbClr val="FBECEA"/>
          </a:solidFill>
          <a:ln w="12700">
            <a:solidFill>
              <a:srgbClr val="E5B8B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10312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755648" y="2039112"/>
            <a:ext cx="95033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charge understated by 87 basis points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755648" y="2441448"/>
            <a:ext cx="950335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hurdle-rate calculation used a superseded capital charge of 3.33%. The correct figure is 4.2% — an 87-basis-point understatement that flows straight through to the return.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755648" y="3200400"/>
            <a:ext cx="95033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N. Adeyemi, Chief Actuary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886200"/>
            <a:ext cx="11057839" cy="1874520"/>
          </a:xfrm>
          <a:prstGeom prst="roundRect">
            <a:avLst>
              <a:gd name="adj" fmla="val 4878"/>
            </a:avLst>
          </a:prstGeom>
          <a:solidFill>
            <a:srgbClr val="FBECEA"/>
          </a:solidFill>
          <a:ln w="12700">
            <a:solidFill>
              <a:srgbClr val="E5B8B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41248" y="420624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" y="42062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755648" y="4142232"/>
            <a:ext cx="95033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volume never validated with the channel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755648" y="4544568"/>
            <a:ext cx="950335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premium ramp assumed wholesaler production that was never confirmed with the IMO and wholesaler channel — an assumption, not a commitment.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755648" y="5303520"/>
            <a:ext cx="95033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R. Castellanos, Head of Distribution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CORRECTED ECONOMICS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 Moves — But Still Clears the Hurdle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66928" y="146304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Shape 4"/>
          <p:cNvSpPr/>
          <p:nvPr/>
        </p:nvSpPr>
        <p:spPr>
          <a:xfrm>
            <a:off x="566928" y="1920240"/>
            <a:ext cx="5029200" cy="2926080"/>
          </a:xfrm>
          <a:prstGeom prst="roundRect">
            <a:avLst>
              <a:gd name="adj" fmla="val 3750"/>
            </a:avLst>
          </a:prstGeom>
          <a:solidFill>
            <a:srgbClr val="123A2C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214884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PRESENTED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" y="256032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14.6%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841248" y="374904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 on a 3.33% capital charge and unvalidated distribution volume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596128" y="2926080"/>
            <a:ext cx="9875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400" dirty="0"/>
          </a:p>
        </p:txBody>
      </p:sp>
      <p:sp>
        <p:nvSpPr>
          <p:cNvPr id="11" name="Shape 9"/>
          <p:cNvSpPr/>
          <p:nvPr/>
        </p:nvSpPr>
        <p:spPr>
          <a:xfrm>
            <a:off x="6583680" y="1920240"/>
            <a:ext cx="5029200" cy="2926080"/>
          </a:xfrm>
          <a:prstGeom prst="roundRect">
            <a:avLst>
              <a:gd name="adj" fmla="val 3750"/>
            </a:avLst>
          </a:prstGeom>
          <a:solidFill>
            <a:srgbClr val="C6851A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0" y="214884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A3D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CORRECTED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858000" y="256032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13.4%</a:t>
            </a:r>
            <a:endParaRPr lang="en-US" sz="5200" dirty="0"/>
          </a:p>
        </p:txBody>
      </p:sp>
      <p:sp>
        <p:nvSpPr>
          <p:cNvPr id="14" name="Text 12"/>
          <p:cNvSpPr/>
          <p:nvPr/>
        </p:nvSpPr>
        <p:spPr>
          <a:xfrm>
            <a:off x="6858000" y="374904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 on the correct 4.2% capital charge — still above the 11.0% hurdle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66928" y="5074920"/>
            <a:ext cx="1105783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corrected case is still a viable product — which is exactly why the outcome is RECYCLE, not CANCEL.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REASONING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RECYCLE — and Not the Others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11057839" cy="877824"/>
          </a:xfrm>
          <a:prstGeom prst="roundRect">
            <a:avLst>
              <a:gd name="adj" fmla="val 833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109728" cy="877824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7" name="Text 5"/>
          <p:cNvSpPr/>
          <p:nvPr/>
        </p:nvSpPr>
        <p:spPr>
          <a:xfrm>
            <a:off x="932688" y="1737360"/>
            <a:ext cx="29260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GO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950208" y="1737360"/>
            <a:ext cx="7400239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 the board would be approving is wrong. Approving a case you know is mis-stated is not governance.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2761488"/>
            <a:ext cx="11057839" cy="877824"/>
          </a:xfrm>
          <a:prstGeom prst="roundRect">
            <a:avLst>
              <a:gd name="adj" fmla="val 833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2761488"/>
            <a:ext cx="109728" cy="877824"/>
          </a:xfrm>
          <a:prstGeom prst="rect">
            <a:avLst/>
          </a:prstGeom>
          <a:solidFill>
            <a:srgbClr val="2C7A5E"/>
          </a:solidFill>
          <a:ln/>
        </p:spPr>
      </p:sp>
      <p:sp>
        <p:nvSpPr>
          <p:cNvPr id="11" name="Text 9"/>
          <p:cNvSpPr/>
          <p:nvPr/>
        </p:nvSpPr>
        <p:spPr>
          <a:xfrm>
            <a:off x="932688" y="2761488"/>
            <a:ext cx="29260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conditions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950208" y="2761488"/>
            <a:ext cx="7400239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attach to a sound case. Here the case itself is mis-calculated — that is a correction, not a condition.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3785616"/>
            <a:ext cx="11057839" cy="877824"/>
          </a:xfrm>
          <a:prstGeom prst="roundRect">
            <a:avLst>
              <a:gd name="adj" fmla="val 8333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3785616"/>
            <a:ext cx="109728" cy="87782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932688" y="3785616"/>
            <a:ext cx="29260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CANCEL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950208" y="3785616"/>
            <a:ext cx="7400239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corrected 13.4% IRR still clears the 11% hurdle. The product is viable; the paperwork was wrong.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66928" y="4809744"/>
            <a:ext cx="11057839" cy="877824"/>
          </a:xfrm>
          <a:prstGeom prst="roundRect">
            <a:avLst>
              <a:gd name="adj" fmla="val 8333"/>
            </a:avLst>
          </a:prstGeom>
          <a:solidFill>
            <a:srgbClr val="FBF3E0"/>
          </a:solidFill>
          <a:ln w="19050">
            <a:solidFill>
              <a:srgbClr val="C6851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" y="4809744"/>
            <a:ext cx="109728" cy="877824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19" name="Text 17"/>
          <p:cNvSpPr/>
          <p:nvPr/>
        </p:nvSpPr>
        <p:spPr>
          <a:xfrm>
            <a:off x="932688" y="4809744"/>
            <a:ext cx="29260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950208" y="4809744"/>
            <a:ext cx="7400239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it back, correct the capital charge and validate distribution, and re-convene the same gate on real numbers.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THE RECYCLE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Launch Date Holds — Stage 2 Absorbs the Time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66928" y="146304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recycle costs time. The board's choice is to protect the 6 March 2028 launch — the date the market and the filing calendar depend on — and absorb the recycle inside Stage 2 rather than move launch.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66928" y="2788920"/>
            <a:ext cx="2606040" cy="1600200"/>
          </a:xfrm>
          <a:prstGeom prst="roundRect">
            <a:avLst>
              <a:gd name="adj" fmla="val 5714"/>
            </a:avLst>
          </a:prstGeom>
          <a:solidFill>
            <a:srgbClr val="123A2C"/>
          </a:solidFill>
          <a:ln/>
        </p:spPr>
      </p:sp>
      <p:sp>
        <p:nvSpPr>
          <p:cNvPr id="8" name="Text 6"/>
          <p:cNvSpPr/>
          <p:nvPr/>
        </p:nvSpPr>
        <p:spPr>
          <a:xfrm>
            <a:off x="704088" y="31546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Mar 2028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04088" y="3749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date — HELD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37560" y="2788920"/>
            <a:ext cx="2606040" cy="1600200"/>
          </a:xfrm>
          <a:prstGeom prst="roundRect">
            <a:avLst>
              <a:gd name="adj" fmla="val 5714"/>
            </a:avLst>
          </a:prstGeom>
          <a:solidFill>
            <a:srgbClr val="123A2C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0" y="31546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 → 40 wks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474720" y="3749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compressed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08192" y="2788920"/>
            <a:ext cx="2606040" cy="1600200"/>
          </a:xfrm>
          <a:prstGeom prst="roundRect">
            <a:avLst>
              <a:gd name="adj" fmla="val 5714"/>
            </a:avLst>
          </a:prstGeom>
          <a:solidFill>
            <a:srgbClr val="123A2C"/>
          </a:solidFill>
          <a:ln/>
        </p:spPr>
      </p:sp>
      <p:sp>
        <p:nvSpPr>
          <p:cNvPr id="14" name="Text 12"/>
          <p:cNvSpPr/>
          <p:nvPr/>
        </p:nvSpPr>
        <p:spPr>
          <a:xfrm>
            <a:off x="6245352" y="31546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 weeks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245352" y="3749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Absorbed, not added to the end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878824" y="2788920"/>
            <a:ext cx="2606040" cy="1600200"/>
          </a:xfrm>
          <a:prstGeom prst="roundRect">
            <a:avLst>
              <a:gd name="adj" fmla="val 5714"/>
            </a:avLst>
          </a:prstGeom>
          <a:solidFill>
            <a:srgbClr val="123A2C"/>
          </a:solidFill>
          <a:ln/>
        </p:spPr>
      </p:sp>
      <p:sp>
        <p:nvSpPr>
          <p:cNvPr id="17" name="Text 15"/>
          <p:cNvSpPr/>
          <p:nvPr/>
        </p:nvSpPr>
        <p:spPr>
          <a:xfrm>
            <a:off x="9015984" y="31546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Jun 2026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9015984" y="3749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re-convenes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66928" y="489204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is a sequencing failure in the business-case build — the Chair's to own, and to fix in how the next case is assembled.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RECOMMENDATION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91440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RECYCLE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66928" y="1874520"/>
            <a:ext cx="2743200" cy="54864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6" name="Shape 4"/>
          <p:cNvSpPr/>
          <p:nvPr/>
        </p:nvSpPr>
        <p:spPr>
          <a:xfrm>
            <a:off x="566928" y="2322576"/>
            <a:ext cx="310896" cy="310896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232257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5A3D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15568" y="2286000"/>
            <a:ext cx="105091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the capital charge to 4.2% and re-run the return — expected IRR 13.4%, above the 11% hurdle.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66928" y="3163824"/>
            <a:ext cx="310896" cy="310896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" y="316382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5A3D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15568" y="3127248"/>
            <a:ext cx="105091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distribution volume with the IMO and wholesaler channel before re-convening.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66928" y="4005072"/>
            <a:ext cx="310896" cy="310896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400507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5A3D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15568" y="3968496"/>
            <a:ext cx="105091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the 6 March 2028 launch; absorb the recycle by compressing Stage 2 from 46 to 40 weeks.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4846320"/>
            <a:ext cx="310896" cy="310896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484632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5A3D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115568" y="4809744"/>
            <a:ext cx="105091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Re-convene Gate 1 on 11 June 2026 to decide on the corrected case.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2026-07-27T08:55:47Z</dcterms:created>
  <dcterms:modified xsi:type="dcterms:W3CDTF">2026-07-27T08:55:47Z</dcterms:modified>
</cp:coreProperties>
</file>