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charts/chart1.xml" ContentType="application/vnd.openxmlformats-officedocument.drawingml.chart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Planned</c:v>
                </c:pt>
              </c:strCache>
            </c:strRef>
          </c:tx>
          <c:spPr>
            <a:solidFill>
              <a:srgbClr val="C6851A"/>
            </a:solidFill>
            <a:ln w="38100" cap="flat">
              <a:solidFill>
                <a:srgbClr val="C6851A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7"/>
            <c:spPr>
              <a:solidFill>
                <a:srgbClr val="C6851A"/>
              </a:solidFill>
              <a:ln w="9525" cap="flat">
                <a:solidFill>
                  <a:srgbClr val="C6851A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Sheet1!$A$2:$A$7</c:f>
              <c:multiLvlStrCache>
                <c:ptCount val="6"/>
                <c:lvl>
                  <c:pt idx="0">
                    <c:v>Feb'26</c:v>
                  </c:pt>
                  <c:pt idx="1">
                    <c:v>Jun'26</c:v>
                  </c:pt>
                  <c:pt idx="2">
                    <c:v>Oct'26</c:v>
                  </c:pt>
                  <c:pt idx="3">
                    <c:v>Apr'27</c:v>
                  </c:pt>
                  <c:pt idx="4">
                    <c:v>Nov'27</c:v>
                  </c:pt>
                  <c:pt idx="5">
                    <c:v>Sep'28</c:v>
                  </c:pt>
                </c:lvl>
              </c:multiLvlStrCache>
            </c:multiLvl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0</c:v>
                </c:pt>
                <c:pt idx="1">
                  <c:v>2.18</c:v>
                </c:pt>
                <c:pt idx="2">
                  <c:v>7.2</c:v>
                </c:pt>
                <c:pt idx="3">
                  <c:v>13.82</c:v>
                </c:pt>
                <c:pt idx="4">
                  <c:v>23</c:v>
                </c:pt>
                <c:pt idx="5">
                  <c:v>27.904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Actual + Forecast</c:v>
                </c:pt>
              </c:strCache>
            </c:strRef>
          </c:tx>
          <c:spPr>
            <a:solidFill>
              <a:srgbClr val="FFFFFF"/>
            </a:solidFill>
            <a:ln w="38100" cap="flat">
              <a:solidFill>
                <a:srgbClr val="FFFFFF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7"/>
            <c:spPr>
              <a:solidFill>
                <a:srgbClr val="FFFFFF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Sheet1!$A$2:$A$7</c:f>
              <c:multiLvlStrCache>
                <c:ptCount val="6"/>
                <c:lvl>
                  <c:pt idx="0">
                    <c:v>Feb'26</c:v>
                  </c:pt>
                  <c:pt idx="1">
                    <c:v>Jun'26</c:v>
                  </c:pt>
                  <c:pt idx="2">
                    <c:v>Oct'26</c:v>
                  </c:pt>
                  <c:pt idx="3">
                    <c:v>Apr'27</c:v>
                  </c:pt>
                  <c:pt idx="4">
                    <c:v>Nov'27</c:v>
                  </c:pt>
                  <c:pt idx="5">
                    <c:v>Sep'28</c:v>
                  </c:pt>
                </c:lvl>
              </c:multiLvlStrCache>
            </c:multiLvl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0</c:v>
                </c:pt>
                <c:pt idx="1">
                  <c:v>2.4</c:v>
                </c:pt>
                <c:pt idx="2">
                  <c:v>7.9</c:v>
                </c:pt>
                <c:pt idx="3">
                  <c:v>14.4</c:v>
                </c:pt>
                <c:pt idx="4">
                  <c:v>23.6</c:v>
                </c:pt>
                <c:pt idx="5">
                  <c:v>27.9</c:v>
                </c:pt>
              </c:numCache>
            </c:numRef>
          </c:val>
          <c:smooth val="0"/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123A2C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8CBBA8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30"/>
          <c:min val="0"/>
        </c:scaling>
        <c:delete val="0"/>
        <c:axPos val="l"/>
        <c:majorGridlines>
          <c:spPr>
            <a:ln w="12700" cap="flat">
              <a:solidFill>
                <a:srgbClr val="123A2C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123A2C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8CBBA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100">
              <a:solidFill>
                <a:srgbClr val="CDE6DB"/>
              </a:solidFill>
      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59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5945"/>
          </a:solidFill>
          <a:ln/>
        </p:spPr>
      </p:sp>
      <p:sp>
        <p:nvSpPr>
          <p:cNvPr id="3" name="Shape 1"/>
          <p:cNvSpPr/>
          <p:nvPr/>
        </p:nvSpPr>
        <p:spPr>
          <a:xfrm>
            <a:off x="6184087" y="484632"/>
            <a:ext cx="5614416" cy="3192685"/>
          </a:xfrm>
          <a:prstGeom prst="rect">
            <a:avLst/>
          </a:prstGeom>
          <a:solidFill>
            <a:srgbClr val="2C7860"/>
          </a:solidFill>
          <a:ln/>
        </p:spPr>
      </p:sp>
      <p:pic>
        <p:nvPicPr>
          <p:cNvPr id="4" name="Image 0" descr="cover_lh_s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48095" y="548640"/>
            <a:ext cx="5486400" cy="306466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40080" y="713232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685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STEERING REVIEW · STEERING REVIEW · STAGE 2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658368" y="1325880"/>
            <a:ext cx="100584" cy="1371600"/>
          </a:xfrm>
          <a:prstGeom prst="rect">
            <a:avLst/>
          </a:prstGeom>
          <a:solidFill>
            <a:srgbClr val="C6851A"/>
          </a:solidFill>
          <a:ln/>
        </p:spPr>
      </p:sp>
      <p:sp>
        <p:nvSpPr>
          <p:cNvPr id="7" name="Text 4"/>
          <p:cNvSpPr/>
          <p:nvPr/>
        </p:nvSpPr>
        <p:spPr>
          <a:xfrm>
            <a:off x="896112" y="1280160"/>
            <a:ext cx="502920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Beacon Index</a:t>
            </a:r>
            <a:endParaRPr lang="en-US" sz="4400" dirty="0"/>
          </a:p>
          <a:p>
            <a:pPr indent="0" marL="0">
              <a:lnSpc>
                <a:spcPct val="95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Advantage</a:t>
            </a:r>
            <a:endParaRPr lang="en-US" sz="4400" dirty="0"/>
          </a:p>
        </p:txBody>
      </p:sp>
      <p:sp>
        <p:nvSpPr>
          <p:cNvPr id="8" name="Text 5"/>
          <p:cNvSpPr/>
          <p:nvPr/>
        </p:nvSpPr>
        <p:spPr>
          <a:xfrm>
            <a:off x="640080" y="3977640"/>
            <a:ext cx="84124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650" i="1" dirty="0">
                <a:solidFill>
                  <a:srgbClr val="B9DE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Steering committee review — Beacon Index Advantage is in Stage 2 development (Week 17 of 40) on a recycle-compressed schedule, reading Amber on hedging readiness and distribution while the corrected economics hold above hurdle.</a:t>
            </a:r>
            <a:endParaRPr lang="en-US" sz="1650" dirty="0"/>
          </a:p>
        </p:txBody>
      </p:sp>
      <p:sp>
        <p:nvSpPr>
          <p:cNvPr id="9" name="Shape 6"/>
          <p:cNvSpPr/>
          <p:nvPr/>
        </p:nvSpPr>
        <p:spPr>
          <a:xfrm>
            <a:off x="640080" y="5257800"/>
            <a:ext cx="10927080" cy="12802"/>
          </a:xfrm>
          <a:prstGeom prst="rect">
            <a:avLst/>
          </a:prstGeom>
          <a:solidFill>
            <a:srgbClr val="2C7860"/>
          </a:solidFill>
          <a:ln/>
        </p:spPr>
      </p:sp>
      <p:sp>
        <p:nvSpPr>
          <p:cNvPr id="10" name="Text 7"/>
          <p:cNvSpPr/>
          <p:nvPr/>
        </p:nvSpPr>
        <p:spPr>
          <a:xfrm>
            <a:off x="640080" y="5440680"/>
            <a:ext cx="26974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2 · Wk 17/40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40080" y="5815584"/>
            <a:ext cx="2697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CC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Heading to Gate 2</a:t>
            </a:r>
            <a:endParaRPr lang="en-US" sz="1000" dirty="0"/>
          </a:p>
        </p:txBody>
      </p:sp>
      <p:sp>
        <p:nvSpPr>
          <p:cNvPr id="12" name="Text 9"/>
          <p:cNvSpPr/>
          <p:nvPr/>
        </p:nvSpPr>
        <p:spPr>
          <a:xfrm>
            <a:off x="3337560" y="5440680"/>
            <a:ext cx="26974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Amber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3337560" y="5815584"/>
            <a:ext cx="2697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CC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Overall Health</a:t>
            </a:r>
            <a:endParaRPr lang="en-US" sz="1000" dirty="0"/>
          </a:p>
        </p:txBody>
      </p:sp>
      <p:sp>
        <p:nvSpPr>
          <p:cNvPr id="14" name="Text 11"/>
          <p:cNvSpPr/>
          <p:nvPr/>
        </p:nvSpPr>
        <p:spPr>
          <a:xfrm>
            <a:off x="6035040" y="5440680"/>
            <a:ext cx="26974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13.4% IRR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6035040" y="5815584"/>
            <a:ext cx="2697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CC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vs. 11.0% Hurdle</a:t>
            </a:r>
            <a:endParaRPr lang="en-US" sz="1000" dirty="0"/>
          </a:p>
        </p:txBody>
      </p:sp>
      <p:sp>
        <p:nvSpPr>
          <p:cNvPr id="16" name="Text 13"/>
          <p:cNvSpPr/>
          <p:nvPr/>
        </p:nvSpPr>
        <p:spPr>
          <a:xfrm>
            <a:off x="8732520" y="5440680"/>
            <a:ext cx="26974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$27.904M</a:t>
            </a:r>
            <a:endParaRPr lang="en-US" sz="1700" dirty="0"/>
          </a:p>
        </p:txBody>
      </p:sp>
      <p:sp>
        <p:nvSpPr>
          <p:cNvPr id="17" name="Text 14"/>
          <p:cNvSpPr/>
          <p:nvPr/>
        </p:nvSpPr>
        <p:spPr>
          <a:xfrm>
            <a:off x="8732520" y="5815584"/>
            <a:ext cx="2697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CC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Authorized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TIMELINE · DETAIL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Phases — Detailed View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11057839" cy="18288"/>
          </a:xfrm>
          <a:prstGeom prst="rect">
            <a:avLst/>
          </a:prstGeom>
          <a:solidFill>
            <a:srgbClr val="E2EBE6"/>
          </a:solidFill>
          <a:ln/>
        </p:spPr>
      </p:sp>
      <p:sp>
        <p:nvSpPr>
          <p:cNvPr id="5" name="Text 3"/>
          <p:cNvSpPr/>
          <p:nvPr/>
        </p:nvSpPr>
        <p:spPr>
          <a:xfrm>
            <a:off x="566928" y="1481328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program as a work view — bars show when each workstream runs and where they overlap.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3858768" y="1965960"/>
            <a:ext cx="1257757" cy="310896"/>
          </a:xfrm>
          <a:prstGeom prst="rect">
            <a:avLst/>
          </a:prstGeom>
          <a:solidFill>
            <a:srgbClr val="1E5945"/>
          </a:solidFill>
          <a:ln/>
        </p:spPr>
      </p:sp>
      <p:sp>
        <p:nvSpPr>
          <p:cNvPr id="7" name="Text 5"/>
          <p:cNvSpPr/>
          <p:nvPr/>
        </p:nvSpPr>
        <p:spPr>
          <a:xfrm>
            <a:off x="3858768" y="1965960"/>
            <a:ext cx="1257757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'26 H1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153101" y="1965960"/>
            <a:ext cx="1257757" cy="310896"/>
          </a:xfrm>
          <a:prstGeom prst="rect">
            <a:avLst/>
          </a:prstGeom>
          <a:solidFill>
            <a:srgbClr val="1E5945"/>
          </a:solidFill>
          <a:ln/>
        </p:spPr>
      </p:sp>
      <p:sp>
        <p:nvSpPr>
          <p:cNvPr id="9" name="Text 7"/>
          <p:cNvSpPr/>
          <p:nvPr/>
        </p:nvSpPr>
        <p:spPr>
          <a:xfrm>
            <a:off x="5153101" y="1965960"/>
            <a:ext cx="1257757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'26 H2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6447434" y="1965960"/>
            <a:ext cx="1257757" cy="310896"/>
          </a:xfrm>
          <a:prstGeom prst="rect">
            <a:avLst/>
          </a:prstGeom>
          <a:solidFill>
            <a:srgbClr val="1E5945"/>
          </a:solidFill>
          <a:ln/>
        </p:spPr>
      </p:sp>
      <p:sp>
        <p:nvSpPr>
          <p:cNvPr id="11" name="Text 9"/>
          <p:cNvSpPr/>
          <p:nvPr/>
        </p:nvSpPr>
        <p:spPr>
          <a:xfrm>
            <a:off x="6447434" y="1965960"/>
            <a:ext cx="1257757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'27 H1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7741768" y="1965960"/>
            <a:ext cx="1257757" cy="310896"/>
          </a:xfrm>
          <a:prstGeom prst="rect">
            <a:avLst/>
          </a:prstGeom>
          <a:solidFill>
            <a:srgbClr val="1E5945"/>
          </a:solidFill>
          <a:ln/>
        </p:spPr>
      </p:sp>
      <p:sp>
        <p:nvSpPr>
          <p:cNvPr id="13" name="Text 11"/>
          <p:cNvSpPr/>
          <p:nvPr/>
        </p:nvSpPr>
        <p:spPr>
          <a:xfrm>
            <a:off x="7741768" y="1965960"/>
            <a:ext cx="1257757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'27 H2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9036101" y="1965960"/>
            <a:ext cx="1257757" cy="310896"/>
          </a:xfrm>
          <a:prstGeom prst="rect">
            <a:avLst/>
          </a:prstGeom>
          <a:solidFill>
            <a:srgbClr val="1E5945"/>
          </a:solidFill>
          <a:ln/>
        </p:spPr>
      </p:sp>
      <p:sp>
        <p:nvSpPr>
          <p:cNvPr id="15" name="Text 13"/>
          <p:cNvSpPr/>
          <p:nvPr/>
        </p:nvSpPr>
        <p:spPr>
          <a:xfrm>
            <a:off x="9036101" y="1965960"/>
            <a:ext cx="1257757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'28 H1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10330434" y="1965960"/>
            <a:ext cx="1257757" cy="310896"/>
          </a:xfrm>
          <a:prstGeom prst="rect">
            <a:avLst/>
          </a:prstGeom>
          <a:solidFill>
            <a:srgbClr val="1E5945"/>
          </a:solidFill>
          <a:ln/>
        </p:spPr>
      </p:sp>
      <p:sp>
        <p:nvSpPr>
          <p:cNvPr id="17" name="Text 15"/>
          <p:cNvSpPr/>
          <p:nvPr/>
        </p:nvSpPr>
        <p:spPr>
          <a:xfrm>
            <a:off x="10330434" y="1965960"/>
            <a:ext cx="1257757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566928" y="1965960"/>
            <a:ext cx="31546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i="1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Prog.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153101" y="1965960"/>
            <a:ext cx="7315" cy="3721608"/>
          </a:xfrm>
          <a:prstGeom prst="rect">
            <a:avLst/>
          </a:prstGeom>
          <a:solidFill>
            <a:srgbClr val="E2EBE6"/>
          </a:solidFill>
          <a:ln/>
        </p:spPr>
      </p:sp>
      <p:sp>
        <p:nvSpPr>
          <p:cNvPr id="20" name="Shape 18"/>
          <p:cNvSpPr/>
          <p:nvPr/>
        </p:nvSpPr>
        <p:spPr>
          <a:xfrm>
            <a:off x="6447434" y="1965960"/>
            <a:ext cx="7315" cy="3721608"/>
          </a:xfrm>
          <a:prstGeom prst="rect">
            <a:avLst/>
          </a:prstGeom>
          <a:solidFill>
            <a:srgbClr val="E2EBE6"/>
          </a:solidFill>
          <a:ln/>
        </p:spPr>
      </p:sp>
      <p:sp>
        <p:nvSpPr>
          <p:cNvPr id="21" name="Shape 19"/>
          <p:cNvSpPr/>
          <p:nvPr/>
        </p:nvSpPr>
        <p:spPr>
          <a:xfrm>
            <a:off x="7741768" y="1965960"/>
            <a:ext cx="7315" cy="3721608"/>
          </a:xfrm>
          <a:prstGeom prst="rect">
            <a:avLst/>
          </a:prstGeom>
          <a:solidFill>
            <a:srgbClr val="E2EBE6"/>
          </a:solidFill>
          <a:ln/>
        </p:spPr>
      </p:sp>
      <p:sp>
        <p:nvSpPr>
          <p:cNvPr id="22" name="Shape 20"/>
          <p:cNvSpPr/>
          <p:nvPr/>
        </p:nvSpPr>
        <p:spPr>
          <a:xfrm>
            <a:off x="9036101" y="1965960"/>
            <a:ext cx="7315" cy="3721608"/>
          </a:xfrm>
          <a:prstGeom prst="rect">
            <a:avLst/>
          </a:prstGeom>
          <a:solidFill>
            <a:srgbClr val="E2EBE6"/>
          </a:solidFill>
          <a:ln/>
        </p:spPr>
      </p:sp>
      <p:sp>
        <p:nvSpPr>
          <p:cNvPr id="23" name="Shape 21"/>
          <p:cNvSpPr/>
          <p:nvPr/>
        </p:nvSpPr>
        <p:spPr>
          <a:xfrm>
            <a:off x="10330434" y="1965960"/>
            <a:ext cx="7315" cy="3721608"/>
          </a:xfrm>
          <a:prstGeom prst="rect">
            <a:avLst/>
          </a:prstGeom>
          <a:solidFill>
            <a:srgbClr val="E2EBE6"/>
          </a:solidFill>
          <a:ln/>
        </p:spPr>
      </p:sp>
      <p:sp>
        <p:nvSpPr>
          <p:cNvPr id="24" name="Text 22"/>
          <p:cNvSpPr/>
          <p:nvPr/>
        </p:nvSpPr>
        <p:spPr>
          <a:xfrm>
            <a:off x="566928" y="2395728"/>
            <a:ext cx="3154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Gates 0–1 ✓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795528" y="2761488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1 — concept &amp; business case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3886200" y="2816352"/>
            <a:ext cx="1110036" cy="256032"/>
          </a:xfrm>
          <a:prstGeom prst="roundRect">
            <a:avLst>
              <a:gd name="adj" fmla="val 17857"/>
            </a:avLst>
          </a:prstGeom>
          <a:solidFill>
            <a:srgbClr val="1E5945"/>
          </a:solidFill>
          <a:ln/>
        </p:spPr>
      </p:sp>
      <p:sp>
        <p:nvSpPr>
          <p:cNvPr id="27" name="Shape 25"/>
          <p:cNvSpPr/>
          <p:nvPr/>
        </p:nvSpPr>
        <p:spPr>
          <a:xfrm>
            <a:off x="566928" y="3127248"/>
            <a:ext cx="11057839" cy="365760"/>
          </a:xfrm>
          <a:prstGeom prst="rect">
            <a:avLst/>
          </a:prstGeom>
          <a:solidFill>
            <a:srgbClr val="F2F9F5"/>
          </a:solidFill>
          <a:ln/>
        </p:spPr>
      </p:sp>
      <p:sp>
        <p:nvSpPr>
          <p:cNvPr id="28" name="Text 26"/>
          <p:cNvSpPr/>
          <p:nvPr/>
        </p:nvSpPr>
        <p:spPr>
          <a:xfrm>
            <a:off x="795528" y="3127248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 1 recycle → conditions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4792233" y="3182112"/>
            <a:ext cx="592303" cy="256032"/>
          </a:xfrm>
          <a:prstGeom prst="roundRect">
            <a:avLst>
              <a:gd name="adj" fmla="val 17857"/>
            </a:avLst>
          </a:prstGeom>
          <a:solidFill>
            <a:srgbClr val="1E5945"/>
          </a:solidFill>
          <a:ln/>
        </p:spPr>
      </p:sp>
      <p:sp>
        <p:nvSpPr>
          <p:cNvPr id="30" name="Text 28"/>
          <p:cNvSpPr/>
          <p:nvPr/>
        </p:nvSpPr>
        <p:spPr>
          <a:xfrm>
            <a:off x="566928" y="3493008"/>
            <a:ext cx="3154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2B5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2 (now)</a:t>
            </a:r>
            <a:endParaRPr lang="en-US" sz="1150" dirty="0"/>
          </a:p>
        </p:txBody>
      </p:sp>
      <p:sp>
        <p:nvSpPr>
          <p:cNvPr id="31" name="Shape 29"/>
          <p:cNvSpPr/>
          <p:nvPr/>
        </p:nvSpPr>
        <p:spPr>
          <a:xfrm>
            <a:off x="566928" y="3858768"/>
            <a:ext cx="11057839" cy="365760"/>
          </a:xfrm>
          <a:prstGeom prst="rect">
            <a:avLst/>
          </a:prstGeom>
          <a:solidFill>
            <a:srgbClr val="F2F9F5"/>
          </a:solidFill>
          <a:ln/>
        </p:spPr>
      </p:sp>
      <p:sp>
        <p:nvSpPr>
          <p:cNvPr id="32" name="Text 30"/>
          <p:cNvSpPr/>
          <p:nvPr/>
        </p:nvSpPr>
        <p:spPr>
          <a:xfrm>
            <a:off x="795528" y="3858768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Build, file &amp; illustration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5180533" y="3913632"/>
            <a:ext cx="1757202" cy="256032"/>
          </a:xfrm>
          <a:prstGeom prst="roundRect">
            <a:avLst>
              <a:gd name="adj" fmla="val 17857"/>
            </a:avLst>
          </a:prstGeom>
          <a:solidFill>
            <a:srgbClr val="2B5C8A"/>
          </a:solidFill>
          <a:ln/>
        </p:spPr>
      </p:sp>
      <p:sp>
        <p:nvSpPr>
          <p:cNvPr id="34" name="Text 32"/>
          <p:cNvSpPr/>
          <p:nvPr/>
        </p:nvSpPr>
        <p:spPr>
          <a:xfrm>
            <a:off x="795528" y="4224528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Hedging &amp; distribution readiness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5698266" y="4279392"/>
            <a:ext cx="1498336" cy="256032"/>
          </a:xfrm>
          <a:prstGeom prst="roundRect">
            <a:avLst>
              <a:gd name="adj" fmla="val 17857"/>
            </a:avLst>
          </a:prstGeom>
          <a:solidFill>
            <a:srgbClr val="2B5C8A"/>
          </a:solidFill>
          <a:ln/>
        </p:spPr>
      </p:sp>
      <p:sp>
        <p:nvSpPr>
          <p:cNvPr id="36" name="Text 34"/>
          <p:cNvSpPr/>
          <p:nvPr/>
        </p:nvSpPr>
        <p:spPr>
          <a:xfrm>
            <a:off x="566928" y="4590288"/>
            <a:ext cx="3154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2C7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 2 → Launch</a:t>
            </a:r>
            <a:endParaRPr lang="en-US" sz="1150" dirty="0"/>
          </a:p>
        </p:txBody>
      </p:sp>
      <p:sp>
        <p:nvSpPr>
          <p:cNvPr id="37" name="Text 35"/>
          <p:cNvSpPr/>
          <p:nvPr/>
        </p:nvSpPr>
        <p:spPr>
          <a:xfrm>
            <a:off x="795528" y="4956048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&amp; launch prep (Stage 3–4)</a:t>
            </a:r>
            <a:endParaRPr lang="en-US" sz="1000" dirty="0"/>
          </a:p>
        </p:txBody>
      </p:sp>
      <p:sp>
        <p:nvSpPr>
          <p:cNvPr id="38" name="Shape 36"/>
          <p:cNvSpPr/>
          <p:nvPr/>
        </p:nvSpPr>
        <p:spPr>
          <a:xfrm>
            <a:off x="6992600" y="5010912"/>
            <a:ext cx="2016069" cy="256032"/>
          </a:xfrm>
          <a:prstGeom prst="roundRect">
            <a:avLst>
              <a:gd name="adj" fmla="val 17857"/>
            </a:avLst>
          </a:prstGeom>
          <a:solidFill>
            <a:srgbClr val="2C7A5E"/>
          </a:solidFill>
          <a:ln/>
        </p:spPr>
      </p:sp>
      <p:sp>
        <p:nvSpPr>
          <p:cNvPr id="39" name="Shape 37"/>
          <p:cNvSpPr/>
          <p:nvPr/>
        </p:nvSpPr>
        <p:spPr>
          <a:xfrm>
            <a:off x="566928" y="5321808"/>
            <a:ext cx="11057839" cy="365760"/>
          </a:xfrm>
          <a:prstGeom prst="rect">
            <a:avLst/>
          </a:prstGeom>
          <a:solidFill>
            <a:srgbClr val="F2F9F5"/>
          </a:solidFill>
          <a:ln/>
        </p:spPr>
      </p:sp>
      <p:sp>
        <p:nvSpPr>
          <p:cNvPr id="40" name="Text 38"/>
          <p:cNvSpPr/>
          <p:nvPr/>
        </p:nvSpPr>
        <p:spPr>
          <a:xfrm>
            <a:off x="795528" y="5321808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Launch → post-launch review</a:t>
            </a:r>
            <a:endParaRPr lang="en-US" sz="1000" dirty="0"/>
          </a:p>
        </p:txBody>
      </p:sp>
      <p:sp>
        <p:nvSpPr>
          <p:cNvPr id="41" name="Shape 39"/>
          <p:cNvSpPr/>
          <p:nvPr/>
        </p:nvSpPr>
        <p:spPr>
          <a:xfrm>
            <a:off x="9063533" y="5376672"/>
            <a:ext cx="2533802" cy="256032"/>
          </a:xfrm>
          <a:prstGeom prst="roundRect">
            <a:avLst>
              <a:gd name="adj" fmla="val 17857"/>
            </a:avLst>
          </a:prstGeom>
          <a:solidFill>
            <a:srgbClr val="2C7A5E"/>
          </a:solidFill>
          <a:ln/>
        </p:spPr>
      </p:sp>
      <p:sp>
        <p:nvSpPr>
          <p:cNvPr id="42" name="Text 40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BUDGET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Budget Status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11057839" cy="18288"/>
          </a:xfrm>
          <a:prstGeom prst="rect">
            <a:avLst/>
          </a:prstGeom>
          <a:solidFill>
            <a:srgbClr val="E2EBE6"/>
          </a:solidFill>
          <a:ln/>
        </p:spPr>
      </p:sp>
      <p:sp>
        <p:nvSpPr>
          <p:cNvPr id="5" name="Text 3"/>
          <p:cNvSpPr/>
          <p:nvPr/>
        </p:nvSpPr>
        <p:spPr>
          <a:xfrm>
            <a:off x="566928" y="1554480"/>
            <a:ext cx="11057839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PROGRAM BUDGET   </a:t>
            </a:r>
            <a:pPr indent="0" marL="0">
              <a:buNone/>
            </a:pPr>
            <a:r>
              <a:rPr lang="en-US" sz="2000" b="1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$27.904M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2103120"/>
            <a:ext cx="11057839" cy="457200"/>
          </a:xfrm>
          <a:prstGeom prst="rect">
            <a:avLst/>
          </a:prstGeom>
          <a:solidFill>
            <a:srgbClr val="F2F9F5"/>
          </a:solidFill>
          <a:ln/>
        </p:spPr>
      </p:sp>
      <p:sp>
        <p:nvSpPr>
          <p:cNvPr id="7" name="Text 5"/>
          <p:cNvSpPr/>
          <p:nvPr/>
        </p:nvSpPr>
        <p:spPr>
          <a:xfrm>
            <a:off x="704088" y="2103120"/>
            <a:ext cx="5120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1 — Concept &amp; Business Case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5824728" y="2103120"/>
            <a:ext cx="1371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$2,180,000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7424928" y="2103120"/>
            <a:ext cx="410839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0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Released and spent; the recycle drew $232K of contingency (I-01)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704088" y="2560320"/>
            <a:ext cx="5120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2 — Build &amp; File (in progress)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5824728" y="2560320"/>
            <a:ext cx="1371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$11,640,000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7424928" y="2560320"/>
            <a:ext cx="410839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0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Authorized at Gate 1; ~Week 17 of 40 in progress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566928" y="3017520"/>
            <a:ext cx="11057839" cy="457200"/>
          </a:xfrm>
          <a:prstGeom prst="rect">
            <a:avLst/>
          </a:prstGeom>
          <a:solidFill>
            <a:srgbClr val="F2F9F5"/>
          </a:solidFill>
          <a:ln/>
        </p:spPr>
      </p:sp>
      <p:sp>
        <p:nvSpPr>
          <p:cNvPr id="14" name="Text 12"/>
          <p:cNvSpPr/>
          <p:nvPr/>
        </p:nvSpPr>
        <p:spPr>
          <a:xfrm>
            <a:off x="704088" y="3017520"/>
            <a:ext cx="5120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3 — Test &amp; Launch Prep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5824728" y="3017520"/>
            <a:ext cx="1371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$7,450,000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7424928" y="3017520"/>
            <a:ext cx="410839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0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Gated — authorized at Gate 2 (Apr 2027)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704088" y="3474720"/>
            <a:ext cx="5120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4 — Launch &amp; Stabilize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5824728" y="3474720"/>
            <a:ext cx="1371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$4,330,000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7424928" y="3474720"/>
            <a:ext cx="410839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0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Gated — authorized at Gate 4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566928" y="3931920"/>
            <a:ext cx="11057839" cy="457200"/>
          </a:xfrm>
          <a:prstGeom prst="rect">
            <a:avLst/>
          </a:prstGeom>
          <a:solidFill>
            <a:srgbClr val="F2F9F5"/>
          </a:solidFill>
          <a:ln/>
        </p:spPr>
      </p:sp>
      <p:sp>
        <p:nvSpPr>
          <p:cNvPr id="21" name="Text 19"/>
          <p:cNvSpPr/>
          <p:nvPr/>
        </p:nvSpPr>
        <p:spPr>
          <a:xfrm>
            <a:off x="704088" y="3931920"/>
            <a:ext cx="5120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 Contingency (9.0%)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5824728" y="3931920"/>
            <a:ext cx="1371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$2,304,000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7424928" y="3931920"/>
            <a:ext cx="410839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0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$412K drawn ($232K recycle + $180K GC-03 peer review); $1,892K held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566928" y="6199632"/>
            <a:ext cx="11057839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i="1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Authorized envelope of $27.904M (base $25.6M + 9.0% contingency $2.304M), released one stage at a time. $412K of contingency is drawn — the recycle and the GC-03 external peer review — leaving $1,892K held. The envelope ceiling is unchanged.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E59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5945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685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BUDGET FORECAST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Budget Forecast — Within the $27.904M Authorized Envelope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66928" y="1417320"/>
            <a:ext cx="11057839" cy="18288"/>
          </a:xfrm>
          <a:prstGeom prst="rect">
            <a:avLst/>
          </a:prstGeom>
          <a:solidFill>
            <a:srgbClr val="2C7860"/>
          </a:solidFill>
          <a:ln/>
        </p:spPr>
      </p:sp>
      <p:sp>
        <p:nvSpPr>
          <p:cNvPr id="6" name="Text 4"/>
          <p:cNvSpPr/>
          <p:nvPr/>
        </p:nvSpPr>
        <p:spPr>
          <a:xfrm>
            <a:off x="566928" y="1627632"/>
            <a:ext cx="44805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B9DE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corrected economics hold — a 13.4% IRR against the 11% hurdle — and spend is tracking within the $27.904M authorized envelope through Stage 2.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566928" y="2697480"/>
            <a:ext cx="4480560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6000"/>
              </a:lnSpc>
              <a:buNone/>
            </a:pPr>
            <a:r>
              <a:rPr lang="en-US" sz="1200" dirty="0">
                <a:solidFill>
                  <a:srgbClr val="CDE6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Gate-1 recycle corrected an 87-basis-point understatement of the capital charge (3.33% to 4.2%), taking the IRR from 14.6% to 13.4% — still above the 11% hurdle, on a 5-year premium projection of $1.875B. Spend is within the authorized envelope: $412K of the $2.304M contingency is drawn (the recycle and the external peer review), leaving $1,892K held against the elevated hedging and distribution risks heading into Gate 2.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566928" y="5394960"/>
            <a:ext cx="2194560" cy="548640"/>
          </a:xfrm>
          <a:prstGeom prst="roundRect">
            <a:avLst>
              <a:gd name="adj" fmla="val 50000"/>
            </a:avLst>
          </a:prstGeom>
          <a:solidFill>
            <a:srgbClr val="1E7B4D"/>
          </a:solidFill>
          <a:ln/>
        </p:spPr>
      </p:sp>
      <p:sp>
        <p:nvSpPr>
          <p:cNvPr id="9" name="Text 7"/>
          <p:cNvSpPr/>
          <p:nvPr/>
        </p:nvSpPr>
        <p:spPr>
          <a:xfrm>
            <a:off x="566928" y="5394960"/>
            <a:ext cx="2194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ON TRACK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5257800" y="1627632"/>
            <a:ext cx="6355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C685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CUMULATIVE SPEND — PLAN vs. ACTUAL / FORECAST ($M)</a:t>
            </a:r>
            <a:endParaRPr lang="en-US" sz="1000" dirty="0"/>
          </a:p>
        </p:txBody>
      </p:sp>
      <p:graphicFrame>
        <p:nvGraphicFramePr>
          <p:cNvPr id="11" name="Chart 0" descr=""/>
          <p:cNvGraphicFramePr/>
          <p:nvPr/>
        </p:nvGraphicFramePr>
        <p:xfrm>
          <a:off x="5212080" y="1965960"/>
          <a:ext cx="635508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12" name="Text 9"/>
          <p:cNvSpPr/>
          <p:nvPr/>
        </p:nvSpPr>
        <p:spPr>
          <a:xfrm>
            <a:off x="5257800" y="5376672"/>
            <a:ext cx="1935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685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$27.904M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5257800" y="5705856"/>
            <a:ext cx="19354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800" dirty="0">
                <a:solidFill>
                  <a:srgbClr val="8CC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Authorized (4 tranches)</a:t>
            </a:r>
            <a:endParaRPr lang="en-US" sz="800" dirty="0"/>
          </a:p>
        </p:txBody>
      </p:sp>
      <p:sp>
        <p:nvSpPr>
          <p:cNvPr id="14" name="Text 11"/>
          <p:cNvSpPr/>
          <p:nvPr/>
        </p:nvSpPr>
        <p:spPr>
          <a:xfrm>
            <a:off x="7467600" y="5376672"/>
            <a:ext cx="1935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685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13.4% IRR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7467600" y="5705856"/>
            <a:ext cx="19354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800" dirty="0">
                <a:solidFill>
                  <a:srgbClr val="8CC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vs. 11.0% hurdle (corrected)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9677400" y="5376672"/>
            <a:ext cx="1935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685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$412K</a:t>
            </a:r>
            <a:endParaRPr lang="en-US" sz="1500" dirty="0"/>
          </a:p>
        </p:txBody>
      </p:sp>
      <p:sp>
        <p:nvSpPr>
          <p:cNvPr id="17" name="Text 14"/>
          <p:cNvSpPr/>
          <p:nvPr/>
        </p:nvSpPr>
        <p:spPr>
          <a:xfrm>
            <a:off x="9677400" y="5705856"/>
            <a:ext cx="19354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800" dirty="0">
                <a:solidFill>
                  <a:srgbClr val="8CC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Contingency drawn of $2.304M</a:t>
            </a:r>
            <a:endParaRPr lang="en-US" sz="800" dirty="0"/>
          </a:p>
        </p:txBody>
      </p:sp>
      <p:sp>
        <p:nvSpPr>
          <p:cNvPr id="18" name="Text 15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WORKING TOGETHER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We Stay in Sync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11057839" cy="18288"/>
          </a:xfrm>
          <a:prstGeom prst="rect">
            <a:avLst/>
          </a:prstGeom>
          <a:solidFill>
            <a:srgbClr val="E2EBE6"/>
          </a:solidFill>
          <a:ln/>
        </p:spPr>
      </p:sp>
      <p:sp>
        <p:nvSpPr>
          <p:cNvPr id="5" name="Text 3"/>
          <p:cNvSpPr/>
          <p:nvPr/>
        </p:nvSpPr>
        <p:spPr>
          <a:xfrm>
            <a:off x="704088" y="1810512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CADENCE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2715768" y="1810512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FORUM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5596128" y="181051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PURPOSE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66928" y="2194560"/>
            <a:ext cx="11057839" cy="82296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2EBE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04088" y="2395728"/>
            <a:ext cx="1737360" cy="420624"/>
          </a:xfrm>
          <a:prstGeom prst="roundRect">
            <a:avLst>
              <a:gd name="adj" fmla="val 13043"/>
            </a:avLst>
          </a:prstGeom>
          <a:solidFill>
            <a:srgbClr val="1E5945"/>
          </a:solidFill>
          <a:ln/>
        </p:spPr>
      </p:sp>
      <p:sp>
        <p:nvSpPr>
          <p:cNvPr id="10" name="Text 8"/>
          <p:cNvSpPr/>
          <p:nvPr/>
        </p:nvSpPr>
        <p:spPr>
          <a:xfrm>
            <a:off x="704088" y="2395728"/>
            <a:ext cx="17373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gate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2715768" y="2194560"/>
            <a:ext cx="2743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 Review Board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5596128" y="2194560"/>
            <a:ext cx="5937199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Formal gate outcome — GO / conditions / recycle / hold / cancel; 5 votes, Chair no vote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66928" y="3154680"/>
            <a:ext cx="11057839" cy="822960"/>
          </a:xfrm>
          <a:prstGeom prst="roundRect">
            <a:avLst>
              <a:gd name="adj" fmla="val 6667"/>
            </a:avLst>
          </a:prstGeom>
          <a:solidFill>
            <a:srgbClr val="F2F9F5"/>
          </a:solidFill>
          <a:ln w="12700">
            <a:solidFill>
              <a:srgbClr val="E2EBE6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04088" y="3355848"/>
            <a:ext cx="1737360" cy="420624"/>
          </a:xfrm>
          <a:prstGeom prst="roundRect">
            <a:avLst>
              <a:gd name="adj" fmla="val 13043"/>
            </a:avLst>
          </a:prstGeom>
          <a:solidFill>
            <a:srgbClr val="1E5945"/>
          </a:solidFill>
          <a:ln/>
        </p:spPr>
      </p:sp>
      <p:sp>
        <p:nvSpPr>
          <p:cNvPr id="15" name="Text 13"/>
          <p:cNvSpPr/>
          <p:nvPr/>
        </p:nvSpPr>
        <p:spPr>
          <a:xfrm>
            <a:off x="704088" y="3355848"/>
            <a:ext cx="17373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Weekly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2715768" y="3154680"/>
            <a:ext cx="2743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 Status Review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5596128" y="3154680"/>
            <a:ext cx="5937199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Cross-workstream status, gate-condition tracking, RAIDD updates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66928" y="4114800"/>
            <a:ext cx="11057839" cy="82296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2EBE6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704088" y="4315968"/>
            <a:ext cx="1737360" cy="420624"/>
          </a:xfrm>
          <a:prstGeom prst="roundRect">
            <a:avLst>
              <a:gd name="adj" fmla="val 13043"/>
            </a:avLst>
          </a:prstGeom>
          <a:solidFill>
            <a:srgbClr val="1E5945"/>
          </a:solidFill>
          <a:ln/>
        </p:spPr>
      </p:sp>
      <p:sp>
        <p:nvSpPr>
          <p:cNvPr id="20" name="Text 18"/>
          <p:cNvSpPr/>
          <p:nvPr/>
        </p:nvSpPr>
        <p:spPr>
          <a:xfrm>
            <a:off x="704088" y="4315968"/>
            <a:ext cx="17373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2715768" y="4114800"/>
            <a:ext cx="2743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Sponsor / CPO Review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5596128" y="4114800"/>
            <a:ext cx="5937199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 health, risk acceptance, and the path to Gate 2 with the sponsor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566928" y="5074920"/>
            <a:ext cx="11057839" cy="822960"/>
          </a:xfrm>
          <a:prstGeom prst="roundRect">
            <a:avLst>
              <a:gd name="adj" fmla="val 6667"/>
            </a:avLst>
          </a:prstGeom>
          <a:solidFill>
            <a:srgbClr val="F2F9F5"/>
          </a:solidFill>
          <a:ln w="12700">
            <a:solidFill>
              <a:srgbClr val="E2EBE6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704088" y="5276088"/>
            <a:ext cx="1737360" cy="420624"/>
          </a:xfrm>
          <a:prstGeom prst="roundRect">
            <a:avLst>
              <a:gd name="adj" fmla="val 13043"/>
            </a:avLst>
          </a:prstGeom>
          <a:solidFill>
            <a:srgbClr val="1E5945"/>
          </a:solidFill>
          <a:ln/>
        </p:spPr>
      </p:sp>
      <p:sp>
        <p:nvSpPr>
          <p:cNvPr id="25" name="Text 23"/>
          <p:cNvSpPr/>
          <p:nvPr/>
        </p:nvSpPr>
        <p:spPr>
          <a:xfrm>
            <a:off x="704088" y="5276088"/>
            <a:ext cx="17373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Bi-weekly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2715768" y="5074920"/>
            <a:ext cx="2743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Gate-2 Conditions Review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5596128" y="5074920"/>
            <a:ext cx="5937199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GC-03 peer review and GC-05 hedging plan tracked to closure before Gate 2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Risks and Mitigation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11057839" cy="18288"/>
          </a:xfrm>
          <a:prstGeom prst="rect">
            <a:avLst/>
          </a:prstGeom>
          <a:solidFill>
            <a:srgbClr val="E2EBE6"/>
          </a:solidFill>
          <a:ln/>
        </p:spPr>
      </p:sp>
      <p:sp>
        <p:nvSpPr>
          <p:cNvPr id="5" name="Text 3"/>
          <p:cNvSpPr/>
          <p:nvPr/>
        </p:nvSpPr>
        <p:spPr>
          <a:xfrm>
            <a:off x="566928" y="1481328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full register at a glance — each risk with its mitigation, likelihood, and impact; detailed cards follow.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5568" y="1965960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IDENTIFIED RISKS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4636008" y="1965960"/>
            <a:ext cx="4709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1E7B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MITIGATION STRATEGY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8979408" y="1965960"/>
            <a:ext cx="1280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LIKELIHOOD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305288" y="1965960"/>
            <a:ext cx="1280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566928" y="2450592"/>
            <a:ext cx="5486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B9CC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1115568" y="2395728"/>
            <a:ext cx="283464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Hedging readiness lags launch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087368" y="2395728"/>
            <a:ext cx="4709160" cy="786384"/>
          </a:xfrm>
          <a:prstGeom prst="roundRect">
            <a:avLst>
              <a:gd name="adj" fmla="val 9302"/>
            </a:avLst>
          </a:prstGeom>
          <a:solidFill>
            <a:srgbClr val="E7F4ED"/>
          </a:solidFill>
          <a:ln/>
        </p:spPr>
      </p:sp>
      <p:sp>
        <p:nvSpPr>
          <p:cNvPr id="13" name="Shape 11"/>
          <p:cNvSpPr/>
          <p:nvPr/>
        </p:nvSpPr>
        <p:spPr>
          <a:xfrm>
            <a:off x="4251960" y="2642616"/>
            <a:ext cx="292608" cy="292608"/>
          </a:xfrm>
          <a:prstGeom prst="ellipse">
            <a:avLst/>
          </a:prstGeom>
          <a:solidFill>
            <a:srgbClr val="1E7B4D"/>
          </a:solidFill>
          <a:ln/>
        </p:spPr>
      </p:sp>
      <p:sp>
        <p:nvSpPr>
          <p:cNvPr id="14" name="Text 12"/>
          <p:cNvSpPr/>
          <p:nvPr/>
        </p:nvSpPr>
        <p:spPr>
          <a:xfrm>
            <a:off x="4251960" y="264261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654296" y="2395728"/>
            <a:ext cx="3995928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Hedging plan + ISDA milestones for Gate 2 (GC-05)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8979408" y="2679192"/>
            <a:ext cx="219456" cy="219456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17" name="Text 15"/>
          <p:cNvSpPr/>
          <p:nvPr/>
        </p:nvSpPr>
        <p:spPr>
          <a:xfrm>
            <a:off x="9290304" y="2395728"/>
            <a:ext cx="100584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10305288" y="2679192"/>
            <a:ext cx="219456" cy="219456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19" name="Text 17"/>
          <p:cNvSpPr/>
          <p:nvPr/>
        </p:nvSpPr>
        <p:spPr>
          <a:xfrm>
            <a:off x="10616184" y="2395728"/>
            <a:ext cx="100584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566928" y="3383280"/>
            <a:ext cx="5486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B9CC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3000" dirty="0"/>
          </a:p>
        </p:txBody>
      </p:sp>
      <p:sp>
        <p:nvSpPr>
          <p:cNvPr id="21" name="Text 19"/>
          <p:cNvSpPr/>
          <p:nvPr/>
        </p:nvSpPr>
        <p:spPr>
          <a:xfrm>
            <a:off x="1115568" y="3328416"/>
            <a:ext cx="283464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Distribution partners deprioritize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4087368" y="3328416"/>
            <a:ext cx="4709160" cy="786384"/>
          </a:xfrm>
          <a:prstGeom prst="roundRect">
            <a:avLst>
              <a:gd name="adj" fmla="val 9302"/>
            </a:avLst>
          </a:prstGeom>
          <a:solidFill>
            <a:srgbClr val="E7F4ED"/>
          </a:solidFill>
          <a:ln/>
        </p:spPr>
      </p:sp>
      <p:sp>
        <p:nvSpPr>
          <p:cNvPr id="23" name="Shape 21"/>
          <p:cNvSpPr/>
          <p:nvPr/>
        </p:nvSpPr>
        <p:spPr>
          <a:xfrm>
            <a:off x="4251960" y="3575304"/>
            <a:ext cx="292608" cy="292608"/>
          </a:xfrm>
          <a:prstGeom prst="ellipse">
            <a:avLst/>
          </a:prstGeom>
          <a:solidFill>
            <a:srgbClr val="1E7B4D"/>
          </a:solidFill>
          <a:ln/>
        </p:spPr>
      </p:sp>
      <p:sp>
        <p:nvSpPr>
          <p:cNvPr id="24" name="Text 22"/>
          <p:cNvSpPr/>
          <p:nvPr/>
        </p:nvSpPr>
        <p:spPr>
          <a:xfrm>
            <a:off x="4251960" y="3575304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4654296" y="3328416"/>
            <a:ext cx="3995928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IMOs re-validated; $17M worked through I-06</a:t>
            </a:r>
            <a:endParaRPr lang="en-US" sz="1150" dirty="0"/>
          </a:p>
        </p:txBody>
      </p:sp>
      <p:sp>
        <p:nvSpPr>
          <p:cNvPr id="26" name="Shape 24"/>
          <p:cNvSpPr/>
          <p:nvPr/>
        </p:nvSpPr>
        <p:spPr>
          <a:xfrm>
            <a:off x="8979408" y="3611880"/>
            <a:ext cx="219456" cy="219456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27" name="Text 25"/>
          <p:cNvSpPr/>
          <p:nvPr/>
        </p:nvSpPr>
        <p:spPr>
          <a:xfrm>
            <a:off x="9290304" y="3328416"/>
            <a:ext cx="100584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10305288" y="3611880"/>
            <a:ext cx="219456" cy="219456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29" name="Text 27"/>
          <p:cNvSpPr/>
          <p:nvPr/>
        </p:nvSpPr>
        <p:spPr>
          <a:xfrm>
            <a:off x="10616184" y="3328416"/>
            <a:ext cx="100584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566928" y="4315968"/>
            <a:ext cx="5486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B9CC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3000" dirty="0"/>
          </a:p>
        </p:txBody>
      </p:sp>
      <p:sp>
        <p:nvSpPr>
          <p:cNvPr id="31" name="Text 29"/>
          <p:cNvSpPr/>
          <p:nvPr/>
        </p:nvSpPr>
        <p:spPr>
          <a:xfrm>
            <a:off x="1115568" y="4261104"/>
            <a:ext cx="283464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Pricing assumptions under peer review</a:t>
            </a:r>
            <a:endParaRPr lang="en-US" sz="1300" dirty="0"/>
          </a:p>
        </p:txBody>
      </p:sp>
      <p:sp>
        <p:nvSpPr>
          <p:cNvPr id="32" name="Shape 30"/>
          <p:cNvSpPr/>
          <p:nvPr/>
        </p:nvSpPr>
        <p:spPr>
          <a:xfrm>
            <a:off x="4087368" y="4261104"/>
            <a:ext cx="4709160" cy="786384"/>
          </a:xfrm>
          <a:prstGeom prst="roundRect">
            <a:avLst>
              <a:gd name="adj" fmla="val 9302"/>
            </a:avLst>
          </a:prstGeom>
          <a:solidFill>
            <a:srgbClr val="E7F4ED"/>
          </a:solidFill>
          <a:ln/>
        </p:spPr>
      </p:sp>
      <p:sp>
        <p:nvSpPr>
          <p:cNvPr id="33" name="Shape 31"/>
          <p:cNvSpPr/>
          <p:nvPr/>
        </p:nvSpPr>
        <p:spPr>
          <a:xfrm>
            <a:off x="4251960" y="4507992"/>
            <a:ext cx="292608" cy="292608"/>
          </a:xfrm>
          <a:prstGeom prst="ellipse">
            <a:avLst/>
          </a:prstGeom>
          <a:solidFill>
            <a:srgbClr val="1E7B4D"/>
          </a:solidFill>
          <a:ln/>
        </p:spPr>
      </p:sp>
      <p:sp>
        <p:nvSpPr>
          <p:cNvPr id="34" name="Text 32"/>
          <p:cNvSpPr/>
          <p:nvPr/>
        </p:nvSpPr>
        <p:spPr>
          <a:xfrm>
            <a:off x="4251960" y="4507992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400" dirty="0"/>
          </a:p>
        </p:txBody>
      </p:sp>
      <p:sp>
        <p:nvSpPr>
          <p:cNvPr id="35" name="Text 33"/>
          <p:cNvSpPr/>
          <p:nvPr/>
        </p:nvSpPr>
        <p:spPr>
          <a:xfrm>
            <a:off x="4654296" y="4261104"/>
            <a:ext cx="3995928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External actuarial peer review before Gate 2 (GC-03)</a:t>
            </a:r>
            <a:endParaRPr lang="en-US" sz="1150" dirty="0"/>
          </a:p>
        </p:txBody>
      </p:sp>
      <p:sp>
        <p:nvSpPr>
          <p:cNvPr id="36" name="Shape 34"/>
          <p:cNvSpPr/>
          <p:nvPr/>
        </p:nvSpPr>
        <p:spPr>
          <a:xfrm>
            <a:off x="8979408" y="4544568"/>
            <a:ext cx="219456" cy="219456"/>
          </a:xfrm>
          <a:prstGeom prst="ellipse">
            <a:avLst/>
          </a:prstGeom>
          <a:solidFill>
            <a:srgbClr val="B8790C"/>
          </a:solidFill>
          <a:ln/>
        </p:spPr>
      </p:sp>
      <p:sp>
        <p:nvSpPr>
          <p:cNvPr id="37" name="Text 35"/>
          <p:cNvSpPr/>
          <p:nvPr/>
        </p:nvSpPr>
        <p:spPr>
          <a:xfrm>
            <a:off x="9290304" y="4261104"/>
            <a:ext cx="100584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Medium</a:t>
            </a:r>
            <a:endParaRPr lang="en-US" sz="1200" dirty="0"/>
          </a:p>
        </p:txBody>
      </p:sp>
      <p:sp>
        <p:nvSpPr>
          <p:cNvPr id="38" name="Shape 36"/>
          <p:cNvSpPr/>
          <p:nvPr/>
        </p:nvSpPr>
        <p:spPr>
          <a:xfrm>
            <a:off x="10305288" y="4544568"/>
            <a:ext cx="219456" cy="219456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39" name="Text 37"/>
          <p:cNvSpPr/>
          <p:nvPr/>
        </p:nvSpPr>
        <p:spPr>
          <a:xfrm>
            <a:off x="10616184" y="4261104"/>
            <a:ext cx="100584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1200" dirty="0"/>
          </a:p>
        </p:txBody>
      </p:sp>
      <p:sp>
        <p:nvSpPr>
          <p:cNvPr id="40" name="Text 38"/>
          <p:cNvSpPr/>
          <p:nvPr/>
        </p:nvSpPr>
        <p:spPr>
          <a:xfrm>
            <a:off x="566928" y="5248656"/>
            <a:ext cx="5486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B9CC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3000" dirty="0"/>
          </a:p>
        </p:txBody>
      </p:sp>
      <p:sp>
        <p:nvSpPr>
          <p:cNvPr id="41" name="Text 39"/>
          <p:cNvSpPr/>
          <p:nvPr/>
        </p:nvSpPr>
        <p:spPr>
          <a:xfrm>
            <a:off x="1115568" y="5193792"/>
            <a:ext cx="283464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Illustration engine in the filing window</a:t>
            </a:r>
            <a:endParaRPr lang="en-US" sz="1300" dirty="0"/>
          </a:p>
        </p:txBody>
      </p:sp>
      <p:sp>
        <p:nvSpPr>
          <p:cNvPr id="42" name="Shape 40"/>
          <p:cNvSpPr/>
          <p:nvPr/>
        </p:nvSpPr>
        <p:spPr>
          <a:xfrm>
            <a:off x="4087368" y="5193792"/>
            <a:ext cx="4709160" cy="786384"/>
          </a:xfrm>
          <a:prstGeom prst="roundRect">
            <a:avLst>
              <a:gd name="adj" fmla="val 9302"/>
            </a:avLst>
          </a:prstGeom>
          <a:solidFill>
            <a:srgbClr val="E7F4ED"/>
          </a:solidFill>
          <a:ln/>
        </p:spPr>
      </p:sp>
      <p:sp>
        <p:nvSpPr>
          <p:cNvPr id="43" name="Shape 41"/>
          <p:cNvSpPr/>
          <p:nvPr/>
        </p:nvSpPr>
        <p:spPr>
          <a:xfrm>
            <a:off x="4251960" y="5440680"/>
            <a:ext cx="292608" cy="292608"/>
          </a:xfrm>
          <a:prstGeom prst="ellipse">
            <a:avLst/>
          </a:prstGeom>
          <a:solidFill>
            <a:srgbClr val="1E7B4D"/>
          </a:solidFill>
          <a:ln/>
        </p:spPr>
      </p:sp>
      <p:sp>
        <p:nvSpPr>
          <p:cNvPr id="44" name="Text 42"/>
          <p:cNvSpPr/>
          <p:nvPr/>
        </p:nvSpPr>
        <p:spPr>
          <a:xfrm>
            <a:off x="4251960" y="5440680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400" dirty="0"/>
          </a:p>
        </p:txBody>
      </p:sp>
      <p:sp>
        <p:nvSpPr>
          <p:cNvPr id="45" name="Text 43"/>
          <p:cNvSpPr/>
          <p:nvPr/>
        </p:nvSpPr>
        <p:spPr>
          <a:xfrm>
            <a:off x="4654296" y="5193792"/>
            <a:ext cx="3995928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Illustration sequenced early — risk reduced 16 → 8</a:t>
            </a:r>
            <a:endParaRPr lang="en-US" sz="1150" dirty="0"/>
          </a:p>
        </p:txBody>
      </p:sp>
      <p:sp>
        <p:nvSpPr>
          <p:cNvPr id="46" name="Shape 44"/>
          <p:cNvSpPr/>
          <p:nvPr/>
        </p:nvSpPr>
        <p:spPr>
          <a:xfrm>
            <a:off x="8979408" y="5477256"/>
            <a:ext cx="219456" cy="219456"/>
          </a:xfrm>
          <a:prstGeom prst="ellipse">
            <a:avLst/>
          </a:prstGeom>
          <a:solidFill>
            <a:srgbClr val="B8790C"/>
          </a:solidFill>
          <a:ln/>
        </p:spPr>
      </p:sp>
      <p:sp>
        <p:nvSpPr>
          <p:cNvPr id="47" name="Text 45"/>
          <p:cNvSpPr/>
          <p:nvPr/>
        </p:nvSpPr>
        <p:spPr>
          <a:xfrm>
            <a:off x="9290304" y="5193792"/>
            <a:ext cx="100584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Medium</a:t>
            </a:r>
            <a:endParaRPr lang="en-US" sz="1200" dirty="0"/>
          </a:p>
        </p:txBody>
      </p:sp>
      <p:sp>
        <p:nvSpPr>
          <p:cNvPr id="48" name="Shape 46"/>
          <p:cNvSpPr/>
          <p:nvPr/>
        </p:nvSpPr>
        <p:spPr>
          <a:xfrm>
            <a:off x="10305288" y="5477256"/>
            <a:ext cx="219456" cy="219456"/>
          </a:xfrm>
          <a:prstGeom prst="ellipse">
            <a:avLst/>
          </a:prstGeom>
          <a:solidFill>
            <a:srgbClr val="B8790C"/>
          </a:solidFill>
          <a:ln/>
        </p:spPr>
      </p:sp>
      <p:sp>
        <p:nvSpPr>
          <p:cNvPr id="49" name="Text 47"/>
          <p:cNvSpPr/>
          <p:nvPr/>
        </p:nvSpPr>
        <p:spPr>
          <a:xfrm>
            <a:off x="10616184" y="5193792"/>
            <a:ext cx="100584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Medium</a:t>
            </a:r>
            <a:endParaRPr lang="en-US" sz="1200" dirty="0"/>
          </a:p>
        </p:txBody>
      </p:sp>
      <p:sp>
        <p:nvSpPr>
          <p:cNvPr id="50" name="Text 48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REGISTER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Register  (1 of 2)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11057839" cy="18288"/>
          </a:xfrm>
          <a:prstGeom prst="rect">
            <a:avLst/>
          </a:prstGeom>
          <a:solidFill>
            <a:srgbClr val="E2EBE6"/>
          </a:solidFill>
          <a:ln/>
        </p:spPr>
      </p:sp>
      <p:sp>
        <p:nvSpPr>
          <p:cNvPr id="5" name="Shape 3"/>
          <p:cNvSpPr/>
          <p:nvPr/>
        </p:nvSpPr>
        <p:spPr>
          <a:xfrm>
            <a:off x="566928" y="1737360"/>
            <a:ext cx="5346040" cy="4206240"/>
          </a:xfrm>
          <a:prstGeom prst="roundRect">
            <a:avLst>
              <a:gd name="adj" fmla="val 1957"/>
            </a:avLst>
          </a:prstGeom>
          <a:solidFill>
            <a:srgbClr val="FFFFFF"/>
          </a:solidFill>
          <a:ln w="19050">
            <a:solidFill>
              <a:srgbClr val="E2EBE6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66928" y="1737360"/>
            <a:ext cx="5346040" cy="502920"/>
          </a:xfrm>
          <a:prstGeom prst="rect">
            <a:avLst/>
          </a:prstGeom>
          <a:solidFill>
            <a:srgbClr val="FBF0DC"/>
          </a:solidFill>
          <a:ln/>
        </p:spPr>
      </p:sp>
      <p:sp>
        <p:nvSpPr>
          <p:cNvPr id="7" name="Text 5"/>
          <p:cNvSpPr/>
          <p:nvPr/>
        </p:nvSpPr>
        <p:spPr>
          <a:xfrm>
            <a:off x="768096" y="1737360"/>
            <a:ext cx="914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B879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R-05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1572768" y="1737360"/>
            <a:ext cx="4203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Hedging readiness lags launch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786384" y="2377440"/>
            <a:ext cx="2362124" cy="384048"/>
          </a:xfrm>
          <a:prstGeom prst="roundRect">
            <a:avLst>
              <a:gd name="adj" fmla="val 16667"/>
            </a:avLst>
          </a:prstGeom>
          <a:solidFill>
            <a:srgbClr val="C0392B"/>
          </a:solidFill>
          <a:ln/>
        </p:spPr>
      </p:sp>
      <p:sp>
        <p:nvSpPr>
          <p:cNvPr id="10" name="Text 8"/>
          <p:cNvSpPr/>
          <p:nvPr/>
        </p:nvSpPr>
        <p:spPr>
          <a:xfrm>
            <a:off x="786384" y="2377440"/>
            <a:ext cx="236212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LIKELIHOOD  </a:t>
            </a:r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3331388" y="2377440"/>
            <a:ext cx="2362124" cy="384048"/>
          </a:xfrm>
          <a:prstGeom prst="roundRect">
            <a:avLst>
              <a:gd name="adj" fmla="val 16667"/>
            </a:avLst>
          </a:prstGeom>
          <a:solidFill>
            <a:srgbClr val="C0392B"/>
          </a:solidFill>
          <a:ln/>
        </p:spPr>
      </p:sp>
      <p:sp>
        <p:nvSpPr>
          <p:cNvPr id="12" name="Text 10"/>
          <p:cNvSpPr/>
          <p:nvPr/>
        </p:nvSpPr>
        <p:spPr>
          <a:xfrm>
            <a:off x="3331388" y="2377440"/>
            <a:ext cx="236212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  </a:t>
            </a:r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786384" y="2907792"/>
            <a:ext cx="4907128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ISDA execution, derivatives operations, and daily rebalance readiness are lagging — the risk elevated from 15 to 20 this period and now drives the at-risk gate condition GC-05.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786384" y="4023360"/>
            <a:ext cx="490712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   </a:t>
            </a:r>
            <a:pPr indent="0" marL="0">
              <a:buNone/>
            </a:pPr>
            <a:r>
              <a:rPr lang="en-US" sz="115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M. Delacroix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786384" y="4343400"/>
            <a:ext cx="490712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STATUS   </a:t>
            </a:r>
            <a:pPr indent="0" marL="0">
              <a:buNone/>
            </a:pPr>
            <a:r>
              <a:rPr lang="en-US" sz="1150" b="1" dirty="0">
                <a:solidFill>
                  <a:srgbClr val="B879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— elevated 15 → 20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786384" y="4700016"/>
            <a:ext cx="4907128" cy="10973"/>
          </a:xfrm>
          <a:prstGeom prst="rect">
            <a:avLst/>
          </a:prstGeom>
          <a:solidFill>
            <a:srgbClr val="E2EBE6"/>
          </a:solidFill>
          <a:ln/>
        </p:spPr>
      </p:sp>
      <p:sp>
        <p:nvSpPr>
          <p:cNvPr id="17" name="Text 15"/>
          <p:cNvSpPr/>
          <p:nvPr/>
        </p:nvSpPr>
        <p:spPr>
          <a:xfrm>
            <a:off x="786384" y="4791456"/>
            <a:ext cx="4907128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b="1" dirty="0">
                <a:solidFill>
                  <a:srgbClr val="1E7B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Mitigation:  </a:t>
            </a:r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hedging readiness plan with explicit ISDA execution milestones is being prepared for Gate 2 (GC-05); operations staffing is being reinforced now.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6278728" y="1737360"/>
            <a:ext cx="5346040" cy="4206240"/>
          </a:xfrm>
          <a:prstGeom prst="roundRect">
            <a:avLst>
              <a:gd name="adj" fmla="val 1957"/>
            </a:avLst>
          </a:prstGeom>
          <a:solidFill>
            <a:srgbClr val="FFFFFF"/>
          </a:solidFill>
          <a:ln w="19050">
            <a:solidFill>
              <a:srgbClr val="E2EBE6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278728" y="1737360"/>
            <a:ext cx="5346040" cy="502920"/>
          </a:xfrm>
          <a:prstGeom prst="rect">
            <a:avLst/>
          </a:prstGeom>
          <a:solidFill>
            <a:srgbClr val="FBF0DC"/>
          </a:solidFill>
          <a:ln/>
        </p:spPr>
      </p:sp>
      <p:sp>
        <p:nvSpPr>
          <p:cNvPr id="20" name="Text 18"/>
          <p:cNvSpPr/>
          <p:nvPr/>
        </p:nvSpPr>
        <p:spPr>
          <a:xfrm>
            <a:off x="6479896" y="1737360"/>
            <a:ext cx="914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B879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R-07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7284568" y="1737360"/>
            <a:ext cx="4203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Distribution partners deprioritize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6498184" y="2377440"/>
            <a:ext cx="2362124" cy="384048"/>
          </a:xfrm>
          <a:prstGeom prst="roundRect">
            <a:avLst>
              <a:gd name="adj" fmla="val 16667"/>
            </a:avLst>
          </a:prstGeom>
          <a:solidFill>
            <a:srgbClr val="C0392B"/>
          </a:solidFill>
          <a:ln/>
        </p:spPr>
      </p:sp>
      <p:sp>
        <p:nvSpPr>
          <p:cNvPr id="23" name="Text 21"/>
          <p:cNvSpPr/>
          <p:nvPr/>
        </p:nvSpPr>
        <p:spPr>
          <a:xfrm>
            <a:off x="6498184" y="2377440"/>
            <a:ext cx="236212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LIKELIHOOD  </a:t>
            </a:r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9043187" y="2377440"/>
            <a:ext cx="2362124" cy="384048"/>
          </a:xfrm>
          <a:prstGeom prst="roundRect">
            <a:avLst>
              <a:gd name="adj" fmla="val 16667"/>
            </a:avLst>
          </a:prstGeom>
          <a:solidFill>
            <a:srgbClr val="C0392B"/>
          </a:solidFill>
          <a:ln/>
        </p:spPr>
      </p:sp>
      <p:sp>
        <p:nvSpPr>
          <p:cNvPr id="25" name="Text 23"/>
          <p:cNvSpPr/>
          <p:nvPr/>
        </p:nvSpPr>
        <p:spPr>
          <a:xfrm>
            <a:off x="9043187" y="2377440"/>
            <a:ext cx="236212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  </a:t>
            </a:r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6498184" y="2907792"/>
            <a:ext cx="4907128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IMO and wholesaler partners could deprioritize Beacon against competitor launches in the same quarter — elevated from 12 to 16, and linked to the $17M uncommitted Year-1 premium.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6498184" y="4023360"/>
            <a:ext cx="490712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   </a:t>
            </a:r>
            <a:pPr indent="0" marL="0">
              <a:buNone/>
            </a:pPr>
            <a:r>
              <a:rPr lang="en-US" sz="115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R. Castellanos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6498184" y="4343400"/>
            <a:ext cx="490712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STATUS   </a:t>
            </a:r>
            <a:pPr indent="0" marL="0">
              <a:buNone/>
            </a:pPr>
            <a:r>
              <a:rPr lang="en-US" sz="1150" b="1" dirty="0">
                <a:solidFill>
                  <a:srgbClr val="B879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— elevated 12 → 16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6498184" y="4700016"/>
            <a:ext cx="4907128" cy="10973"/>
          </a:xfrm>
          <a:prstGeom prst="rect">
            <a:avLst/>
          </a:prstGeom>
          <a:solidFill>
            <a:srgbClr val="E2EBE6"/>
          </a:solidFill>
          <a:ln/>
        </p:spPr>
      </p:sp>
      <p:sp>
        <p:nvSpPr>
          <p:cNvPr id="30" name="Text 28"/>
          <p:cNvSpPr/>
          <p:nvPr/>
        </p:nvSpPr>
        <p:spPr>
          <a:xfrm>
            <a:off x="6498184" y="4791456"/>
            <a:ext cx="4907128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b="1" dirty="0">
                <a:solidFill>
                  <a:srgbClr val="1E7B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Mitigation:  </a:t>
            </a:r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Re-validated volumes with the three largest IMOs (GC-04); the uncommitted $17M is being worked through I-06 with named wholesaler commitments.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REGISTER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Register  (2 of 2)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11057839" cy="18288"/>
          </a:xfrm>
          <a:prstGeom prst="rect">
            <a:avLst/>
          </a:prstGeom>
          <a:solidFill>
            <a:srgbClr val="E2EBE6"/>
          </a:solidFill>
          <a:ln/>
        </p:spPr>
      </p:sp>
      <p:sp>
        <p:nvSpPr>
          <p:cNvPr id="5" name="Shape 3"/>
          <p:cNvSpPr/>
          <p:nvPr/>
        </p:nvSpPr>
        <p:spPr>
          <a:xfrm>
            <a:off x="566928" y="1737360"/>
            <a:ext cx="5346040" cy="4206240"/>
          </a:xfrm>
          <a:prstGeom prst="roundRect">
            <a:avLst>
              <a:gd name="adj" fmla="val 1957"/>
            </a:avLst>
          </a:prstGeom>
          <a:solidFill>
            <a:srgbClr val="FFFFFF"/>
          </a:solidFill>
          <a:ln w="19050">
            <a:solidFill>
              <a:srgbClr val="E2EBE6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66928" y="1737360"/>
            <a:ext cx="5346040" cy="502920"/>
          </a:xfrm>
          <a:prstGeom prst="rect">
            <a:avLst/>
          </a:prstGeom>
          <a:solidFill>
            <a:srgbClr val="FBF0DC"/>
          </a:solidFill>
          <a:ln/>
        </p:spPr>
      </p:sp>
      <p:sp>
        <p:nvSpPr>
          <p:cNvPr id="7" name="Text 5"/>
          <p:cNvSpPr/>
          <p:nvPr/>
        </p:nvSpPr>
        <p:spPr>
          <a:xfrm>
            <a:off x="768096" y="1737360"/>
            <a:ext cx="914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B879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R-06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1572768" y="1737360"/>
            <a:ext cx="4203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Pricing assumptions under peer review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786384" y="2377440"/>
            <a:ext cx="2362124" cy="384048"/>
          </a:xfrm>
          <a:prstGeom prst="roundRect">
            <a:avLst>
              <a:gd name="adj" fmla="val 16667"/>
            </a:avLst>
          </a:prstGeom>
          <a:solidFill>
            <a:srgbClr val="B8790C"/>
          </a:solidFill>
          <a:ln/>
        </p:spPr>
      </p:sp>
      <p:sp>
        <p:nvSpPr>
          <p:cNvPr id="10" name="Text 8"/>
          <p:cNvSpPr/>
          <p:nvPr/>
        </p:nvSpPr>
        <p:spPr>
          <a:xfrm>
            <a:off x="786384" y="2377440"/>
            <a:ext cx="236212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LIKELIHOOD  </a:t>
            </a:r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MEDIUM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3331388" y="2377440"/>
            <a:ext cx="2362124" cy="384048"/>
          </a:xfrm>
          <a:prstGeom prst="roundRect">
            <a:avLst>
              <a:gd name="adj" fmla="val 16667"/>
            </a:avLst>
          </a:prstGeom>
          <a:solidFill>
            <a:srgbClr val="C0392B"/>
          </a:solidFill>
          <a:ln/>
        </p:spPr>
      </p:sp>
      <p:sp>
        <p:nvSpPr>
          <p:cNvPr id="12" name="Text 10"/>
          <p:cNvSpPr/>
          <p:nvPr/>
        </p:nvSpPr>
        <p:spPr>
          <a:xfrm>
            <a:off x="3331388" y="2377440"/>
            <a:ext cx="236212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  </a:t>
            </a:r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786384" y="2907792"/>
            <a:ext cx="4907128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Lapse and GLWB-utilization assumptions could prove unsupportable under external actuarial peer review — the risk that drives condition GC-03.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786384" y="4023360"/>
            <a:ext cx="490712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   </a:t>
            </a:r>
            <a:pPr indent="0" marL="0">
              <a:buNone/>
            </a:pPr>
            <a:r>
              <a:rPr lang="en-US" sz="115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S. Ravichandran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786384" y="4343400"/>
            <a:ext cx="490712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STATUS   </a:t>
            </a:r>
            <a:pPr indent="0" marL="0">
              <a:buNone/>
            </a:pPr>
            <a:r>
              <a:rPr lang="en-US" sz="1150" b="1" dirty="0">
                <a:solidFill>
                  <a:srgbClr val="B879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— active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786384" y="4700016"/>
            <a:ext cx="4907128" cy="10973"/>
          </a:xfrm>
          <a:prstGeom prst="rect">
            <a:avLst/>
          </a:prstGeom>
          <a:solidFill>
            <a:srgbClr val="E2EBE6"/>
          </a:solidFill>
          <a:ln/>
        </p:spPr>
      </p:sp>
      <p:sp>
        <p:nvSpPr>
          <p:cNvPr id="17" name="Text 15"/>
          <p:cNvSpPr/>
          <p:nvPr/>
        </p:nvSpPr>
        <p:spPr>
          <a:xfrm>
            <a:off x="786384" y="4791456"/>
            <a:ext cx="4907128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b="1" dirty="0">
                <a:solidFill>
                  <a:srgbClr val="1E7B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Mitigation:  </a:t>
            </a:r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independent external actuarial peer review of the GLWB rider pricing is scheduled to complete before Gate 2 (GC-03, on track).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6278728" y="1737360"/>
            <a:ext cx="5346040" cy="4206240"/>
          </a:xfrm>
          <a:prstGeom prst="roundRect">
            <a:avLst>
              <a:gd name="adj" fmla="val 1957"/>
            </a:avLst>
          </a:prstGeom>
          <a:solidFill>
            <a:srgbClr val="FFFFFF"/>
          </a:solidFill>
          <a:ln w="19050">
            <a:solidFill>
              <a:srgbClr val="E2EBE6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278728" y="1737360"/>
            <a:ext cx="5346040" cy="502920"/>
          </a:xfrm>
          <a:prstGeom prst="rect">
            <a:avLst/>
          </a:prstGeom>
          <a:solidFill>
            <a:srgbClr val="FBF0DC"/>
          </a:solidFill>
          <a:ln/>
        </p:spPr>
      </p:sp>
      <p:sp>
        <p:nvSpPr>
          <p:cNvPr id="20" name="Text 18"/>
          <p:cNvSpPr/>
          <p:nvPr/>
        </p:nvSpPr>
        <p:spPr>
          <a:xfrm>
            <a:off x="6479896" y="1737360"/>
            <a:ext cx="914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B879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R-08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7284568" y="1737360"/>
            <a:ext cx="4203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Illustration engine in the filing window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6498184" y="2377440"/>
            <a:ext cx="2362124" cy="384048"/>
          </a:xfrm>
          <a:prstGeom prst="roundRect">
            <a:avLst>
              <a:gd name="adj" fmla="val 16667"/>
            </a:avLst>
          </a:prstGeom>
          <a:solidFill>
            <a:srgbClr val="B8790C"/>
          </a:solidFill>
          <a:ln/>
        </p:spPr>
      </p:sp>
      <p:sp>
        <p:nvSpPr>
          <p:cNvPr id="23" name="Text 21"/>
          <p:cNvSpPr/>
          <p:nvPr/>
        </p:nvSpPr>
        <p:spPr>
          <a:xfrm>
            <a:off x="6498184" y="2377440"/>
            <a:ext cx="236212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LIKELIHOOD  </a:t>
            </a:r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MEDIUM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9043187" y="2377440"/>
            <a:ext cx="2362124" cy="384048"/>
          </a:xfrm>
          <a:prstGeom prst="roundRect">
            <a:avLst>
              <a:gd name="adj" fmla="val 16667"/>
            </a:avLst>
          </a:prstGeom>
          <a:solidFill>
            <a:srgbClr val="B8790C"/>
          </a:solidFill>
          <a:ln/>
        </p:spPr>
      </p:sp>
      <p:sp>
        <p:nvSpPr>
          <p:cNvPr id="25" name="Text 23"/>
          <p:cNvSpPr/>
          <p:nvPr/>
        </p:nvSpPr>
        <p:spPr>
          <a:xfrm>
            <a:off x="9043187" y="2377440"/>
            <a:ext cx="236212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  </a:t>
            </a:r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MEDIUM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6498184" y="2907792"/>
            <a:ext cx="4907128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illustration engine's ability to produce compliant hypothetical illustrations inside the filing window — the risk reduced from 16 to 8 as the engine work de-risked.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6498184" y="4023360"/>
            <a:ext cx="490712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   </a:t>
            </a:r>
            <a:pPr indent="0" marL="0">
              <a:buNone/>
            </a:pPr>
            <a:r>
              <a:rPr lang="en-US" sz="115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E. Kowalczyk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6498184" y="4343400"/>
            <a:ext cx="490712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STATUS   </a:t>
            </a:r>
            <a:pPr indent="0" marL="0">
              <a:buNone/>
            </a:pPr>
            <a:r>
              <a:rPr lang="en-US" sz="1150" b="1" dirty="0">
                <a:solidFill>
                  <a:srgbClr val="B879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— reduced 16 → 8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6498184" y="4700016"/>
            <a:ext cx="4907128" cy="10973"/>
          </a:xfrm>
          <a:prstGeom prst="rect">
            <a:avLst/>
          </a:prstGeom>
          <a:solidFill>
            <a:srgbClr val="E2EBE6"/>
          </a:solidFill>
          <a:ln/>
        </p:spPr>
      </p:sp>
      <p:sp>
        <p:nvSpPr>
          <p:cNvPr id="30" name="Text 28"/>
          <p:cNvSpPr/>
          <p:nvPr/>
        </p:nvSpPr>
        <p:spPr>
          <a:xfrm>
            <a:off x="6498184" y="4791456"/>
            <a:ext cx="4907128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b="1" dirty="0">
                <a:solidFill>
                  <a:srgbClr val="1E7B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Mitigation:  </a:t>
            </a:r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Illustration validation was sequenced early against the filing window; the reduction reflects real progress, not a re-scoring.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ISSUES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Issues — Raised &amp; Resolved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11057839" cy="18288"/>
          </a:xfrm>
          <a:prstGeom prst="rect">
            <a:avLst/>
          </a:prstGeom>
          <a:solidFill>
            <a:srgbClr val="E2EBE6"/>
          </a:solidFill>
          <a:ln/>
        </p:spPr>
      </p:sp>
      <p:sp>
        <p:nvSpPr>
          <p:cNvPr id="5" name="Text 3"/>
          <p:cNvSpPr/>
          <p:nvPr/>
        </p:nvSpPr>
        <p:spPr>
          <a:xfrm>
            <a:off x="566928" y="1481328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Issues that arose during execution and how each was dispositioned — the record of what actually happened, not just what we watched for.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5568" y="1965960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IDENTIFIED ISSUES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4636008" y="196596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1E7B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 / RESOLUTION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8842248" y="1965960"/>
            <a:ext cx="1280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168128" y="1965960"/>
            <a:ext cx="1280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STATUS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566928" y="2377440"/>
            <a:ext cx="502920" cy="5715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B9CC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1115568" y="2377440"/>
            <a:ext cx="2834640" cy="5715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05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 1 recycled 30 Apr 2026 — distribution volume assumptions were never validated with the wholesaler channel, and the hurdle-rate calc used a superseded capital charge (understated 87 bp)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4087368" y="2377440"/>
            <a:ext cx="4572000" cy="571500"/>
          </a:xfrm>
          <a:prstGeom prst="roundRect">
            <a:avLst>
              <a:gd name="adj" fmla="val 11200"/>
            </a:avLst>
          </a:prstGeom>
          <a:solidFill>
            <a:srgbClr val="E7F4ED"/>
          </a:solidFill>
          <a:ln/>
        </p:spPr>
      </p:sp>
      <p:sp>
        <p:nvSpPr>
          <p:cNvPr id="13" name="Shape 11"/>
          <p:cNvSpPr/>
          <p:nvPr/>
        </p:nvSpPr>
        <p:spPr>
          <a:xfrm>
            <a:off x="4224528" y="2535174"/>
            <a:ext cx="256032" cy="256032"/>
          </a:xfrm>
          <a:prstGeom prst="ellipse">
            <a:avLst/>
          </a:prstGeom>
          <a:solidFill>
            <a:srgbClr val="1E7B4D"/>
          </a:solidFill>
          <a:ln/>
        </p:spPr>
      </p:sp>
      <p:sp>
        <p:nvSpPr>
          <p:cNvPr id="14" name="Text 12"/>
          <p:cNvSpPr/>
          <p:nvPr/>
        </p:nvSpPr>
        <p:spPr>
          <a:xfrm>
            <a:off x="4224528" y="2535174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581144" y="2377440"/>
            <a:ext cx="3968496" cy="5715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0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economics were corrected (IRR 14.6% → 13.4%, still above hurdle); Gate 1 cleared GO WITH CONDITIONS on 11 Jun; the launch date held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8842248" y="2377440"/>
            <a:ext cx="1280160" cy="5715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C. Tyrrell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10168128" y="2571750"/>
            <a:ext cx="182880" cy="182880"/>
          </a:xfrm>
          <a:prstGeom prst="ellipse">
            <a:avLst/>
          </a:prstGeom>
          <a:solidFill>
            <a:srgbClr val="1E7B4D"/>
          </a:solidFill>
          <a:ln/>
        </p:spPr>
      </p:sp>
      <p:sp>
        <p:nvSpPr>
          <p:cNvPr id="18" name="Text 16"/>
          <p:cNvSpPr/>
          <p:nvPr/>
        </p:nvSpPr>
        <p:spPr>
          <a:xfrm>
            <a:off x="10424160" y="2377440"/>
            <a:ext cx="1097280" cy="5715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Resolved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66928" y="3040380"/>
            <a:ext cx="502920" cy="5715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B9CC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2400" dirty="0"/>
          </a:p>
        </p:txBody>
      </p:sp>
      <p:sp>
        <p:nvSpPr>
          <p:cNvPr id="20" name="Text 18"/>
          <p:cNvSpPr/>
          <p:nvPr/>
        </p:nvSpPr>
        <p:spPr>
          <a:xfrm>
            <a:off x="1115568" y="3040380"/>
            <a:ext cx="2834640" cy="5715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05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Brightpath's hypothetical-performance module could not support 2 of the 5 proposed crediting strategies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4087368" y="3040380"/>
            <a:ext cx="4572000" cy="571500"/>
          </a:xfrm>
          <a:prstGeom prst="roundRect">
            <a:avLst>
              <a:gd name="adj" fmla="val 11200"/>
            </a:avLst>
          </a:prstGeom>
          <a:solidFill>
            <a:srgbClr val="E7F4ED"/>
          </a:solidFill>
          <a:ln/>
        </p:spPr>
      </p:sp>
      <p:sp>
        <p:nvSpPr>
          <p:cNvPr id="22" name="Shape 20"/>
          <p:cNvSpPr/>
          <p:nvPr/>
        </p:nvSpPr>
        <p:spPr>
          <a:xfrm>
            <a:off x="4224528" y="3198114"/>
            <a:ext cx="256032" cy="256032"/>
          </a:xfrm>
          <a:prstGeom prst="ellipse">
            <a:avLst/>
          </a:prstGeom>
          <a:solidFill>
            <a:srgbClr val="1E7B4D"/>
          </a:solidFill>
          <a:ln/>
        </p:spPr>
      </p:sp>
      <p:sp>
        <p:nvSpPr>
          <p:cNvPr id="23" name="Text 21"/>
          <p:cNvSpPr/>
          <p:nvPr/>
        </p:nvSpPr>
        <p:spPr>
          <a:xfrm>
            <a:off x="4224528" y="3198114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4581144" y="3040380"/>
            <a:ext cx="3968496" cy="5715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0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Closed by scope cut — launch strategies were reduced from five to three (GC-01)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8842248" y="3040380"/>
            <a:ext cx="1280160" cy="5715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E. Kowalczyk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10168128" y="3234690"/>
            <a:ext cx="182880" cy="182880"/>
          </a:xfrm>
          <a:prstGeom prst="ellipse">
            <a:avLst/>
          </a:prstGeom>
          <a:solidFill>
            <a:srgbClr val="1E7B4D"/>
          </a:solidFill>
          <a:ln/>
        </p:spPr>
      </p:sp>
      <p:sp>
        <p:nvSpPr>
          <p:cNvPr id="27" name="Text 25"/>
          <p:cNvSpPr/>
          <p:nvPr/>
        </p:nvSpPr>
        <p:spPr>
          <a:xfrm>
            <a:off x="10424160" y="3040380"/>
            <a:ext cx="1097280" cy="5715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Resolved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566928" y="3703320"/>
            <a:ext cx="502920" cy="5715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B9CC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2400" dirty="0"/>
          </a:p>
        </p:txBody>
      </p:sp>
      <p:sp>
        <p:nvSpPr>
          <p:cNvPr id="29" name="Text 27"/>
          <p:cNvSpPr/>
          <p:nvPr/>
        </p:nvSpPr>
        <p:spPr>
          <a:xfrm>
            <a:off x="1115568" y="3703320"/>
            <a:ext cx="2834640" cy="5715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05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 pricing-actuary vacancy ran 11 weeks open, sitting on the critical path (realization of R-10)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4087368" y="3703320"/>
            <a:ext cx="4572000" cy="571500"/>
          </a:xfrm>
          <a:prstGeom prst="roundRect">
            <a:avLst>
              <a:gd name="adj" fmla="val 11200"/>
            </a:avLst>
          </a:prstGeom>
          <a:solidFill>
            <a:srgbClr val="E7F4ED"/>
          </a:solidFill>
          <a:ln/>
        </p:spPr>
      </p:sp>
      <p:sp>
        <p:nvSpPr>
          <p:cNvPr id="31" name="Shape 29"/>
          <p:cNvSpPr/>
          <p:nvPr/>
        </p:nvSpPr>
        <p:spPr>
          <a:xfrm>
            <a:off x="4224528" y="3861054"/>
            <a:ext cx="256032" cy="256032"/>
          </a:xfrm>
          <a:prstGeom prst="ellipse">
            <a:avLst/>
          </a:prstGeom>
          <a:solidFill>
            <a:srgbClr val="1E7B4D"/>
          </a:solidFill>
          <a:ln/>
        </p:spPr>
      </p:sp>
      <p:sp>
        <p:nvSpPr>
          <p:cNvPr id="32" name="Text 30"/>
          <p:cNvSpPr/>
          <p:nvPr/>
        </p:nvSpPr>
        <p:spPr>
          <a:xfrm>
            <a:off x="4224528" y="3861054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4581144" y="3703320"/>
            <a:ext cx="3968496" cy="5715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0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role was filled on 08 Sep 2026; the critical-path exposure was retired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8842248" y="3703320"/>
            <a:ext cx="1280160" cy="5715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G. Marchetti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10168128" y="3897630"/>
            <a:ext cx="182880" cy="182880"/>
          </a:xfrm>
          <a:prstGeom prst="ellipse">
            <a:avLst/>
          </a:prstGeom>
          <a:solidFill>
            <a:srgbClr val="1E7B4D"/>
          </a:solidFill>
          <a:ln/>
        </p:spPr>
      </p:sp>
      <p:sp>
        <p:nvSpPr>
          <p:cNvPr id="36" name="Text 34"/>
          <p:cNvSpPr/>
          <p:nvPr/>
        </p:nvSpPr>
        <p:spPr>
          <a:xfrm>
            <a:off x="10424160" y="3703320"/>
            <a:ext cx="1097280" cy="5715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Closed</a:t>
            </a:r>
            <a:endParaRPr lang="en-US" sz="1050" dirty="0"/>
          </a:p>
        </p:txBody>
      </p:sp>
      <p:sp>
        <p:nvSpPr>
          <p:cNvPr id="37" name="Text 35"/>
          <p:cNvSpPr/>
          <p:nvPr/>
        </p:nvSpPr>
        <p:spPr>
          <a:xfrm>
            <a:off x="566928" y="4366260"/>
            <a:ext cx="502920" cy="5715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B9CC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2400" dirty="0"/>
          </a:p>
        </p:txBody>
      </p:sp>
      <p:sp>
        <p:nvSpPr>
          <p:cNvPr id="38" name="Text 36"/>
          <p:cNvSpPr/>
          <p:nvPr/>
        </p:nvSpPr>
        <p:spPr>
          <a:xfrm>
            <a:off x="1115568" y="4366260"/>
            <a:ext cx="2834640" cy="5715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05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configuration environment is shared with an in-flight servicing release, creating test-window contention</a:t>
            </a:r>
            <a:endParaRPr lang="en-US" sz="1050" dirty="0"/>
          </a:p>
        </p:txBody>
      </p:sp>
      <p:sp>
        <p:nvSpPr>
          <p:cNvPr id="39" name="Shape 37"/>
          <p:cNvSpPr/>
          <p:nvPr/>
        </p:nvSpPr>
        <p:spPr>
          <a:xfrm>
            <a:off x="4087368" y="4366260"/>
            <a:ext cx="4572000" cy="571500"/>
          </a:xfrm>
          <a:prstGeom prst="roundRect">
            <a:avLst>
              <a:gd name="adj" fmla="val 11200"/>
            </a:avLst>
          </a:prstGeom>
          <a:solidFill>
            <a:srgbClr val="E7F4ED"/>
          </a:solidFill>
          <a:ln/>
        </p:spPr>
      </p:sp>
      <p:sp>
        <p:nvSpPr>
          <p:cNvPr id="40" name="Shape 38"/>
          <p:cNvSpPr/>
          <p:nvPr/>
        </p:nvSpPr>
        <p:spPr>
          <a:xfrm>
            <a:off x="4224528" y="4523994"/>
            <a:ext cx="256032" cy="256032"/>
          </a:xfrm>
          <a:prstGeom prst="ellipse">
            <a:avLst/>
          </a:prstGeom>
          <a:solidFill>
            <a:srgbClr val="1E7B4D"/>
          </a:solidFill>
          <a:ln/>
        </p:spPr>
      </p:sp>
      <p:sp>
        <p:nvSpPr>
          <p:cNvPr id="41" name="Text 39"/>
          <p:cNvSpPr/>
          <p:nvPr/>
        </p:nvSpPr>
        <p:spPr>
          <a:xfrm>
            <a:off x="4224528" y="4523994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42" name="Text 40"/>
          <p:cNvSpPr/>
          <p:nvPr/>
        </p:nvSpPr>
        <p:spPr>
          <a:xfrm>
            <a:off x="4581144" y="4366260"/>
            <a:ext cx="3968496" cy="5715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0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Being scheduled around in the Stage 3 plan so the two releases do not collide</a:t>
            </a:r>
            <a:endParaRPr lang="en-US" sz="1000" dirty="0"/>
          </a:p>
        </p:txBody>
      </p:sp>
      <p:sp>
        <p:nvSpPr>
          <p:cNvPr id="43" name="Text 41"/>
          <p:cNvSpPr/>
          <p:nvPr/>
        </p:nvSpPr>
        <p:spPr>
          <a:xfrm>
            <a:off x="8842248" y="4366260"/>
            <a:ext cx="1280160" cy="5715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V. Sandoval</a:t>
            </a:r>
            <a:endParaRPr lang="en-US" sz="1050" dirty="0"/>
          </a:p>
        </p:txBody>
      </p:sp>
      <p:sp>
        <p:nvSpPr>
          <p:cNvPr id="44" name="Shape 42"/>
          <p:cNvSpPr/>
          <p:nvPr/>
        </p:nvSpPr>
        <p:spPr>
          <a:xfrm>
            <a:off x="10168128" y="4560570"/>
            <a:ext cx="182880" cy="182880"/>
          </a:xfrm>
          <a:prstGeom prst="ellipse">
            <a:avLst/>
          </a:prstGeom>
          <a:solidFill>
            <a:srgbClr val="B8790C"/>
          </a:solidFill>
          <a:ln/>
        </p:spPr>
      </p:sp>
      <p:sp>
        <p:nvSpPr>
          <p:cNvPr id="45" name="Text 43"/>
          <p:cNvSpPr/>
          <p:nvPr/>
        </p:nvSpPr>
        <p:spPr>
          <a:xfrm>
            <a:off x="10424160" y="4366260"/>
            <a:ext cx="1097280" cy="5715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</a:t>
            </a:r>
            <a:endParaRPr lang="en-US" sz="1050" dirty="0"/>
          </a:p>
        </p:txBody>
      </p:sp>
      <p:sp>
        <p:nvSpPr>
          <p:cNvPr id="46" name="Text 44"/>
          <p:cNvSpPr/>
          <p:nvPr/>
        </p:nvSpPr>
        <p:spPr>
          <a:xfrm>
            <a:off x="566928" y="5029200"/>
            <a:ext cx="502920" cy="5715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B9CC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2400" dirty="0"/>
          </a:p>
        </p:txBody>
      </p:sp>
      <p:sp>
        <p:nvSpPr>
          <p:cNvPr id="47" name="Text 45"/>
          <p:cNvSpPr/>
          <p:nvPr/>
        </p:nvSpPr>
        <p:spPr>
          <a:xfrm>
            <a:off x="1115568" y="5029200"/>
            <a:ext cx="2834640" cy="5715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05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GLWB contract-form language was returned twice by outside counsel over the free-look / death-benefit interaction</a:t>
            </a:r>
            <a:endParaRPr lang="en-US" sz="1050" dirty="0"/>
          </a:p>
        </p:txBody>
      </p:sp>
      <p:sp>
        <p:nvSpPr>
          <p:cNvPr id="48" name="Shape 46"/>
          <p:cNvSpPr/>
          <p:nvPr/>
        </p:nvSpPr>
        <p:spPr>
          <a:xfrm>
            <a:off x="4087368" y="5029200"/>
            <a:ext cx="4572000" cy="571500"/>
          </a:xfrm>
          <a:prstGeom prst="roundRect">
            <a:avLst>
              <a:gd name="adj" fmla="val 11200"/>
            </a:avLst>
          </a:prstGeom>
          <a:solidFill>
            <a:srgbClr val="E7F4ED"/>
          </a:solidFill>
          <a:ln/>
        </p:spPr>
      </p:sp>
      <p:sp>
        <p:nvSpPr>
          <p:cNvPr id="49" name="Shape 47"/>
          <p:cNvSpPr/>
          <p:nvPr/>
        </p:nvSpPr>
        <p:spPr>
          <a:xfrm>
            <a:off x="4224528" y="5186934"/>
            <a:ext cx="256032" cy="256032"/>
          </a:xfrm>
          <a:prstGeom prst="ellipse">
            <a:avLst/>
          </a:prstGeom>
          <a:solidFill>
            <a:srgbClr val="1E7B4D"/>
          </a:solidFill>
          <a:ln/>
        </p:spPr>
      </p:sp>
      <p:sp>
        <p:nvSpPr>
          <p:cNvPr id="50" name="Text 48"/>
          <p:cNvSpPr/>
          <p:nvPr/>
        </p:nvSpPr>
        <p:spPr>
          <a:xfrm>
            <a:off x="4224528" y="5186934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51" name="Text 49"/>
          <p:cNvSpPr/>
          <p:nvPr/>
        </p:nvSpPr>
        <p:spPr>
          <a:xfrm>
            <a:off x="4581144" y="5029200"/>
            <a:ext cx="3968496" cy="5715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0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third redraft is with counsel; resolution is tracked ahead of the filing window</a:t>
            </a:r>
            <a:endParaRPr lang="en-US" sz="1000" dirty="0"/>
          </a:p>
        </p:txBody>
      </p:sp>
      <p:sp>
        <p:nvSpPr>
          <p:cNvPr id="52" name="Text 50"/>
          <p:cNvSpPr/>
          <p:nvPr/>
        </p:nvSpPr>
        <p:spPr>
          <a:xfrm>
            <a:off x="8842248" y="5029200"/>
            <a:ext cx="1280160" cy="5715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A. Nkemelu</a:t>
            </a:r>
            <a:endParaRPr lang="en-US" sz="1050" dirty="0"/>
          </a:p>
        </p:txBody>
      </p:sp>
      <p:sp>
        <p:nvSpPr>
          <p:cNvPr id="53" name="Shape 51"/>
          <p:cNvSpPr/>
          <p:nvPr/>
        </p:nvSpPr>
        <p:spPr>
          <a:xfrm>
            <a:off x="10168128" y="5223510"/>
            <a:ext cx="182880" cy="182880"/>
          </a:xfrm>
          <a:prstGeom prst="ellipse">
            <a:avLst/>
          </a:prstGeom>
          <a:solidFill>
            <a:srgbClr val="B8790C"/>
          </a:solidFill>
          <a:ln/>
        </p:spPr>
      </p:sp>
      <p:sp>
        <p:nvSpPr>
          <p:cNvPr id="54" name="Text 52"/>
          <p:cNvSpPr/>
          <p:nvPr/>
        </p:nvSpPr>
        <p:spPr>
          <a:xfrm>
            <a:off x="10424160" y="5029200"/>
            <a:ext cx="1097280" cy="5715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</a:t>
            </a:r>
            <a:endParaRPr lang="en-US" sz="1050" dirty="0"/>
          </a:p>
        </p:txBody>
      </p:sp>
      <p:sp>
        <p:nvSpPr>
          <p:cNvPr id="55" name="Text 53"/>
          <p:cNvSpPr/>
          <p:nvPr/>
        </p:nvSpPr>
        <p:spPr>
          <a:xfrm>
            <a:off x="566928" y="5692140"/>
            <a:ext cx="502920" cy="5715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B9CC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2400" dirty="0"/>
          </a:p>
        </p:txBody>
      </p:sp>
      <p:sp>
        <p:nvSpPr>
          <p:cNvPr id="56" name="Text 54"/>
          <p:cNvSpPr/>
          <p:nvPr/>
        </p:nvSpPr>
        <p:spPr>
          <a:xfrm>
            <a:off x="1115568" y="5692140"/>
            <a:ext cx="2834640" cy="5715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05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plan assumed 6 field wholesalers; Distribution can commit 4 at launch, leaving $17M of Year-1 premium uncommitted</a:t>
            </a:r>
            <a:endParaRPr lang="en-US" sz="1050" dirty="0"/>
          </a:p>
        </p:txBody>
      </p:sp>
      <p:sp>
        <p:nvSpPr>
          <p:cNvPr id="57" name="Shape 55"/>
          <p:cNvSpPr/>
          <p:nvPr/>
        </p:nvSpPr>
        <p:spPr>
          <a:xfrm>
            <a:off x="4087368" y="5692140"/>
            <a:ext cx="4572000" cy="571500"/>
          </a:xfrm>
          <a:prstGeom prst="roundRect">
            <a:avLst>
              <a:gd name="adj" fmla="val 11200"/>
            </a:avLst>
          </a:prstGeom>
          <a:solidFill>
            <a:srgbClr val="E7F4ED"/>
          </a:solidFill>
          <a:ln/>
        </p:spPr>
      </p:sp>
      <p:sp>
        <p:nvSpPr>
          <p:cNvPr id="58" name="Shape 56"/>
          <p:cNvSpPr/>
          <p:nvPr/>
        </p:nvSpPr>
        <p:spPr>
          <a:xfrm>
            <a:off x="4224528" y="5849874"/>
            <a:ext cx="256032" cy="256032"/>
          </a:xfrm>
          <a:prstGeom prst="ellipse">
            <a:avLst/>
          </a:prstGeom>
          <a:solidFill>
            <a:srgbClr val="1E7B4D"/>
          </a:solidFill>
          <a:ln/>
        </p:spPr>
      </p:sp>
      <p:sp>
        <p:nvSpPr>
          <p:cNvPr id="59" name="Text 57"/>
          <p:cNvSpPr/>
          <p:nvPr/>
        </p:nvSpPr>
        <p:spPr>
          <a:xfrm>
            <a:off x="4224528" y="5849874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60" name="Text 58"/>
          <p:cNvSpPr/>
          <p:nvPr/>
        </p:nvSpPr>
        <p:spPr>
          <a:xfrm>
            <a:off x="4581144" y="5692140"/>
            <a:ext cx="3968496" cy="5715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0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Linked to the GC-04 efficacy finding; named wholesaler commitments are being pursued to close the gap before Gate 2</a:t>
            </a:r>
            <a:endParaRPr lang="en-US" sz="1000" dirty="0"/>
          </a:p>
        </p:txBody>
      </p:sp>
      <p:sp>
        <p:nvSpPr>
          <p:cNvPr id="61" name="Text 59"/>
          <p:cNvSpPr/>
          <p:nvPr/>
        </p:nvSpPr>
        <p:spPr>
          <a:xfrm>
            <a:off x="8842248" y="5692140"/>
            <a:ext cx="1280160" cy="5715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R. Castellanos</a:t>
            </a:r>
            <a:endParaRPr lang="en-US" sz="1050" dirty="0"/>
          </a:p>
        </p:txBody>
      </p:sp>
      <p:sp>
        <p:nvSpPr>
          <p:cNvPr id="62" name="Shape 60"/>
          <p:cNvSpPr/>
          <p:nvPr/>
        </p:nvSpPr>
        <p:spPr>
          <a:xfrm>
            <a:off x="10168128" y="5886450"/>
            <a:ext cx="182880" cy="182880"/>
          </a:xfrm>
          <a:prstGeom prst="ellipse">
            <a:avLst/>
          </a:prstGeom>
          <a:solidFill>
            <a:srgbClr val="B8790C"/>
          </a:solidFill>
          <a:ln/>
        </p:spPr>
      </p:sp>
      <p:sp>
        <p:nvSpPr>
          <p:cNvPr id="63" name="Text 61"/>
          <p:cNvSpPr/>
          <p:nvPr/>
        </p:nvSpPr>
        <p:spPr>
          <a:xfrm>
            <a:off x="10424160" y="5692140"/>
            <a:ext cx="1097280" cy="5715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</a:t>
            </a:r>
            <a:endParaRPr lang="en-US" sz="1050" dirty="0"/>
          </a:p>
        </p:txBody>
      </p:sp>
      <p:sp>
        <p:nvSpPr>
          <p:cNvPr id="64" name="Text 62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DECISIONS &amp; CHANGES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Decisions &amp; Changes Since Kickoff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11057839" cy="18288"/>
          </a:xfrm>
          <a:prstGeom prst="rect">
            <a:avLst/>
          </a:prstGeom>
          <a:solidFill>
            <a:srgbClr val="E2EBE6"/>
          </a:solidFill>
          <a:ln/>
        </p:spPr>
      </p:sp>
      <p:sp>
        <p:nvSpPr>
          <p:cNvPr id="5" name="Text 3"/>
          <p:cNvSpPr/>
          <p:nvPr/>
        </p:nvSpPr>
        <p:spPr>
          <a:xfrm>
            <a:off x="566928" y="1554480"/>
            <a:ext cx="11057839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Gate-1 conditions are closed and the recycle is behind us; the hedging condition and the $17M distribution gap are the live decisions.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566928" y="2103120"/>
            <a:ext cx="11057839" cy="1051560"/>
          </a:xfrm>
          <a:prstGeom prst="roundRect">
            <a:avLst>
              <a:gd name="adj" fmla="val 6957"/>
            </a:avLst>
          </a:prstGeom>
          <a:solidFill>
            <a:srgbClr val="F2F9F5"/>
          </a:solidFill>
          <a:ln w="12700">
            <a:solidFill>
              <a:srgbClr val="E4F1EB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66928" y="2103120"/>
            <a:ext cx="64008" cy="1051560"/>
          </a:xfrm>
          <a:prstGeom prst="rect">
            <a:avLst/>
          </a:prstGeom>
          <a:solidFill>
            <a:srgbClr val="1E5945"/>
          </a:solidFill>
          <a:ln/>
        </p:spPr>
      </p:sp>
      <p:sp>
        <p:nvSpPr>
          <p:cNvPr id="8" name="Text 6"/>
          <p:cNvSpPr/>
          <p:nvPr/>
        </p:nvSpPr>
        <p:spPr>
          <a:xfrm>
            <a:off x="841248" y="228600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 1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2304288" y="2249424"/>
            <a:ext cx="657727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Recycled 30 Apr, then GO WITH CONDITIONS on 11 Jun once the capital charge was corrected — IRR 13.4%, above hurdle; launch date held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8973007" y="2286000"/>
            <a:ext cx="25603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 Review Board
</a:t>
            </a:r>
            <a:pPr algn="r" indent="0" marL="0">
              <a:lnSpc>
                <a:spcPct val="110000"/>
              </a:lnSpc>
              <a:buNone/>
            </a:pPr>
            <a:r>
              <a:rPr lang="en-US" sz="950" i="1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Ratified 11 Jun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566928" y="3337560"/>
            <a:ext cx="11057839" cy="1051560"/>
          </a:xfrm>
          <a:prstGeom prst="roundRect">
            <a:avLst>
              <a:gd name="adj" fmla="val 6957"/>
            </a:avLst>
          </a:prstGeom>
          <a:solidFill>
            <a:srgbClr val="F2F9F5"/>
          </a:solidFill>
          <a:ln w="12700">
            <a:solidFill>
              <a:srgbClr val="E4F1EB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66928" y="3337560"/>
            <a:ext cx="64008" cy="1051560"/>
          </a:xfrm>
          <a:prstGeom prst="rect">
            <a:avLst/>
          </a:prstGeom>
          <a:solidFill>
            <a:srgbClr val="1E5945"/>
          </a:solidFill>
          <a:ln/>
        </p:spPr>
      </p:sp>
      <p:sp>
        <p:nvSpPr>
          <p:cNvPr id="13" name="Text 11"/>
          <p:cNvSpPr/>
          <p:nvPr/>
        </p:nvSpPr>
        <p:spPr>
          <a:xfrm>
            <a:off x="841248" y="352044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Conditions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2304288" y="3483864"/>
            <a:ext cx="657727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of five Gate-1 conditions closed — GC-01 (strategies 5→3), GC-02 (NY removed), GC-04 (IMO volumes re-validated)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8973007" y="3520440"/>
            <a:ext cx="25603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 Review Board
</a:t>
            </a:r>
            <a:pPr algn="r" indent="0" marL="0">
              <a:lnSpc>
                <a:spcPct val="110000"/>
              </a:lnSpc>
              <a:buNone/>
            </a:pPr>
            <a:r>
              <a:rPr lang="en-US" sz="950" i="1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Closed this stage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566928" y="4572000"/>
            <a:ext cx="11057839" cy="1051560"/>
          </a:xfrm>
          <a:prstGeom prst="roundRect">
            <a:avLst>
              <a:gd name="adj" fmla="val 6957"/>
            </a:avLst>
          </a:prstGeom>
          <a:solidFill>
            <a:srgbClr val="F2F9F5"/>
          </a:solidFill>
          <a:ln w="12700">
            <a:solidFill>
              <a:srgbClr val="E4F1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566928" y="4572000"/>
            <a:ext cx="64008" cy="1051560"/>
          </a:xfrm>
          <a:prstGeom prst="rect">
            <a:avLst/>
          </a:prstGeom>
          <a:solidFill>
            <a:srgbClr val="1E5945"/>
          </a:solidFill>
          <a:ln/>
        </p:spPr>
      </p:sp>
      <p:sp>
        <p:nvSpPr>
          <p:cNvPr id="18" name="Text 16"/>
          <p:cNvSpPr/>
          <p:nvPr/>
        </p:nvSpPr>
        <p:spPr>
          <a:xfrm>
            <a:off x="841248" y="475488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Needed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2304288" y="4718304"/>
            <a:ext cx="657727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Endorse the GC-05 hedging readiness plan and a path to close the $17M Year-1 distribution gap ahead of the Gate 2 decision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8973007" y="4754880"/>
            <a:ext cx="25603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Steering Committee
</a:t>
            </a:r>
            <a:pPr algn="r" indent="0" marL="0">
              <a:lnSpc>
                <a:spcPct val="110000"/>
              </a:lnSpc>
              <a:buNone/>
            </a:pPr>
            <a:r>
              <a:rPr lang="en-US" sz="950" i="1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review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STEPS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Look-Ahead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11057839" cy="18288"/>
          </a:xfrm>
          <a:prstGeom prst="rect">
            <a:avLst/>
          </a:prstGeom>
          <a:solidFill>
            <a:srgbClr val="E2EBE6"/>
          </a:solidFill>
          <a:ln/>
        </p:spPr>
      </p:sp>
      <p:sp>
        <p:nvSpPr>
          <p:cNvPr id="5" name="Shape 3"/>
          <p:cNvSpPr/>
          <p:nvPr/>
        </p:nvSpPr>
        <p:spPr>
          <a:xfrm>
            <a:off x="566928" y="1920240"/>
            <a:ext cx="777240" cy="777240"/>
          </a:xfrm>
          <a:prstGeom prst="ellipse">
            <a:avLst/>
          </a:prstGeom>
          <a:solidFill>
            <a:srgbClr val="1E5945"/>
          </a:solidFill>
          <a:ln/>
        </p:spPr>
      </p:sp>
      <p:sp>
        <p:nvSpPr>
          <p:cNvPr id="6" name="Text 4"/>
          <p:cNvSpPr/>
          <p:nvPr/>
        </p:nvSpPr>
        <p:spPr>
          <a:xfrm>
            <a:off x="566928" y="1920240"/>
            <a:ext cx="777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1618488" y="1874520"/>
            <a:ext cx="1874520" cy="457200"/>
          </a:xfrm>
          <a:prstGeom prst="roundRect">
            <a:avLst>
              <a:gd name="adj" fmla="val 12000"/>
            </a:avLst>
          </a:prstGeom>
          <a:solidFill>
            <a:srgbClr val="E4F1EB"/>
          </a:solidFill>
          <a:ln/>
        </p:spPr>
      </p:sp>
      <p:sp>
        <p:nvSpPr>
          <p:cNvPr id="8" name="Text 6"/>
          <p:cNvSpPr/>
          <p:nvPr/>
        </p:nvSpPr>
        <p:spPr>
          <a:xfrm>
            <a:off x="1618488" y="1874520"/>
            <a:ext cx="1874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Now → Gate 2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3721608" y="1828800"/>
            <a:ext cx="7903159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50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 GC-03 (external peer review) and deliver the GC-05 hedging plan with ISDA milestones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566928" y="3246120"/>
            <a:ext cx="777240" cy="777240"/>
          </a:xfrm>
          <a:prstGeom prst="ellipse">
            <a:avLst/>
          </a:prstGeom>
          <a:solidFill>
            <a:srgbClr val="C6851A"/>
          </a:solidFill>
          <a:ln/>
        </p:spPr>
      </p:sp>
      <p:sp>
        <p:nvSpPr>
          <p:cNvPr id="11" name="Text 9"/>
          <p:cNvSpPr/>
          <p:nvPr/>
        </p:nvSpPr>
        <p:spPr>
          <a:xfrm>
            <a:off x="566928" y="3246120"/>
            <a:ext cx="777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3000" dirty="0"/>
          </a:p>
        </p:txBody>
      </p:sp>
      <p:sp>
        <p:nvSpPr>
          <p:cNvPr id="12" name="Shape 10"/>
          <p:cNvSpPr/>
          <p:nvPr/>
        </p:nvSpPr>
        <p:spPr>
          <a:xfrm>
            <a:off x="1618488" y="3200400"/>
            <a:ext cx="1874520" cy="457200"/>
          </a:xfrm>
          <a:prstGeom prst="roundRect">
            <a:avLst>
              <a:gd name="adj" fmla="val 12000"/>
            </a:avLst>
          </a:prstGeom>
          <a:solidFill>
            <a:srgbClr val="E4F1EB"/>
          </a:solidFill>
          <a:ln/>
        </p:spPr>
      </p:sp>
      <p:sp>
        <p:nvSpPr>
          <p:cNvPr id="13" name="Text 11"/>
          <p:cNvSpPr/>
          <p:nvPr/>
        </p:nvSpPr>
        <p:spPr>
          <a:xfrm>
            <a:off x="1618488" y="3200400"/>
            <a:ext cx="1874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Now → Gate 2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3721608" y="3154680"/>
            <a:ext cx="7903159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50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 the $17M distribution gap (I-06) with named wholesaler commitments; resolve the GLWB form (I-05)</a:t>
            </a:r>
            <a:endParaRPr lang="en-US" sz="1450" dirty="0"/>
          </a:p>
        </p:txBody>
      </p:sp>
      <p:sp>
        <p:nvSpPr>
          <p:cNvPr id="15" name="Shape 13"/>
          <p:cNvSpPr/>
          <p:nvPr/>
        </p:nvSpPr>
        <p:spPr>
          <a:xfrm>
            <a:off x="566928" y="4572000"/>
            <a:ext cx="777240" cy="777240"/>
          </a:xfrm>
          <a:prstGeom prst="ellipse">
            <a:avLst/>
          </a:prstGeom>
          <a:solidFill>
            <a:srgbClr val="1E5945"/>
          </a:solidFill>
          <a:ln/>
        </p:spPr>
      </p:sp>
      <p:sp>
        <p:nvSpPr>
          <p:cNvPr id="16" name="Text 14"/>
          <p:cNvSpPr/>
          <p:nvPr/>
        </p:nvSpPr>
        <p:spPr>
          <a:xfrm>
            <a:off x="566928" y="4572000"/>
            <a:ext cx="777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3000" dirty="0"/>
          </a:p>
        </p:txBody>
      </p:sp>
      <p:sp>
        <p:nvSpPr>
          <p:cNvPr id="17" name="Shape 15"/>
          <p:cNvSpPr/>
          <p:nvPr/>
        </p:nvSpPr>
        <p:spPr>
          <a:xfrm>
            <a:off x="1618488" y="4526280"/>
            <a:ext cx="1874520" cy="457200"/>
          </a:xfrm>
          <a:prstGeom prst="roundRect">
            <a:avLst>
              <a:gd name="adj" fmla="val 12000"/>
            </a:avLst>
          </a:prstGeom>
          <a:solidFill>
            <a:srgbClr val="E4F1EB"/>
          </a:solidFill>
          <a:ln/>
        </p:spPr>
      </p:sp>
      <p:sp>
        <p:nvSpPr>
          <p:cNvPr id="18" name="Text 16"/>
          <p:cNvSpPr/>
          <p:nvPr/>
        </p:nvSpPr>
        <p:spPr>
          <a:xfrm>
            <a:off x="1618488" y="4526280"/>
            <a:ext cx="1874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Apr '27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3721608" y="4480560"/>
            <a:ext cx="7903159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50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 2 decision — the go/no-go into launch preparation, launch date held at 6 Mar 2028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AGENDA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Today's Steering Review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11057839" cy="18288"/>
          </a:xfrm>
          <a:prstGeom prst="rect">
            <a:avLst/>
          </a:prstGeom>
          <a:solidFill>
            <a:srgbClr val="E2EBE6"/>
          </a:solidFill>
          <a:ln/>
        </p:spPr>
      </p:sp>
      <p:sp>
        <p:nvSpPr>
          <p:cNvPr id="5" name="Shape 3"/>
          <p:cNvSpPr/>
          <p:nvPr/>
        </p:nvSpPr>
        <p:spPr>
          <a:xfrm>
            <a:off x="566928" y="1783080"/>
            <a:ext cx="384048" cy="384048"/>
          </a:xfrm>
          <a:prstGeom prst="roundRect">
            <a:avLst>
              <a:gd name="adj" fmla="val 19048"/>
            </a:avLst>
          </a:prstGeom>
          <a:solidFill>
            <a:srgbClr val="1E5945"/>
          </a:solidFill>
          <a:ln/>
        </p:spPr>
      </p:sp>
      <p:sp>
        <p:nvSpPr>
          <p:cNvPr id="6" name="Text 4"/>
          <p:cNvSpPr/>
          <p:nvPr/>
        </p:nvSpPr>
        <p:spPr>
          <a:xfrm>
            <a:off x="566928" y="178308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115568" y="1783080"/>
            <a:ext cx="4572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 Health Snapshot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66928" y="2496312"/>
            <a:ext cx="384048" cy="384048"/>
          </a:xfrm>
          <a:prstGeom prst="roundRect">
            <a:avLst>
              <a:gd name="adj" fmla="val 19048"/>
            </a:avLst>
          </a:prstGeom>
          <a:solidFill>
            <a:srgbClr val="C6851A"/>
          </a:solidFill>
          <a:ln/>
        </p:spPr>
      </p:sp>
      <p:sp>
        <p:nvSpPr>
          <p:cNvPr id="9" name="Text 7"/>
          <p:cNvSpPr/>
          <p:nvPr/>
        </p:nvSpPr>
        <p:spPr>
          <a:xfrm>
            <a:off x="566928" y="249631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115568" y="2496312"/>
            <a:ext cx="4572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We Stand — Status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566928" y="3209544"/>
            <a:ext cx="384048" cy="384048"/>
          </a:xfrm>
          <a:prstGeom prst="roundRect">
            <a:avLst>
              <a:gd name="adj" fmla="val 19048"/>
            </a:avLst>
          </a:prstGeom>
          <a:solidFill>
            <a:srgbClr val="1E5945"/>
          </a:solidFill>
          <a:ln/>
        </p:spPr>
      </p:sp>
      <p:sp>
        <p:nvSpPr>
          <p:cNvPr id="12" name="Text 10"/>
          <p:cNvSpPr/>
          <p:nvPr/>
        </p:nvSpPr>
        <p:spPr>
          <a:xfrm>
            <a:off x="566928" y="320954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115568" y="3209544"/>
            <a:ext cx="4572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Objectives &amp; Conditions Status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566928" y="3922776"/>
            <a:ext cx="384048" cy="384048"/>
          </a:xfrm>
          <a:prstGeom prst="roundRect">
            <a:avLst>
              <a:gd name="adj" fmla="val 19048"/>
            </a:avLst>
          </a:prstGeom>
          <a:solidFill>
            <a:srgbClr val="C6851A"/>
          </a:solidFill>
          <a:ln/>
        </p:spPr>
      </p:sp>
      <p:sp>
        <p:nvSpPr>
          <p:cNvPr id="15" name="Text 13"/>
          <p:cNvSpPr/>
          <p:nvPr/>
        </p:nvSpPr>
        <p:spPr>
          <a:xfrm>
            <a:off x="566928" y="3922776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1115568" y="3922776"/>
            <a:ext cx="4572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 &amp; Change Log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566928" y="4636008"/>
            <a:ext cx="384048" cy="384048"/>
          </a:xfrm>
          <a:prstGeom prst="roundRect">
            <a:avLst>
              <a:gd name="adj" fmla="val 19048"/>
            </a:avLst>
          </a:prstGeom>
          <a:solidFill>
            <a:srgbClr val="1E5945"/>
          </a:solidFill>
          <a:ln/>
        </p:spPr>
      </p:sp>
      <p:sp>
        <p:nvSpPr>
          <p:cNvPr id="18" name="Text 16"/>
          <p:cNvSpPr/>
          <p:nvPr/>
        </p:nvSpPr>
        <p:spPr>
          <a:xfrm>
            <a:off x="566928" y="4636008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1115568" y="4636008"/>
            <a:ext cx="4572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Program Team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566928" y="5349240"/>
            <a:ext cx="384048" cy="384048"/>
          </a:xfrm>
          <a:prstGeom prst="roundRect">
            <a:avLst>
              <a:gd name="adj" fmla="val 19048"/>
            </a:avLst>
          </a:prstGeom>
          <a:solidFill>
            <a:srgbClr val="C6851A"/>
          </a:solidFill>
          <a:ln/>
        </p:spPr>
      </p:sp>
      <p:sp>
        <p:nvSpPr>
          <p:cNvPr id="21" name="Text 19"/>
          <p:cNvSpPr/>
          <p:nvPr/>
        </p:nvSpPr>
        <p:spPr>
          <a:xfrm>
            <a:off x="566928" y="534924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1115568" y="5349240"/>
            <a:ext cx="4572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Stage-Gate Governance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6053328" y="1783080"/>
            <a:ext cx="384048" cy="384048"/>
          </a:xfrm>
          <a:prstGeom prst="roundRect">
            <a:avLst>
              <a:gd name="adj" fmla="val 19048"/>
            </a:avLst>
          </a:prstGeom>
          <a:solidFill>
            <a:srgbClr val="1E5945"/>
          </a:solidFill>
          <a:ln/>
        </p:spPr>
      </p:sp>
      <p:sp>
        <p:nvSpPr>
          <p:cNvPr id="24" name="Text 22"/>
          <p:cNvSpPr/>
          <p:nvPr/>
        </p:nvSpPr>
        <p:spPr>
          <a:xfrm>
            <a:off x="6053328" y="178308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6601968" y="1783080"/>
            <a:ext cx="4572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 Roadmap &amp; Schedule</a:t>
            </a:r>
            <a:endParaRPr lang="en-US" sz="1400" dirty="0"/>
          </a:p>
        </p:txBody>
      </p:sp>
      <p:sp>
        <p:nvSpPr>
          <p:cNvPr id="26" name="Shape 24"/>
          <p:cNvSpPr/>
          <p:nvPr/>
        </p:nvSpPr>
        <p:spPr>
          <a:xfrm>
            <a:off x="6053328" y="2496312"/>
            <a:ext cx="384048" cy="384048"/>
          </a:xfrm>
          <a:prstGeom prst="roundRect">
            <a:avLst>
              <a:gd name="adj" fmla="val 19048"/>
            </a:avLst>
          </a:prstGeom>
          <a:solidFill>
            <a:srgbClr val="C6851A"/>
          </a:solidFill>
          <a:ln/>
        </p:spPr>
      </p:sp>
      <p:sp>
        <p:nvSpPr>
          <p:cNvPr id="27" name="Text 25"/>
          <p:cNvSpPr/>
          <p:nvPr/>
        </p:nvSpPr>
        <p:spPr>
          <a:xfrm>
            <a:off x="6053328" y="249631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6601968" y="2496312"/>
            <a:ext cx="4572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Budget Forecast</a:t>
            </a:r>
            <a:endParaRPr lang="en-US" sz="1400" dirty="0"/>
          </a:p>
        </p:txBody>
      </p:sp>
      <p:sp>
        <p:nvSpPr>
          <p:cNvPr id="29" name="Shape 27"/>
          <p:cNvSpPr/>
          <p:nvPr/>
        </p:nvSpPr>
        <p:spPr>
          <a:xfrm>
            <a:off x="6053328" y="3209544"/>
            <a:ext cx="384048" cy="384048"/>
          </a:xfrm>
          <a:prstGeom prst="roundRect">
            <a:avLst>
              <a:gd name="adj" fmla="val 19048"/>
            </a:avLst>
          </a:prstGeom>
          <a:solidFill>
            <a:srgbClr val="1E5945"/>
          </a:solidFill>
          <a:ln/>
        </p:spPr>
      </p:sp>
      <p:sp>
        <p:nvSpPr>
          <p:cNvPr id="30" name="Text 28"/>
          <p:cNvSpPr/>
          <p:nvPr/>
        </p:nvSpPr>
        <p:spPr>
          <a:xfrm>
            <a:off x="6053328" y="320954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6601968" y="3209544"/>
            <a:ext cx="4572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We Stay in Sync</a:t>
            </a:r>
            <a:endParaRPr lang="en-US" sz="1400" dirty="0"/>
          </a:p>
        </p:txBody>
      </p:sp>
      <p:sp>
        <p:nvSpPr>
          <p:cNvPr id="32" name="Shape 30"/>
          <p:cNvSpPr/>
          <p:nvPr/>
        </p:nvSpPr>
        <p:spPr>
          <a:xfrm>
            <a:off x="6053328" y="3922776"/>
            <a:ext cx="384048" cy="384048"/>
          </a:xfrm>
          <a:prstGeom prst="roundRect">
            <a:avLst>
              <a:gd name="adj" fmla="val 19048"/>
            </a:avLst>
          </a:prstGeom>
          <a:solidFill>
            <a:srgbClr val="C6851A"/>
          </a:solidFill>
          <a:ln/>
        </p:spPr>
      </p:sp>
      <p:sp>
        <p:nvSpPr>
          <p:cNvPr id="33" name="Text 31"/>
          <p:cNvSpPr/>
          <p:nvPr/>
        </p:nvSpPr>
        <p:spPr>
          <a:xfrm>
            <a:off x="6053328" y="3922776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500" dirty="0"/>
          </a:p>
        </p:txBody>
      </p:sp>
      <p:sp>
        <p:nvSpPr>
          <p:cNvPr id="34" name="Text 32"/>
          <p:cNvSpPr/>
          <p:nvPr/>
        </p:nvSpPr>
        <p:spPr>
          <a:xfrm>
            <a:off x="6601968" y="3922776"/>
            <a:ext cx="4572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Register — Aged</a:t>
            </a:r>
            <a:endParaRPr lang="en-US" sz="1400" dirty="0"/>
          </a:p>
        </p:txBody>
      </p:sp>
      <p:sp>
        <p:nvSpPr>
          <p:cNvPr id="35" name="Shape 33"/>
          <p:cNvSpPr/>
          <p:nvPr/>
        </p:nvSpPr>
        <p:spPr>
          <a:xfrm>
            <a:off x="6053328" y="4636008"/>
            <a:ext cx="384048" cy="384048"/>
          </a:xfrm>
          <a:prstGeom prst="roundRect">
            <a:avLst>
              <a:gd name="adj" fmla="val 19048"/>
            </a:avLst>
          </a:prstGeom>
          <a:solidFill>
            <a:srgbClr val="1E5945"/>
          </a:solidFill>
          <a:ln/>
        </p:spPr>
      </p:sp>
      <p:sp>
        <p:nvSpPr>
          <p:cNvPr id="36" name="Text 34"/>
          <p:cNvSpPr/>
          <p:nvPr/>
        </p:nvSpPr>
        <p:spPr>
          <a:xfrm>
            <a:off x="6053328" y="4636008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500" dirty="0"/>
          </a:p>
        </p:txBody>
      </p:sp>
      <p:sp>
        <p:nvSpPr>
          <p:cNvPr id="37" name="Text 35"/>
          <p:cNvSpPr/>
          <p:nvPr/>
        </p:nvSpPr>
        <p:spPr>
          <a:xfrm>
            <a:off x="6601968" y="4636008"/>
            <a:ext cx="4572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Issues — Raised &amp; Resolved</a:t>
            </a:r>
            <a:endParaRPr lang="en-US" sz="1400" dirty="0"/>
          </a:p>
        </p:txBody>
      </p:sp>
      <p:sp>
        <p:nvSpPr>
          <p:cNvPr id="38" name="Shape 36"/>
          <p:cNvSpPr/>
          <p:nvPr/>
        </p:nvSpPr>
        <p:spPr>
          <a:xfrm>
            <a:off x="6053328" y="5349240"/>
            <a:ext cx="384048" cy="384048"/>
          </a:xfrm>
          <a:prstGeom prst="roundRect">
            <a:avLst>
              <a:gd name="adj" fmla="val 19048"/>
            </a:avLst>
          </a:prstGeom>
          <a:solidFill>
            <a:srgbClr val="C6851A"/>
          </a:solidFill>
          <a:ln/>
        </p:spPr>
      </p:sp>
      <p:sp>
        <p:nvSpPr>
          <p:cNvPr id="39" name="Text 37"/>
          <p:cNvSpPr/>
          <p:nvPr/>
        </p:nvSpPr>
        <p:spPr>
          <a:xfrm>
            <a:off x="6053328" y="534924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500" dirty="0"/>
          </a:p>
        </p:txBody>
      </p:sp>
      <p:sp>
        <p:nvSpPr>
          <p:cNvPr id="40" name="Text 38"/>
          <p:cNvSpPr/>
          <p:nvPr/>
        </p:nvSpPr>
        <p:spPr>
          <a:xfrm>
            <a:off x="6601968" y="5349240"/>
            <a:ext cx="4572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Decisions &amp; Look-Ahead</a:t>
            </a:r>
            <a:endParaRPr lang="en-US" sz="1400" dirty="0"/>
          </a:p>
        </p:txBody>
      </p:sp>
      <p:sp>
        <p:nvSpPr>
          <p:cNvPr id="41" name="Text 39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1E59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5945"/>
          </a:solidFill>
          <a:ln/>
        </p:spPr>
      </p:sp>
      <p:sp>
        <p:nvSpPr>
          <p:cNvPr id="3" name="Shape 1"/>
          <p:cNvSpPr/>
          <p:nvPr/>
        </p:nvSpPr>
        <p:spPr>
          <a:xfrm>
            <a:off x="-2011680" y="4572000"/>
            <a:ext cx="5029200" cy="5029200"/>
          </a:xfrm>
          <a:prstGeom prst="ellipse">
            <a:avLst/>
          </a:prstGeom>
          <a:solidFill>
            <a:srgbClr val="123A2C"/>
          </a:solidFill>
          <a:ln/>
        </p:spPr>
      </p:sp>
      <p:sp>
        <p:nvSpPr>
          <p:cNvPr id="4" name="Text 2"/>
          <p:cNvSpPr/>
          <p:nvPr/>
        </p:nvSpPr>
        <p:spPr>
          <a:xfrm>
            <a:off x="0" y="2148840"/>
            <a:ext cx="12191695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QUESTIONS?</a:t>
            </a:r>
            <a:endParaRPr lang="en-US" sz="5800" dirty="0"/>
          </a:p>
        </p:txBody>
      </p:sp>
      <p:sp>
        <p:nvSpPr>
          <p:cNvPr id="5" name="Text 3"/>
          <p:cNvSpPr/>
          <p:nvPr/>
        </p:nvSpPr>
        <p:spPr>
          <a:xfrm>
            <a:off x="0" y="3246120"/>
            <a:ext cx="121916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i="1" dirty="0">
                <a:solidFill>
                  <a:srgbClr val="B9DE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Let's build something that sets the gold standard.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0" y="4434840"/>
            <a:ext cx="1219169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C. Tyrrell  </a:t>
            </a:r>
            <a:pPr algn="ctr" indent="0" marL="0">
              <a:buNone/>
            </a:pPr>
            <a:r>
              <a:rPr lang="en-US" sz="1500" dirty="0">
                <a:solidFill>
                  <a:srgbClr val="8CC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 NPD Program Manager · Gate Review Board Chair (no vote)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0" y="4754880"/>
            <a:ext cx="1219169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CC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Beacon Index Advantage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0" y="5852160"/>
            <a:ext cx="1219169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8CBB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program artifacts available at ct-pm.pages.dev/lighthouse/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 HEALTH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We Stand — Stage 2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11057839" cy="18288"/>
          </a:xfrm>
          <a:prstGeom prst="rect">
            <a:avLst/>
          </a:prstGeom>
          <a:solidFill>
            <a:srgbClr val="E2EBE6"/>
          </a:solidFill>
          <a:ln/>
        </p:spPr>
      </p:sp>
      <p:sp>
        <p:nvSpPr>
          <p:cNvPr id="5" name="Text 3"/>
          <p:cNvSpPr/>
          <p:nvPr/>
        </p:nvSpPr>
        <p:spPr>
          <a:xfrm>
            <a:off x="566928" y="1691640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900" b="1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Beacon Index Advantage sits in Stage 2 reading Amber — the Gate-1 recycle is behind us and the economics hold above hurdle, but hedging readiness and distribution commitment are the live risks.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566928" y="2514600"/>
            <a:ext cx="11057839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45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 1 recycled on 30 April and cleared GO WITH CONDITIONS on 11 June once the economics were corrected — the capital charge was understated by 87 basis points, taking the IRR from 14.6% to a corrected 13.4%, still above the 11% hurdle. Because the launch date held, Stage 2 absorbed the recycle by compressing from 46 to 40 weeks. Three of the five gate conditions are closed. The RAG is Amber because two risks are elevated — hedging readiness (R-05, now 20) and distribution deprioritization (R-07, now 16) — and $17M of Year-1 premium remains uncommitted. The get-to-Gate-2 path is the GC-05 hedging plan, the GC-03 peer review, and closing the distribution gap.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566928" y="4572000"/>
            <a:ext cx="3503066" cy="1371600"/>
          </a:xfrm>
          <a:prstGeom prst="roundRect">
            <a:avLst>
              <a:gd name="adj" fmla="val 5333"/>
            </a:avLst>
          </a:prstGeom>
          <a:solidFill>
            <a:srgbClr val="F2F9F5"/>
          </a:solidFill>
          <a:ln w="12700">
            <a:solidFill>
              <a:srgbClr val="E4F1E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66928" y="4572000"/>
            <a:ext cx="64008" cy="1371600"/>
          </a:xfrm>
          <a:prstGeom prst="rect">
            <a:avLst/>
          </a:prstGeom>
          <a:solidFill>
            <a:srgbClr val="1E5945"/>
          </a:solidFill>
          <a:ln/>
        </p:spPr>
      </p:sp>
      <p:sp>
        <p:nvSpPr>
          <p:cNvPr id="9" name="Text 7"/>
          <p:cNvSpPr/>
          <p:nvPr/>
        </p:nvSpPr>
        <p:spPr>
          <a:xfrm>
            <a:off x="822960" y="4828032"/>
            <a:ext cx="304586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Amber</a:t>
            </a:r>
            <a:endParaRPr lang="en-US" sz="3800" dirty="0"/>
          </a:p>
        </p:txBody>
      </p:sp>
      <p:sp>
        <p:nvSpPr>
          <p:cNvPr id="10" name="Text 8"/>
          <p:cNvSpPr/>
          <p:nvPr/>
        </p:nvSpPr>
        <p:spPr>
          <a:xfrm>
            <a:off x="822960" y="5504688"/>
            <a:ext cx="304586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Overall health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344314" y="4572000"/>
            <a:ext cx="3503066" cy="1371600"/>
          </a:xfrm>
          <a:prstGeom prst="roundRect">
            <a:avLst>
              <a:gd name="adj" fmla="val 5333"/>
            </a:avLst>
          </a:prstGeom>
          <a:solidFill>
            <a:srgbClr val="F2F9F5"/>
          </a:solidFill>
          <a:ln w="12700">
            <a:solidFill>
              <a:srgbClr val="E4F1EB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344314" y="4572000"/>
            <a:ext cx="64008" cy="1371600"/>
          </a:xfrm>
          <a:prstGeom prst="rect">
            <a:avLst/>
          </a:prstGeom>
          <a:solidFill>
            <a:srgbClr val="1E5945"/>
          </a:solidFill>
          <a:ln/>
        </p:spPr>
      </p:sp>
      <p:sp>
        <p:nvSpPr>
          <p:cNvPr id="13" name="Text 11"/>
          <p:cNvSpPr/>
          <p:nvPr/>
        </p:nvSpPr>
        <p:spPr>
          <a:xfrm>
            <a:off x="4600346" y="4828032"/>
            <a:ext cx="304586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Wk 17 / 40</a:t>
            </a:r>
            <a:endParaRPr lang="en-US" sz="3800" dirty="0"/>
          </a:p>
        </p:txBody>
      </p:sp>
      <p:sp>
        <p:nvSpPr>
          <p:cNvPr id="14" name="Text 12"/>
          <p:cNvSpPr/>
          <p:nvPr/>
        </p:nvSpPr>
        <p:spPr>
          <a:xfrm>
            <a:off x="4600346" y="5504688"/>
            <a:ext cx="304586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2 to Gate 2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8121701" y="4572000"/>
            <a:ext cx="3503066" cy="1371600"/>
          </a:xfrm>
          <a:prstGeom prst="roundRect">
            <a:avLst>
              <a:gd name="adj" fmla="val 5333"/>
            </a:avLst>
          </a:prstGeom>
          <a:solidFill>
            <a:srgbClr val="F2F9F5"/>
          </a:solidFill>
          <a:ln w="12700">
            <a:solidFill>
              <a:srgbClr val="E4F1EB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121701" y="4572000"/>
            <a:ext cx="64008" cy="1371600"/>
          </a:xfrm>
          <a:prstGeom prst="rect">
            <a:avLst/>
          </a:prstGeom>
          <a:solidFill>
            <a:srgbClr val="1E5945"/>
          </a:solidFill>
          <a:ln/>
        </p:spPr>
      </p:sp>
      <p:sp>
        <p:nvSpPr>
          <p:cNvPr id="17" name="Text 15"/>
          <p:cNvSpPr/>
          <p:nvPr/>
        </p:nvSpPr>
        <p:spPr>
          <a:xfrm>
            <a:off x="8377733" y="4828032"/>
            <a:ext cx="304586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of 5</a:t>
            </a:r>
            <a:endParaRPr lang="en-US" sz="3800" dirty="0"/>
          </a:p>
        </p:txBody>
      </p:sp>
      <p:sp>
        <p:nvSpPr>
          <p:cNvPr id="18" name="Text 16"/>
          <p:cNvSpPr/>
          <p:nvPr/>
        </p:nvSpPr>
        <p:spPr>
          <a:xfrm>
            <a:off x="8377733" y="5504688"/>
            <a:ext cx="304586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Gate-1 conditions closed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E59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5945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685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 STATUS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Amber on Hedging &amp; Distribution; the Recycle Is Behind Us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566928" y="1417320"/>
            <a:ext cx="11057839" cy="18288"/>
          </a:xfrm>
          <a:prstGeom prst="rect">
            <a:avLst/>
          </a:prstGeom>
          <a:solidFill>
            <a:srgbClr val="2C7860"/>
          </a:solidFill>
          <a:ln/>
        </p:spPr>
      </p:sp>
      <p:sp>
        <p:nvSpPr>
          <p:cNvPr id="6" name="Text 4"/>
          <p:cNvSpPr/>
          <p:nvPr/>
        </p:nvSpPr>
        <p:spPr>
          <a:xfrm>
            <a:off x="566928" y="1691640"/>
            <a:ext cx="6126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800" b="1" dirty="0">
                <a:solidFill>
                  <a:srgbClr val="B9DE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corrected economics hold above hurdle; the risk sits in hedging readiness and distribution commitment, not in the numbers.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566928" y="2743200"/>
            <a:ext cx="612648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CDE6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Economics are Green: the recycle-corrected IRR of 13.4% clears the 11% hurdle, with the cap at 9.25% against a 9.00% peer benchmark and the floor fixed at 8.50%. Schedule is Amber: the recycle cost six weeks that Stage 2 is absorbing on a 40-week run to Gate 2. Hedging is Amber: readiness (R-05) is elevated to 20 and drives the at-risk condition GC-05. Distribution is Amber: GC-04 closed only partially — $17M of Year-1 premium is still uncommitted (I-06). The committee's focus is the two Amber domains, not the return.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7040880" y="1691640"/>
            <a:ext cx="4583887" cy="4023360"/>
          </a:xfrm>
          <a:prstGeom prst="roundRect">
            <a:avLst>
              <a:gd name="adj" fmla="val 2273"/>
            </a:avLst>
          </a:prstGeom>
          <a:solidFill>
            <a:srgbClr val="123A2C"/>
          </a:solidFill>
          <a:ln w="12700">
            <a:solidFill>
              <a:srgbClr val="2C786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315200" y="1920240"/>
            <a:ext cx="4035247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685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FACTS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7315200" y="2377440"/>
            <a:ext cx="4035247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CC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Economics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7315200" y="2633472"/>
            <a:ext cx="4035247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Green — 13.4% IRR above 11% hurdle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7315200" y="3163824"/>
            <a:ext cx="4035247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CC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Schedule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7315200" y="3419856"/>
            <a:ext cx="4035247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Amber — recycle-compressed 40 wks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7315200" y="3950208"/>
            <a:ext cx="4035247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CC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Hedging (GC-05)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7315200" y="4206240"/>
            <a:ext cx="4035247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Amber — at-risk; R-05 elevated to 20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7315200" y="4736592"/>
            <a:ext cx="4035247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CC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Distribution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7315200" y="4992624"/>
            <a:ext cx="4035247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Amber — $17M Y1 gap (I-06)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OBJECTIVES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We're Tracking to Plan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11057839" cy="18288"/>
          </a:xfrm>
          <a:prstGeom prst="rect">
            <a:avLst/>
          </a:prstGeom>
          <a:solidFill>
            <a:srgbClr val="E2EBE6"/>
          </a:solidFill>
          <a:ln/>
        </p:spPr>
      </p:sp>
      <p:sp>
        <p:nvSpPr>
          <p:cNvPr id="5" name="Shape 3"/>
          <p:cNvSpPr/>
          <p:nvPr/>
        </p:nvSpPr>
        <p:spPr>
          <a:xfrm>
            <a:off x="566928" y="1737360"/>
            <a:ext cx="11057839" cy="713232"/>
          </a:xfrm>
          <a:prstGeom prst="roundRect">
            <a:avLst>
              <a:gd name="adj" fmla="val 7692"/>
            </a:avLst>
          </a:prstGeom>
          <a:solidFill>
            <a:srgbClr val="E7F4ED"/>
          </a:solidFill>
          <a:ln/>
        </p:spPr>
      </p:sp>
      <p:sp>
        <p:nvSpPr>
          <p:cNvPr id="6" name="Shape 4"/>
          <p:cNvSpPr/>
          <p:nvPr/>
        </p:nvSpPr>
        <p:spPr>
          <a:xfrm>
            <a:off x="566928" y="1737360"/>
            <a:ext cx="54864" cy="713232"/>
          </a:xfrm>
          <a:prstGeom prst="rect">
            <a:avLst/>
          </a:prstGeom>
          <a:solidFill>
            <a:srgbClr val="1E7B4D"/>
          </a:solidFill>
          <a:ln/>
        </p:spPr>
      </p:sp>
      <p:sp>
        <p:nvSpPr>
          <p:cNvPr id="7" name="Shape 5"/>
          <p:cNvSpPr/>
          <p:nvPr/>
        </p:nvSpPr>
        <p:spPr>
          <a:xfrm>
            <a:off x="822960" y="1911096"/>
            <a:ext cx="365760" cy="365760"/>
          </a:xfrm>
          <a:prstGeom prst="ellipse">
            <a:avLst/>
          </a:prstGeom>
          <a:solidFill>
            <a:srgbClr val="1E7B4D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1911096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435608" y="1737360"/>
            <a:ext cx="9869119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Gate 1 cleared GO WITH CONDITIONS after the recycle — economics corrected to a 13.4% IRR, above the 11% hurdle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566928" y="2578608"/>
            <a:ext cx="11057839" cy="713232"/>
          </a:xfrm>
          <a:prstGeom prst="roundRect">
            <a:avLst>
              <a:gd name="adj" fmla="val 7692"/>
            </a:avLst>
          </a:prstGeom>
          <a:solidFill>
            <a:srgbClr val="E7F4ED"/>
          </a:solidFill>
          <a:ln/>
        </p:spPr>
      </p:sp>
      <p:sp>
        <p:nvSpPr>
          <p:cNvPr id="11" name="Shape 9"/>
          <p:cNvSpPr/>
          <p:nvPr/>
        </p:nvSpPr>
        <p:spPr>
          <a:xfrm>
            <a:off x="566928" y="2578608"/>
            <a:ext cx="54864" cy="713232"/>
          </a:xfrm>
          <a:prstGeom prst="rect">
            <a:avLst/>
          </a:prstGeom>
          <a:solidFill>
            <a:srgbClr val="1E7B4D"/>
          </a:solidFill>
          <a:ln/>
        </p:spPr>
      </p:sp>
      <p:sp>
        <p:nvSpPr>
          <p:cNvPr id="12" name="Shape 10"/>
          <p:cNvSpPr/>
          <p:nvPr/>
        </p:nvSpPr>
        <p:spPr>
          <a:xfrm>
            <a:off x="822960" y="2752344"/>
            <a:ext cx="365760" cy="365760"/>
          </a:xfrm>
          <a:prstGeom prst="ellipse">
            <a:avLst/>
          </a:prstGeom>
          <a:solidFill>
            <a:srgbClr val="1E7B4D"/>
          </a:solidFill>
          <a:ln/>
        </p:spPr>
      </p:sp>
      <p:sp>
        <p:nvSpPr>
          <p:cNvPr id="13" name="Text 11"/>
          <p:cNvSpPr/>
          <p:nvPr/>
        </p:nvSpPr>
        <p:spPr>
          <a:xfrm>
            <a:off x="822960" y="2752344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435608" y="2578608"/>
            <a:ext cx="9869119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GC-01, GC-02, GC-04 closed — strategies cut to three, New York removed, IMO volumes re-validated</a:t>
            </a:r>
            <a:endParaRPr lang="en-US" sz="1450" dirty="0"/>
          </a:p>
        </p:txBody>
      </p:sp>
      <p:sp>
        <p:nvSpPr>
          <p:cNvPr id="15" name="Shape 13"/>
          <p:cNvSpPr/>
          <p:nvPr/>
        </p:nvSpPr>
        <p:spPr>
          <a:xfrm>
            <a:off x="566928" y="3419856"/>
            <a:ext cx="11057839" cy="713232"/>
          </a:xfrm>
          <a:prstGeom prst="roundRect">
            <a:avLst>
              <a:gd name="adj" fmla="val 7692"/>
            </a:avLst>
          </a:prstGeom>
          <a:solidFill>
            <a:srgbClr val="E7F4ED"/>
          </a:solidFill>
          <a:ln/>
        </p:spPr>
      </p:sp>
      <p:sp>
        <p:nvSpPr>
          <p:cNvPr id="16" name="Shape 14"/>
          <p:cNvSpPr/>
          <p:nvPr/>
        </p:nvSpPr>
        <p:spPr>
          <a:xfrm>
            <a:off x="566928" y="3419856"/>
            <a:ext cx="54864" cy="713232"/>
          </a:xfrm>
          <a:prstGeom prst="rect">
            <a:avLst/>
          </a:prstGeom>
          <a:solidFill>
            <a:srgbClr val="1E7B4D"/>
          </a:solidFill>
          <a:ln/>
        </p:spPr>
      </p:sp>
      <p:sp>
        <p:nvSpPr>
          <p:cNvPr id="17" name="Shape 15"/>
          <p:cNvSpPr/>
          <p:nvPr/>
        </p:nvSpPr>
        <p:spPr>
          <a:xfrm>
            <a:off x="822960" y="3593592"/>
            <a:ext cx="365760" cy="365760"/>
          </a:xfrm>
          <a:prstGeom prst="ellipse">
            <a:avLst/>
          </a:prstGeom>
          <a:solidFill>
            <a:srgbClr val="1E7B4D"/>
          </a:solidFill>
          <a:ln/>
        </p:spPr>
      </p:sp>
      <p:sp>
        <p:nvSpPr>
          <p:cNvPr id="18" name="Text 16"/>
          <p:cNvSpPr/>
          <p:nvPr/>
        </p:nvSpPr>
        <p:spPr>
          <a:xfrm>
            <a:off x="822960" y="3593592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1435608" y="3419856"/>
            <a:ext cx="9869119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RISK — GC-05: the hedging readiness plan with ISDA milestones for Gate 2; R-05 elevated to 20</a:t>
            </a:r>
            <a:endParaRPr lang="en-US" sz="1450" dirty="0"/>
          </a:p>
        </p:txBody>
      </p:sp>
      <p:sp>
        <p:nvSpPr>
          <p:cNvPr id="20" name="Shape 18"/>
          <p:cNvSpPr/>
          <p:nvPr/>
        </p:nvSpPr>
        <p:spPr>
          <a:xfrm>
            <a:off x="566928" y="4261104"/>
            <a:ext cx="11057839" cy="713232"/>
          </a:xfrm>
          <a:prstGeom prst="roundRect">
            <a:avLst>
              <a:gd name="adj" fmla="val 7692"/>
            </a:avLst>
          </a:prstGeom>
          <a:solidFill>
            <a:srgbClr val="E7F4ED"/>
          </a:solidFill>
          <a:ln/>
        </p:spPr>
      </p:sp>
      <p:sp>
        <p:nvSpPr>
          <p:cNvPr id="21" name="Shape 19"/>
          <p:cNvSpPr/>
          <p:nvPr/>
        </p:nvSpPr>
        <p:spPr>
          <a:xfrm>
            <a:off x="566928" y="4261104"/>
            <a:ext cx="54864" cy="713232"/>
          </a:xfrm>
          <a:prstGeom prst="rect">
            <a:avLst/>
          </a:prstGeom>
          <a:solidFill>
            <a:srgbClr val="1E7B4D"/>
          </a:solidFill>
          <a:ln/>
        </p:spPr>
      </p:sp>
      <p:sp>
        <p:nvSpPr>
          <p:cNvPr id="22" name="Shape 20"/>
          <p:cNvSpPr/>
          <p:nvPr/>
        </p:nvSpPr>
        <p:spPr>
          <a:xfrm>
            <a:off x="822960" y="4434840"/>
            <a:ext cx="365760" cy="365760"/>
          </a:xfrm>
          <a:prstGeom prst="ellipse">
            <a:avLst/>
          </a:prstGeom>
          <a:solidFill>
            <a:srgbClr val="1E7B4D"/>
          </a:solidFill>
          <a:ln/>
        </p:spPr>
      </p:sp>
      <p:sp>
        <p:nvSpPr>
          <p:cNvPr id="23" name="Text 21"/>
          <p:cNvSpPr/>
          <p:nvPr/>
        </p:nvSpPr>
        <p:spPr>
          <a:xfrm>
            <a:off x="822960" y="443484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1435608" y="4261104"/>
            <a:ext cx="9869119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track — GC-03: independent external actuarial peer review of GLWB rider pricing before Gate 2</a:t>
            </a:r>
            <a:endParaRPr lang="en-US" sz="1450" dirty="0"/>
          </a:p>
        </p:txBody>
      </p:sp>
      <p:sp>
        <p:nvSpPr>
          <p:cNvPr id="25" name="Shape 23"/>
          <p:cNvSpPr/>
          <p:nvPr/>
        </p:nvSpPr>
        <p:spPr>
          <a:xfrm>
            <a:off x="566928" y="5102352"/>
            <a:ext cx="11057839" cy="713232"/>
          </a:xfrm>
          <a:prstGeom prst="roundRect">
            <a:avLst>
              <a:gd name="adj" fmla="val 7692"/>
            </a:avLst>
          </a:prstGeom>
          <a:solidFill>
            <a:srgbClr val="E7F4ED"/>
          </a:solidFill>
          <a:ln/>
        </p:spPr>
      </p:sp>
      <p:sp>
        <p:nvSpPr>
          <p:cNvPr id="26" name="Shape 24"/>
          <p:cNvSpPr/>
          <p:nvPr/>
        </p:nvSpPr>
        <p:spPr>
          <a:xfrm>
            <a:off x="566928" y="5102352"/>
            <a:ext cx="54864" cy="713232"/>
          </a:xfrm>
          <a:prstGeom prst="rect">
            <a:avLst/>
          </a:prstGeom>
          <a:solidFill>
            <a:srgbClr val="1E7B4D"/>
          </a:solidFill>
          <a:ln/>
        </p:spPr>
      </p:sp>
      <p:sp>
        <p:nvSpPr>
          <p:cNvPr id="27" name="Shape 25"/>
          <p:cNvSpPr/>
          <p:nvPr/>
        </p:nvSpPr>
        <p:spPr>
          <a:xfrm>
            <a:off x="822960" y="5276088"/>
            <a:ext cx="365760" cy="365760"/>
          </a:xfrm>
          <a:prstGeom prst="ellipse">
            <a:avLst/>
          </a:prstGeom>
          <a:solidFill>
            <a:srgbClr val="1E7B4D"/>
          </a:solidFill>
          <a:ln/>
        </p:spPr>
      </p:sp>
      <p:sp>
        <p:nvSpPr>
          <p:cNvPr id="28" name="Text 26"/>
          <p:cNvSpPr/>
          <p:nvPr/>
        </p:nvSpPr>
        <p:spPr>
          <a:xfrm>
            <a:off x="822960" y="5276088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1435608" y="5102352"/>
            <a:ext cx="9869119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RISK — $17M of Year-1 premium uncommitted after GC-04 (I-06); distribution deprioritization (R-07) elevated to 16</a:t>
            </a:r>
            <a:endParaRPr lang="en-US" sz="1450" dirty="0"/>
          </a:p>
        </p:txBody>
      </p:sp>
      <p:sp>
        <p:nvSpPr>
          <p:cNvPr id="30" name="Text 28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 &amp; CHANGE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What's Changed Since Kickoff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11057839" cy="18288"/>
          </a:xfrm>
          <a:prstGeom prst="rect">
            <a:avLst/>
          </a:prstGeom>
          <a:solidFill>
            <a:srgbClr val="E2EBE6"/>
          </a:solidFill>
          <a:ln/>
        </p:spPr>
      </p:sp>
      <p:sp>
        <p:nvSpPr>
          <p:cNvPr id="5" name="Text 3"/>
          <p:cNvSpPr/>
          <p:nvPr/>
        </p:nvSpPr>
        <p:spPr>
          <a:xfrm>
            <a:off x="566928" y="1783080"/>
            <a:ext cx="5300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1E7B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SCOPE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66928" y="2167128"/>
            <a:ext cx="5300320" cy="18288"/>
          </a:xfrm>
          <a:prstGeom prst="rect">
            <a:avLst/>
          </a:prstGeom>
          <a:solidFill>
            <a:srgbClr val="E2EBE6"/>
          </a:solidFill>
          <a:ln/>
        </p:spPr>
      </p:sp>
      <p:sp>
        <p:nvSpPr>
          <p:cNvPr id="7" name="Shape 5"/>
          <p:cNvSpPr/>
          <p:nvPr/>
        </p:nvSpPr>
        <p:spPr>
          <a:xfrm>
            <a:off x="566928" y="2377440"/>
            <a:ext cx="5300320" cy="804672"/>
          </a:xfrm>
          <a:prstGeom prst="roundRect">
            <a:avLst>
              <a:gd name="adj" fmla="val 6818"/>
            </a:avLst>
          </a:prstGeom>
          <a:solidFill>
            <a:srgbClr val="E7F4ED"/>
          </a:solidFill>
          <a:ln/>
        </p:spPr>
      </p:sp>
      <p:sp>
        <p:nvSpPr>
          <p:cNvPr id="8" name="Text 6"/>
          <p:cNvSpPr/>
          <p:nvPr/>
        </p:nvSpPr>
        <p:spPr>
          <a:xfrm>
            <a:off x="713232" y="2487168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E7B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115568" y="2468880"/>
            <a:ext cx="4614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Recycle correction (I-01)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1115568" y="2761488"/>
            <a:ext cx="4614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Capital charge corrected 3.33% → 4.2%; IRR 14.6% → 13.4%; launch held → Stage 2 compressed 46 → 40 wks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566928" y="3310128"/>
            <a:ext cx="5300320" cy="804672"/>
          </a:xfrm>
          <a:prstGeom prst="roundRect">
            <a:avLst>
              <a:gd name="adj" fmla="val 6818"/>
            </a:avLst>
          </a:prstGeom>
          <a:solidFill>
            <a:srgbClr val="E7F4ED"/>
          </a:solidFill>
          <a:ln/>
        </p:spPr>
      </p:sp>
      <p:sp>
        <p:nvSpPr>
          <p:cNvPr id="12" name="Text 10"/>
          <p:cNvSpPr/>
          <p:nvPr/>
        </p:nvSpPr>
        <p:spPr>
          <a:xfrm>
            <a:off x="713232" y="3419856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E7B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115568" y="3401568"/>
            <a:ext cx="4614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GC-01 · Strategies 5 → 3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1115568" y="3694176"/>
            <a:ext cx="4614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Launch crediting strategies reduced from five to three (closed 21 Jul); dependency removed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566928" y="4242816"/>
            <a:ext cx="5300320" cy="804672"/>
          </a:xfrm>
          <a:prstGeom prst="roundRect">
            <a:avLst>
              <a:gd name="adj" fmla="val 6818"/>
            </a:avLst>
          </a:prstGeom>
          <a:solidFill>
            <a:srgbClr val="E7F4ED"/>
          </a:solidFill>
          <a:ln/>
        </p:spPr>
      </p:sp>
      <p:sp>
        <p:nvSpPr>
          <p:cNvPr id="16" name="Text 14"/>
          <p:cNvSpPr/>
          <p:nvPr/>
        </p:nvSpPr>
        <p:spPr>
          <a:xfrm>
            <a:off x="713232" y="4352544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E7B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115568" y="4334256"/>
            <a:ext cx="4614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GC-02 · New York removed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1115568" y="4626864"/>
            <a:ext cx="4614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NY removed from launch scope with a deferral memorandum (closed 03 Jul) — now load-bearing across filing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6324448" y="1783080"/>
            <a:ext cx="5300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 OF SCOPE (CANDIDATE BACKLOG)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6324448" y="2167128"/>
            <a:ext cx="5300320" cy="18288"/>
          </a:xfrm>
          <a:prstGeom prst="rect">
            <a:avLst/>
          </a:prstGeom>
          <a:solidFill>
            <a:srgbClr val="E2EBE6"/>
          </a:solidFill>
          <a:ln/>
        </p:spPr>
      </p:sp>
      <p:sp>
        <p:nvSpPr>
          <p:cNvPr id="21" name="Shape 19"/>
          <p:cNvSpPr/>
          <p:nvPr/>
        </p:nvSpPr>
        <p:spPr>
          <a:xfrm>
            <a:off x="6324448" y="2377440"/>
            <a:ext cx="5300320" cy="804672"/>
          </a:xfrm>
          <a:prstGeom prst="roundRect">
            <a:avLst>
              <a:gd name="adj" fmla="val 6818"/>
            </a:avLst>
          </a:prstGeom>
          <a:solidFill>
            <a:srgbClr val="F2F9F5"/>
          </a:solidFill>
          <a:ln/>
        </p:spPr>
      </p:sp>
      <p:sp>
        <p:nvSpPr>
          <p:cNvPr id="22" name="Text 20"/>
          <p:cNvSpPr/>
          <p:nvPr/>
        </p:nvSpPr>
        <p:spPr>
          <a:xfrm>
            <a:off x="6470752" y="2487168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6873088" y="2468880"/>
            <a:ext cx="4614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Launch date held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6873088" y="2761488"/>
            <a:ext cx="4614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Mar 2028 unchanged — the recycle was absorbed by compressing Stage 2, not by moving launch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6324448" y="3310128"/>
            <a:ext cx="5300320" cy="804672"/>
          </a:xfrm>
          <a:prstGeom prst="roundRect">
            <a:avLst>
              <a:gd name="adj" fmla="val 6818"/>
            </a:avLst>
          </a:prstGeom>
          <a:solidFill>
            <a:srgbClr val="F2F9F5"/>
          </a:solidFill>
          <a:ln/>
        </p:spPr>
      </p:sp>
      <p:sp>
        <p:nvSpPr>
          <p:cNvPr id="26" name="Text 24"/>
          <p:cNvSpPr/>
          <p:nvPr/>
        </p:nvSpPr>
        <p:spPr>
          <a:xfrm>
            <a:off x="6470752" y="3419856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6873088" y="3401568"/>
            <a:ext cx="4614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Fixed-indexed-annuity structure</a:t>
            </a:r>
            <a:endParaRPr lang="en-US" sz="1350" dirty="0"/>
          </a:p>
        </p:txBody>
      </p:sp>
      <p:sp>
        <p:nvSpPr>
          <p:cNvPr id="28" name="Text 26"/>
          <p:cNvSpPr/>
          <p:nvPr/>
        </p:nvSpPr>
        <p:spPr>
          <a:xfrm>
            <a:off x="6873088" y="3694176"/>
            <a:ext cx="4614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Still a fixed indexed annuity, not a RILA (D-01) — state-filed via the Interstate Compact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6324448" y="4242816"/>
            <a:ext cx="5300320" cy="804672"/>
          </a:xfrm>
          <a:prstGeom prst="roundRect">
            <a:avLst>
              <a:gd name="adj" fmla="val 6818"/>
            </a:avLst>
          </a:prstGeom>
          <a:solidFill>
            <a:srgbClr val="F2F9F5"/>
          </a:solidFill>
          <a:ln/>
        </p:spPr>
      </p:sp>
      <p:sp>
        <p:nvSpPr>
          <p:cNvPr id="30" name="Text 28"/>
          <p:cNvSpPr/>
          <p:nvPr/>
        </p:nvSpPr>
        <p:spPr>
          <a:xfrm>
            <a:off x="6470752" y="4352544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6873088" y="4334256"/>
            <a:ext cx="4614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Authorized envelope held</a:t>
            </a:r>
            <a:endParaRPr lang="en-US" sz="1350" dirty="0"/>
          </a:p>
        </p:txBody>
      </p:sp>
      <p:sp>
        <p:nvSpPr>
          <p:cNvPr id="32" name="Text 30"/>
          <p:cNvSpPr/>
          <p:nvPr/>
        </p:nvSpPr>
        <p:spPr>
          <a:xfrm>
            <a:off x="6873088" y="4626864"/>
            <a:ext cx="4614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$27.904M ceiling unchanged; $412K of the $2.304M contingency drawn to date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Program Team — 90 in Stage 2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11057839" cy="18288"/>
          </a:xfrm>
          <a:prstGeom prst="rect">
            <a:avLst/>
          </a:prstGeom>
          <a:solidFill>
            <a:srgbClr val="E2EBE6"/>
          </a:solidFill>
          <a:ln/>
        </p:spPr>
      </p:sp>
      <p:sp>
        <p:nvSpPr>
          <p:cNvPr id="5" name="Text 3"/>
          <p:cNvSpPr/>
          <p:nvPr/>
        </p:nvSpPr>
        <p:spPr>
          <a:xfrm>
            <a:off x="566928" y="1481328"/>
            <a:ext cx="1105783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i="1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 people across the program in Stage 2. The lead pricing-actuary vacancy (I-03, R-10) was filled 08 Sep; hedging operations are being reinforced against the elevated R-05. Full roster in the Resource Plan.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566928" y="2194560"/>
            <a:ext cx="3472586" cy="1737360"/>
          </a:xfrm>
          <a:prstGeom prst="roundRect">
            <a:avLst>
              <a:gd name="adj" fmla="val 4211"/>
            </a:avLst>
          </a:prstGeom>
          <a:solidFill>
            <a:srgbClr val="F2F9F5"/>
          </a:solidFill>
          <a:ln w="12700">
            <a:solidFill>
              <a:srgbClr val="E2EBE6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66928" y="2194560"/>
            <a:ext cx="3472586" cy="91440"/>
          </a:xfrm>
          <a:prstGeom prst="rect">
            <a:avLst/>
          </a:prstGeom>
          <a:solidFill>
            <a:srgbClr val="1E5945"/>
          </a:solidFill>
          <a:ln/>
        </p:spPr>
      </p:sp>
      <p:sp>
        <p:nvSpPr>
          <p:cNvPr id="8" name="Shape 6"/>
          <p:cNvSpPr/>
          <p:nvPr/>
        </p:nvSpPr>
        <p:spPr>
          <a:xfrm>
            <a:off x="3079394" y="2487168"/>
            <a:ext cx="804672" cy="475488"/>
          </a:xfrm>
          <a:prstGeom prst="roundRect">
            <a:avLst>
              <a:gd name="adj" fmla="val 11538"/>
            </a:avLst>
          </a:prstGeom>
          <a:solidFill>
            <a:srgbClr val="1E5945"/>
          </a:solidFill>
          <a:ln/>
        </p:spPr>
      </p:sp>
      <p:sp>
        <p:nvSpPr>
          <p:cNvPr id="9" name="Text 7"/>
          <p:cNvSpPr/>
          <p:nvPr/>
        </p:nvSpPr>
        <p:spPr>
          <a:xfrm>
            <a:off x="3079394" y="2487168"/>
            <a:ext cx="80467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768096" y="2487168"/>
            <a:ext cx="2375306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 Leadership &amp; PMO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768096" y="3310128"/>
            <a:ext cx="307025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Lead: C. Tyrrell (NPD PM — chairs the Gate Review Board, no vote)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4359554" y="2194560"/>
            <a:ext cx="3472586" cy="1737360"/>
          </a:xfrm>
          <a:prstGeom prst="roundRect">
            <a:avLst>
              <a:gd name="adj" fmla="val 4211"/>
            </a:avLst>
          </a:prstGeom>
          <a:solidFill>
            <a:srgbClr val="F2F9F5"/>
          </a:solidFill>
          <a:ln w="12700">
            <a:solidFill>
              <a:srgbClr val="E2EBE6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359554" y="2194560"/>
            <a:ext cx="3472586" cy="91440"/>
          </a:xfrm>
          <a:prstGeom prst="rect">
            <a:avLst/>
          </a:prstGeom>
          <a:solidFill>
            <a:srgbClr val="2B5C8A"/>
          </a:solidFill>
          <a:ln/>
        </p:spPr>
      </p:sp>
      <p:sp>
        <p:nvSpPr>
          <p:cNvPr id="14" name="Shape 12"/>
          <p:cNvSpPr/>
          <p:nvPr/>
        </p:nvSpPr>
        <p:spPr>
          <a:xfrm>
            <a:off x="6872021" y="2487168"/>
            <a:ext cx="804672" cy="475488"/>
          </a:xfrm>
          <a:prstGeom prst="roundRect">
            <a:avLst>
              <a:gd name="adj" fmla="val 11538"/>
            </a:avLst>
          </a:prstGeom>
          <a:solidFill>
            <a:srgbClr val="2B5C8A"/>
          </a:solidFill>
          <a:ln/>
        </p:spPr>
      </p:sp>
      <p:sp>
        <p:nvSpPr>
          <p:cNvPr id="15" name="Text 13"/>
          <p:cNvSpPr/>
          <p:nvPr/>
        </p:nvSpPr>
        <p:spPr>
          <a:xfrm>
            <a:off x="6872021" y="2487168"/>
            <a:ext cx="80467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4560722" y="2487168"/>
            <a:ext cx="2375306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Actuarial &amp; Pricing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4560722" y="3310128"/>
            <a:ext cx="307025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Leads: S. Ravichandran (pricing), T. Brennan (reserving) — pricing vacancy filled (I-03)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8152181" y="2194560"/>
            <a:ext cx="3472586" cy="1737360"/>
          </a:xfrm>
          <a:prstGeom prst="roundRect">
            <a:avLst>
              <a:gd name="adj" fmla="val 4211"/>
            </a:avLst>
          </a:prstGeom>
          <a:solidFill>
            <a:srgbClr val="F2F9F5"/>
          </a:solidFill>
          <a:ln w="12700">
            <a:solidFill>
              <a:srgbClr val="E2EBE6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152181" y="2194560"/>
            <a:ext cx="3472586" cy="91440"/>
          </a:xfrm>
          <a:prstGeom prst="rect">
            <a:avLst/>
          </a:prstGeom>
          <a:solidFill>
            <a:srgbClr val="7B5EA7"/>
          </a:solidFill>
          <a:ln/>
        </p:spPr>
      </p:sp>
      <p:sp>
        <p:nvSpPr>
          <p:cNvPr id="20" name="Shape 18"/>
          <p:cNvSpPr/>
          <p:nvPr/>
        </p:nvSpPr>
        <p:spPr>
          <a:xfrm>
            <a:off x="10664647" y="2487168"/>
            <a:ext cx="804672" cy="475488"/>
          </a:xfrm>
          <a:prstGeom prst="roundRect">
            <a:avLst>
              <a:gd name="adj" fmla="val 11538"/>
            </a:avLst>
          </a:prstGeom>
          <a:solidFill>
            <a:srgbClr val="7B5EA7"/>
          </a:solidFill>
          <a:ln/>
        </p:spPr>
      </p:sp>
      <p:sp>
        <p:nvSpPr>
          <p:cNvPr id="21" name="Text 19"/>
          <p:cNvSpPr/>
          <p:nvPr/>
        </p:nvSpPr>
        <p:spPr>
          <a:xfrm>
            <a:off x="10664647" y="2487168"/>
            <a:ext cx="80467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8353349" y="2487168"/>
            <a:ext cx="2375306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Product, Regulatory &amp; Compliance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8353349" y="3310128"/>
            <a:ext cx="307025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Leads: P. Hollingsworth (filing), B. Lindqvist (GC &amp; CCO); NY deferral, GLWB form (I-05)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566928" y="4224528"/>
            <a:ext cx="3472586" cy="1737360"/>
          </a:xfrm>
          <a:prstGeom prst="roundRect">
            <a:avLst>
              <a:gd name="adj" fmla="val 4211"/>
            </a:avLst>
          </a:prstGeom>
          <a:solidFill>
            <a:srgbClr val="F2F9F5"/>
          </a:solidFill>
          <a:ln w="12700">
            <a:solidFill>
              <a:srgbClr val="E2EBE6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66928" y="4224528"/>
            <a:ext cx="3472586" cy="91440"/>
          </a:xfrm>
          <a:prstGeom prst="rect">
            <a:avLst/>
          </a:prstGeom>
          <a:solidFill>
            <a:srgbClr val="1E7B4D"/>
          </a:solidFill>
          <a:ln/>
        </p:spPr>
      </p:sp>
      <p:sp>
        <p:nvSpPr>
          <p:cNvPr id="26" name="Shape 24"/>
          <p:cNvSpPr/>
          <p:nvPr/>
        </p:nvSpPr>
        <p:spPr>
          <a:xfrm>
            <a:off x="3079394" y="4517136"/>
            <a:ext cx="804672" cy="475488"/>
          </a:xfrm>
          <a:prstGeom prst="roundRect">
            <a:avLst>
              <a:gd name="adj" fmla="val 11538"/>
            </a:avLst>
          </a:prstGeom>
          <a:solidFill>
            <a:srgbClr val="1E7B4D"/>
          </a:solidFill>
          <a:ln/>
        </p:spPr>
      </p:sp>
      <p:sp>
        <p:nvSpPr>
          <p:cNvPr id="27" name="Text 25"/>
          <p:cNvSpPr/>
          <p:nvPr/>
        </p:nvSpPr>
        <p:spPr>
          <a:xfrm>
            <a:off x="3079394" y="4517136"/>
            <a:ext cx="80467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1700" dirty="0"/>
          </a:p>
        </p:txBody>
      </p:sp>
      <p:sp>
        <p:nvSpPr>
          <p:cNvPr id="28" name="Text 26"/>
          <p:cNvSpPr/>
          <p:nvPr/>
        </p:nvSpPr>
        <p:spPr>
          <a:xfrm>
            <a:off x="768096" y="4517136"/>
            <a:ext cx="2375306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Systems &amp; Illustration (Cordelane)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768096" y="5340096"/>
            <a:ext cx="307025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Lead: E. Kowalczyk — illustration risk (R-08) reduced 16 → 8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4359554" y="4224528"/>
            <a:ext cx="3472586" cy="1737360"/>
          </a:xfrm>
          <a:prstGeom prst="roundRect">
            <a:avLst>
              <a:gd name="adj" fmla="val 4211"/>
            </a:avLst>
          </a:prstGeom>
          <a:solidFill>
            <a:srgbClr val="F2F9F5"/>
          </a:solidFill>
          <a:ln w="12700">
            <a:solidFill>
              <a:srgbClr val="E2EBE6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4359554" y="4224528"/>
            <a:ext cx="3472586" cy="91440"/>
          </a:xfrm>
          <a:prstGeom prst="rect">
            <a:avLst/>
          </a:prstGeom>
          <a:solidFill>
            <a:srgbClr val="2C7A5E"/>
          </a:solidFill>
          <a:ln/>
        </p:spPr>
      </p:sp>
      <p:sp>
        <p:nvSpPr>
          <p:cNvPr id="32" name="Shape 30"/>
          <p:cNvSpPr/>
          <p:nvPr/>
        </p:nvSpPr>
        <p:spPr>
          <a:xfrm>
            <a:off x="6872021" y="4517136"/>
            <a:ext cx="804672" cy="475488"/>
          </a:xfrm>
          <a:prstGeom prst="roundRect">
            <a:avLst>
              <a:gd name="adj" fmla="val 11538"/>
            </a:avLst>
          </a:prstGeom>
          <a:solidFill>
            <a:srgbClr val="2C7A5E"/>
          </a:solidFill>
          <a:ln/>
        </p:spPr>
      </p:sp>
      <p:sp>
        <p:nvSpPr>
          <p:cNvPr id="33" name="Text 31"/>
          <p:cNvSpPr/>
          <p:nvPr/>
        </p:nvSpPr>
        <p:spPr>
          <a:xfrm>
            <a:off x="6872021" y="4517136"/>
            <a:ext cx="80467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700" dirty="0"/>
          </a:p>
        </p:txBody>
      </p:sp>
      <p:sp>
        <p:nvSpPr>
          <p:cNvPr id="34" name="Text 32"/>
          <p:cNvSpPr/>
          <p:nvPr/>
        </p:nvSpPr>
        <p:spPr>
          <a:xfrm>
            <a:off x="4560722" y="4517136"/>
            <a:ext cx="2375306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Investments &amp; Hedging Operations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4560722" y="5340096"/>
            <a:ext cx="307025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Lead: M. Delacroix — hedging readiness (R-05) elevated; drives GC-05</a:t>
            </a:r>
            <a:endParaRPr lang="en-US" sz="1050" dirty="0"/>
          </a:p>
        </p:txBody>
      </p:sp>
      <p:sp>
        <p:nvSpPr>
          <p:cNvPr id="36" name="Shape 34"/>
          <p:cNvSpPr/>
          <p:nvPr/>
        </p:nvSpPr>
        <p:spPr>
          <a:xfrm>
            <a:off x="8152181" y="4224528"/>
            <a:ext cx="3472586" cy="1737360"/>
          </a:xfrm>
          <a:prstGeom prst="roundRect">
            <a:avLst>
              <a:gd name="adj" fmla="val 4211"/>
            </a:avLst>
          </a:prstGeom>
          <a:solidFill>
            <a:srgbClr val="F2F9F5"/>
          </a:solidFill>
          <a:ln w="12700">
            <a:solidFill>
              <a:srgbClr val="E2EBE6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8152181" y="4224528"/>
            <a:ext cx="3472586" cy="91440"/>
          </a:xfrm>
          <a:prstGeom prst="rect">
            <a:avLst/>
          </a:prstGeom>
          <a:solidFill>
            <a:srgbClr val="B8790C"/>
          </a:solidFill>
          <a:ln/>
        </p:spPr>
      </p:sp>
      <p:sp>
        <p:nvSpPr>
          <p:cNvPr id="38" name="Shape 36"/>
          <p:cNvSpPr/>
          <p:nvPr/>
        </p:nvSpPr>
        <p:spPr>
          <a:xfrm>
            <a:off x="10664647" y="4517136"/>
            <a:ext cx="804672" cy="475488"/>
          </a:xfrm>
          <a:prstGeom prst="roundRect">
            <a:avLst>
              <a:gd name="adj" fmla="val 11538"/>
            </a:avLst>
          </a:prstGeom>
          <a:solidFill>
            <a:srgbClr val="B8790C"/>
          </a:solidFill>
          <a:ln/>
        </p:spPr>
      </p:sp>
      <p:sp>
        <p:nvSpPr>
          <p:cNvPr id="39" name="Text 37"/>
          <p:cNvSpPr/>
          <p:nvPr/>
        </p:nvSpPr>
        <p:spPr>
          <a:xfrm>
            <a:off x="10664647" y="4517136"/>
            <a:ext cx="80467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1700" dirty="0"/>
          </a:p>
        </p:txBody>
      </p:sp>
      <p:sp>
        <p:nvSpPr>
          <p:cNvPr id="40" name="Text 38"/>
          <p:cNvSpPr/>
          <p:nvPr/>
        </p:nvSpPr>
        <p:spPr>
          <a:xfrm>
            <a:off x="8353349" y="4517136"/>
            <a:ext cx="2375306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Distribution &amp; Advisor Enablement</a:t>
            </a:r>
            <a:endParaRPr lang="en-US" sz="1300" dirty="0"/>
          </a:p>
        </p:txBody>
      </p:sp>
      <p:sp>
        <p:nvSpPr>
          <p:cNvPr id="41" name="Text 39"/>
          <p:cNvSpPr/>
          <p:nvPr/>
        </p:nvSpPr>
        <p:spPr>
          <a:xfrm>
            <a:off x="8353349" y="5340096"/>
            <a:ext cx="307025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Leads: R. Castellanos, H. Kirkpatrick — 4 of 6 wholesalers committed (I-06)</a:t>
            </a:r>
            <a:endParaRPr lang="en-US" sz="1050" dirty="0"/>
          </a:p>
        </p:txBody>
      </p:sp>
      <p:sp>
        <p:nvSpPr>
          <p:cNvPr id="42" name="Text 40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Decides What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11057839" cy="18288"/>
          </a:xfrm>
          <a:prstGeom prst="rect">
            <a:avLst/>
          </a:prstGeom>
          <a:solidFill>
            <a:srgbClr val="E2EBE6"/>
          </a:solidFill>
          <a:ln/>
        </p:spPr>
      </p:sp>
      <p:sp>
        <p:nvSpPr>
          <p:cNvPr id="5" name="Text 3"/>
          <p:cNvSpPr/>
          <p:nvPr/>
        </p:nvSpPr>
        <p:spPr>
          <a:xfrm>
            <a:off x="566928" y="1600200"/>
            <a:ext cx="11057839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program is governed by a Gate Review Board that renders one of five outcomes at each gate — GO, GO WITH CONDITIONS, RECYCLE, HOLD, or CANCEL — on a two-tier test: must-meet knockout criteria first, then a weighted 1–5 score. Gate 1 exercised the RECYCLE outcome, then GO WITH CONDITIONS. The board holds five votes; the NPD Program Manager chairs it but does not vote.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66928" y="2514600"/>
            <a:ext cx="11057839" cy="73152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2700">
            <a:solidFill>
              <a:srgbClr val="E2EBE6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66928" y="2514600"/>
            <a:ext cx="54864" cy="731520"/>
          </a:xfrm>
          <a:prstGeom prst="rect">
            <a:avLst/>
          </a:prstGeom>
          <a:solidFill>
            <a:srgbClr val="1E5945"/>
          </a:solidFill>
          <a:ln/>
        </p:spPr>
      </p:sp>
      <p:sp>
        <p:nvSpPr>
          <p:cNvPr id="8" name="Text 6"/>
          <p:cNvSpPr/>
          <p:nvPr/>
        </p:nvSpPr>
        <p:spPr>
          <a:xfrm>
            <a:off x="749808" y="2514600"/>
            <a:ext cx="1371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 Review Board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2167128" y="2514600"/>
            <a:ext cx="533095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Renders the gate outcome; Gate 1 recycled, then GO WITH CONDITIONS (5 conditions)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7680960" y="2514600"/>
            <a:ext cx="3852367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seats / 5 votes — chaired, no vote, by C. Tyrrell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566928" y="3355848"/>
            <a:ext cx="11057839" cy="731520"/>
          </a:xfrm>
          <a:prstGeom prst="roundRect">
            <a:avLst>
              <a:gd name="adj" fmla="val 7500"/>
            </a:avLst>
          </a:prstGeom>
          <a:solidFill>
            <a:srgbClr val="F2F9F5"/>
          </a:solidFill>
          <a:ln w="12700">
            <a:solidFill>
              <a:srgbClr val="E2EBE6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66928" y="3355848"/>
            <a:ext cx="54864" cy="731520"/>
          </a:xfrm>
          <a:prstGeom prst="rect">
            <a:avLst/>
          </a:prstGeom>
          <a:solidFill>
            <a:srgbClr val="2B5C8A"/>
          </a:solidFill>
          <a:ln/>
        </p:spPr>
      </p:sp>
      <p:sp>
        <p:nvSpPr>
          <p:cNvPr id="13" name="Text 11"/>
          <p:cNvSpPr/>
          <p:nvPr/>
        </p:nvSpPr>
        <p:spPr>
          <a:xfrm>
            <a:off x="749808" y="3355848"/>
            <a:ext cx="1371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B5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Sponsor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2167128" y="3355848"/>
            <a:ext cx="533095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ownership, funding authorization, program continuation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7680960" y="3355848"/>
            <a:ext cx="3852367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G. Marchetti, Chief Product Officer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66928" y="4197096"/>
            <a:ext cx="11057839" cy="73152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2700">
            <a:solidFill>
              <a:srgbClr val="E2EBE6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566928" y="4197096"/>
            <a:ext cx="54864" cy="731520"/>
          </a:xfrm>
          <a:prstGeom prst="rect">
            <a:avLst/>
          </a:prstGeom>
          <a:solidFill>
            <a:srgbClr val="C0392B"/>
          </a:solidFill>
          <a:ln/>
        </p:spPr>
      </p:sp>
      <p:sp>
        <p:nvSpPr>
          <p:cNvPr id="18" name="Text 16"/>
          <p:cNvSpPr/>
          <p:nvPr/>
        </p:nvSpPr>
        <p:spPr>
          <a:xfrm>
            <a:off x="749808" y="4197096"/>
            <a:ext cx="1371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Actuarial &amp; Risk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2167128" y="4197096"/>
            <a:ext cx="533095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Pricing, capital, and the corrected-economics sign-off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7680960" y="4197096"/>
            <a:ext cx="3852367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N. Adeyemi (Chief Actuary) · D. Pemberton (CRO, observer)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566928" y="5038344"/>
            <a:ext cx="11057839" cy="731520"/>
          </a:xfrm>
          <a:prstGeom prst="roundRect">
            <a:avLst>
              <a:gd name="adj" fmla="val 7500"/>
            </a:avLst>
          </a:prstGeom>
          <a:solidFill>
            <a:srgbClr val="F2F9F5"/>
          </a:solidFill>
          <a:ln w="12700">
            <a:solidFill>
              <a:srgbClr val="E2EBE6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66928" y="5038344"/>
            <a:ext cx="54864" cy="731520"/>
          </a:xfrm>
          <a:prstGeom prst="rect">
            <a:avLst/>
          </a:prstGeom>
          <a:solidFill>
            <a:srgbClr val="7B5EA7"/>
          </a:solidFill>
          <a:ln/>
        </p:spPr>
      </p:sp>
      <p:sp>
        <p:nvSpPr>
          <p:cNvPr id="23" name="Text 21"/>
          <p:cNvSpPr/>
          <p:nvPr/>
        </p:nvSpPr>
        <p:spPr>
          <a:xfrm>
            <a:off x="749808" y="5038344"/>
            <a:ext cx="1371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B5E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Legal &amp; Compliance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2167128" y="5038344"/>
            <a:ext cx="533095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Regulatory filing, GLWB form language (I-05), distribution conduct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7680960" y="5038344"/>
            <a:ext cx="3852367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B. Lindqvist (General Counsel &amp; CCO)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TIMELINE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2 — Week 17 of 40, Heading to Gate 2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11057839" cy="18288"/>
          </a:xfrm>
          <a:prstGeom prst="rect">
            <a:avLst/>
          </a:prstGeom>
          <a:solidFill>
            <a:srgbClr val="E2EBE6"/>
          </a:solidFill>
          <a:ln/>
        </p:spPr>
      </p:sp>
      <p:sp>
        <p:nvSpPr>
          <p:cNvPr id="5" name="Text 3"/>
          <p:cNvSpPr/>
          <p:nvPr/>
        </p:nvSpPr>
        <p:spPr>
          <a:xfrm>
            <a:off x="566928" y="1508760"/>
            <a:ext cx="11057839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 0 GO and Gate 1 GO-WITH-CONDITIONS are behind us; Stage 2 runs on a recycle-compressed 40-week schedule to the Gate 2 decision in April 2027.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566928" y="2148840"/>
            <a:ext cx="2514600" cy="1051560"/>
          </a:xfrm>
          <a:prstGeom prst="chevron">
            <a:avLst/>
          </a:prstGeom>
          <a:solidFill>
            <a:srgbClr val="1E5945"/>
          </a:solidFill>
          <a:ln/>
        </p:spPr>
      </p:sp>
      <p:sp>
        <p:nvSpPr>
          <p:cNvPr id="7" name="Text 5"/>
          <p:cNvSpPr/>
          <p:nvPr/>
        </p:nvSpPr>
        <p:spPr>
          <a:xfrm>
            <a:off x="704088" y="2368296"/>
            <a:ext cx="1874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0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1 · Concept → Case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704088" y="2752344"/>
            <a:ext cx="1874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DCF0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 0 GO ✓  ·  Feb–Jun '26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2670048" y="2148840"/>
            <a:ext cx="2514600" cy="1051560"/>
          </a:xfrm>
          <a:prstGeom prst="chevron">
            <a:avLst/>
          </a:prstGeom>
          <a:solidFill>
            <a:srgbClr val="2B5C8A"/>
          </a:solidFill>
          <a:ln/>
        </p:spPr>
      </p:sp>
      <p:sp>
        <p:nvSpPr>
          <p:cNvPr id="10" name="Text 8"/>
          <p:cNvSpPr/>
          <p:nvPr/>
        </p:nvSpPr>
        <p:spPr>
          <a:xfrm>
            <a:off x="3127248" y="2368296"/>
            <a:ext cx="1874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0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 1 · Recycle → Conditions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3127248" y="2752344"/>
            <a:ext cx="1874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DCF0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Recycled, then GO w/ conditions ✓  ·  Apr–Jun '26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4773168" y="2148840"/>
            <a:ext cx="2514600" cy="1051560"/>
          </a:xfrm>
          <a:prstGeom prst="chevron">
            <a:avLst/>
          </a:prstGeom>
          <a:solidFill>
            <a:srgbClr val="C6851A"/>
          </a:solidFill>
          <a:ln/>
        </p:spPr>
      </p:sp>
      <p:sp>
        <p:nvSpPr>
          <p:cNvPr id="13" name="Text 11"/>
          <p:cNvSpPr/>
          <p:nvPr/>
        </p:nvSpPr>
        <p:spPr>
          <a:xfrm>
            <a:off x="5230368" y="2368296"/>
            <a:ext cx="1874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0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2 · Build &amp; File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5230368" y="2752344"/>
            <a:ext cx="1874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DCF0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progress — Wk 17/40 ◆  ·  Jun '26–Apr '27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6876288" y="2148840"/>
            <a:ext cx="2514600" cy="1051560"/>
          </a:xfrm>
          <a:prstGeom prst="chevron">
            <a:avLst/>
          </a:prstGeom>
          <a:solidFill>
            <a:srgbClr val="7B5EA7"/>
          </a:solidFill>
          <a:ln/>
        </p:spPr>
      </p:sp>
      <p:sp>
        <p:nvSpPr>
          <p:cNvPr id="16" name="Text 14"/>
          <p:cNvSpPr/>
          <p:nvPr/>
        </p:nvSpPr>
        <p:spPr>
          <a:xfrm>
            <a:off x="7333488" y="2368296"/>
            <a:ext cx="1874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0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 2 → Launch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7333488" y="2752344"/>
            <a:ext cx="1874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DCF0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Upcoming  ·  Apr '27–Mar '28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8979408" y="2148840"/>
            <a:ext cx="2514600" cy="1051560"/>
          </a:xfrm>
          <a:prstGeom prst="chevron">
            <a:avLst/>
          </a:prstGeom>
          <a:solidFill>
            <a:srgbClr val="1E7B4D"/>
          </a:solidFill>
          <a:ln/>
        </p:spPr>
      </p:sp>
      <p:sp>
        <p:nvSpPr>
          <p:cNvPr id="19" name="Text 17"/>
          <p:cNvSpPr/>
          <p:nvPr/>
        </p:nvSpPr>
        <p:spPr>
          <a:xfrm>
            <a:off x="9436608" y="2368296"/>
            <a:ext cx="1874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0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Post-Launch · Gate 5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9436608" y="2752344"/>
            <a:ext cx="1874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DCF0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Upcoming  ·  Sep '28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566928" y="370332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MILESTONES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566928" y="4142232"/>
            <a:ext cx="146304" cy="146304"/>
          </a:xfrm>
          <a:prstGeom prst="ellipse">
            <a:avLst/>
          </a:prstGeom>
          <a:solidFill>
            <a:srgbClr val="1E5945"/>
          </a:solidFill>
          <a:ln/>
        </p:spPr>
      </p:sp>
      <p:sp>
        <p:nvSpPr>
          <p:cNvPr id="23" name="Text 21"/>
          <p:cNvSpPr/>
          <p:nvPr/>
        </p:nvSpPr>
        <p:spPr>
          <a:xfrm>
            <a:off x="822960" y="4114800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05 Feb '26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1801368" y="4114800"/>
            <a:ext cx="231434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 0 — concept approved (GO, 5-0)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252874" y="4142232"/>
            <a:ext cx="146304" cy="146304"/>
          </a:xfrm>
          <a:prstGeom prst="ellipse">
            <a:avLst/>
          </a:prstGeom>
          <a:solidFill>
            <a:srgbClr val="2B5C8A"/>
          </a:solidFill>
          <a:ln/>
        </p:spPr>
      </p:sp>
      <p:sp>
        <p:nvSpPr>
          <p:cNvPr id="26" name="Text 24"/>
          <p:cNvSpPr/>
          <p:nvPr/>
        </p:nvSpPr>
        <p:spPr>
          <a:xfrm>
            <a:off x="4508906" y="4114800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Apr → 11 Jun '26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5487314" y="4114800"/>
            <a:ext cx="231434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 1 recycled, then GO WITH CONDITIONS (economics corrected)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7938821" y="4142232"/>
            <a:ext cx="146304" cy="146304"/>
          </a:xfrm>
          <a:prstGeom prst="ellipse">
            <a:avLst/>
          </a:prstGeom>
          <a:solidFill>
            <a:srgbClr val="C6851A"/>
          </a:solidFill>
          <a:ln/>
        </p:spPr>
      </p:sp>
      <p:sp>
        <p:nvSpPr>
          <p:cNvPr id="29" name="Text 27"/>
          <p:cNvSpPr/>
          <p:nvPr/>
        </p:nvSpPr>
        <p:spPr>
          <a:xfrm>
            <a:off x="8194853" y="4114800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16 Oct '26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173261" y="4114800"/>
            <a:ext cx="231434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2 development — Week 17 of 40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566928" y="4782312"/>
            <a:ext cx="146304" cy="146304"/>
          </a:xfrm>
          <a:prstGeom prst="ellipse">
            <a:avLst/>
          </a:prstGeom>
          <a:solidFill>
            <a:srgbClr val="7B5EA7"/>
          </a:solidFill>
          <a:ln/>
        </p:spPr>
      </p:sp>
      <p:sp>
        <p:nvSpPr>
          <p:cNvPr id="32" name="Text 30"/>
          <p:cNvSpPr/>
          <p:nvPr/>
        </p:nvSpPr>
        <p:spPr>
          <a:xfrm>
            <a:off x="822960" y="4754880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Apr '27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1801368" y="4754880"/>
            <a:ext cx="231434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 2 decision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4252874" y="4782312"/>
            <a:ext cx="146304" cy="146304"/>
          </a:xfrm>
          <a:prstGeom prst="ellipse">
            <a:avLst/>
          </a:prstGeom>
          <a:solidFill>
            <a:srgbClr val="1E7B4D"/>
          </a:solidFill>
          <a:ln/>
        </p:spPr>
      </p:sp>
      <p:sp>
        <p:nvSpPr>
          <p:cNvPr id="35" name="Text 33"/>
          <p:cNvSpPr/>
          <p:nvPr/>
        </p:nvSpPr>
        <p:spPr>
          <a:xfrm>
            <a:off x="4508906" y="4754880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Mar '28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5487314" y="4754880"/>
            <a:ext cx="231434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launch (date held)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7938821" y="4782312"/>
            <a:ext cx="146304" cy="146304"/>
          </a:xfrm>
          <a:prstGeom prst="ellipse">
            <a:avLst/>
          </a:prstGeom>
          <a:solidFill>
            <a:srgbClr val="1E5945"/>
          </a:solidFill>
          <a:ln/>
        </p:spPr>
      </p:sp>
      <p:sp>
        <p:nvSpPr>
          <p:cNvPr id="38" name="Text 36"/>
          <p:cNvSpPr/>
          <p:nvPr/>
        </p:nvSpPr>
        <p:spPr>
          <a:xfrm>
            <a:off x="8194853" y="4754880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Sep '28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9173261" y="4754880"/>
            <a:ext cx="231434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 5 — post-launch review</a:t>
            </a:r>
            <a:endParaRPr lang="en-US" sz="1100" dirty="0"/>
          </a:p>
        </p:txBody>
      </p:sp>
      <p:sp>
        <p:nvSpPr>
          <p:cNvPr id="40" name="Text 38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2026-07-27T08:49:29Z</dcterms:created>
  <dcterms:modified xsi:type="dcterms:W3CDTF">2026-07-27T08:49:29Z</dcterms:modified>
</cp:coreProperties>
</file>