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Shape 1"/>
          <p:cNvSpPr/>
          <p:nvPr/>
        </p:nvSpPr>
        <p:spPr>
          <a:xfrm>
            <a:off x="6120079" y="484632"/>
            <a:ext cx="5614416" cy="3190193"/>
          </a:xfrm>
          <a:prstGeom prst="rect">
            <a:avLst/>
          </a:prstGeom>
          <a:solidFill>
            <a:srgbClr val="3D6FA0"/>
          </a:solidFill>
          <a:ln/>
        </p:spPr>
      </p:sp>
      <p:pic>
        <p:nvPicPr>
          <p:cNvPr id="4" name="Image 0" descr="../deck-covers/ma-integration-kickoff.png">    </p:cNvPr>
          <p:cNvPicPr>
            <a:picLocks noChangeAspect="1"/>
          </p:cNvPicPr>
          <p:nvPr/>
        </p:nvPicPr>
        <p:blipFill>
          <a:blip r:embed="rId1"/>
          <a:stretch>
            <a:fillRect/>
          </a:stretch>
        </p:blipFill>
        <p:spPr>
          <a:xfrm>
            <a:off x="6184087" y="548640"/>
            <a:ext cx="5486400" cy="3062177"/>
          </a:xfrm>
          <a:prstGeom prst="rect">
            <a:avLst/>
          </a:prstGeom>
        </p:spPr>
      </p:pic>
      <p:sp>
        <p:nvSpPr>
          <p:cNvPr id="5" name="Text 2"/>
          <p:cNvSpPr/>
          <p:nvPr/>
        </p:nvSpPr>
        <p:spPr>
          <a:xfrm>
            <a:off x="640080" y="713232"/>
            <a:ext cx="5394960" cy="274320"/>
          </a:xfrm>
          <a:prstGeom prst="rect">
            <a:avLst/>
          </a:prstGeom>
          <a:noFill/>
          <a:ln/>
        </p:spPr>
        <p:txBody>
          <a:bodyPr wrap="square" rtlCol="0" anchor="ctr"/>
          <a:lstStyle/>
          <a:p>
            <a:pPr indent="0" marL="0">
              <a:buNone/>
            </a:pPr>
            <a:r>
              <a:rPr lang="en-US" sz="1200" b="1" spc="200" kern="0" dirty="0">
                <a:solidFill>
                  <a:srgbClr val="D4A02C"/>
                </a:solidFill>
                <a:latin typeface="Calibri" pitchFamily="34" charset="0"/>
                <a:ea typeface="Calibri" pitchFamily="34" charset="-122"/>
                <a:cs typeface="Calibri" pitchFamily="34" charset="-120"/>
              </a:rPr>
              <a:t>PROGRAM KICKOFF · PRE-CLOSE · INTEGRATION PLANNING</a:t>
            </a:r>
            <a:endParaRPr lang="en-US" sz="1200" dirty="0"/>
          </a:p>
        </p:txBody>
      </p:sp>
      <p:sp>
        <p:nvSpPr>
          <p:cNvPr id="6" name="Shape 3"/>
          <p:cNvSpPr/>
          <p:nvPr/>
        </p:nvSpPr>
        <p:spPr>
          <a:xfrm>
            <a:off x="658368" y="1325880"/>
            <a:ext cx="100584" cy="1371600"/>
          </a:xfrm>
          <a:prstGeom prst="rect">
            <a:avLst/>
          </a:prstGeom>
          <a:solidFill>
            <a:srgbClr val="D4A02C"/>
          </a:solidFill>
          <a:ln/>
        </p:spPr>
      </p:sp>
      <p:sp>
        <p:nvSpPr>
          <p:cNvPr id="7" name="Text 4"/>
          <p:cNvSpPr/>
          <p:nvPr/>
        </p:nvSpPr>
        <p:spPr>
          <a:xfrm>
            <a:off x="896112" y="1280160"/>
            <a:ext cx="5029200" cy="1554480"/>
          </a:xfrm>
          <a:prstGeom prst="rect">
            <a:avLst/>
          </a:prstGeom>
          <a:noFill/>
          <a:ln/>
        </p:spPr>
        <p:txBody>
          <a:bodyPr wrap="square" rtlCol="0" anchor="ctr"/>
          <a:lstStyle/>
          <a:p>
            <a:pPr indent="0" marL="0">
              <a:lnSpc>
                <a:spcPct val="95000"/>
              </a:lnSpc>
              <a:buNone/>
            </a:pPr>
            <a:r>
              <a:rPr lang="en-US" sz="3400" b="1" dirty="0">
                <a:solidFill>
                  <a:srgbClr val="FFFFFF"/>
                </a:solidFill>
                <a:latin typeface="Calibri" pitchFamily="34" charset="0"/>
                <a:ea typeface="Calibri" pitchFamily="34" charset="-122"/>
                <a:cs typeface="Calibri" pitchFamily="34" charset="-120"/>
              </a:rPr>
              <a:t>Cumberland Valley</a:t>
            </a:r>
            <a:endParaRPr lang="en-US" sz="3400" dirty="0"/>
          </a:p>
          <a:p>
            <a:pPr indent="0" marL="0">
              <a:lnSpc>
                <a:spcPct val="95000"/>
              </a:lnSpc>
              <a:buNone/>
            </a:pPr>
            <a:r>
              <a:rPr lang="en-US" sz="3400" b="1" dirty="0">
                <a:solidFill>
                  <a:srgbClr val="FFFFFF"/>
                </a:solidFill>
                <a:latin typeface="Calibri" pitchFamily="34" charset="0"/>
                <a:ea typeface="Calibri" pitchFamily="34" charset="-122"/>
                <a:cs typeface="Calibri" pitchFamily="34" charset="-120"/>
              </a:rPr>
              <a:t>Integration Program</a:t>
            </a:r>
            <a:endParaRPr lang="en-US" sz="3400" dirty="0"/>
          </a:p>
        </p:txBody>
      </p:sp>
      <p:sp>
        <p:nvSpPr>
          <p:cNvPr id="8" name="Text 5"/>
          <p:cNvSpPr/>
          <p:nvPr/>
        </p:nvSpPr>
        <p:spPr>
          <a:xfrm>
            <a:off x="640080" y="3977640"/>
            <a:ext cx="8412480" cy="1005840"/>
          </a:xfrm>
          <a:prstGeom prst="rect">
            <a:avLst/>
          </a:prstGeom>
          <a:noFill/>
          <a:ln/>
        </p:spPr>
        <p:txBody>
          <a:bodyPr wrap="square" rtlCol="0" anchor="ctr"/>
          <a:lstStyle/>
          <a:p>
            <a:pPr indent="0" marL="0">
              <a:lnSpc>
                <a:spcPct val="118000"/>
              </a:lnSpc>
              <a:buNone/>
            </a:pPr>
            <a:r>
              <a:rPr lang="en-US" sz="1650" i="1" dirty="0">
                <a:solidFill>
                  <a:srgbClr val="C6DBF0"/>
                </a:solidFill>
                <a:latin typeface="Calibri" pitchFamily="34" charset="0"/>
                <a:ea typeface="Calibri" pitchFamily="34" charset="-122"/>
                <a:cs typeface="Calibri" pitchFamily="34" charset="-120"/>
              </a:rPr>
              <a:t>Buying a health plan is the easy part. This program has eighteen months of borrowed services to become independent of the company we bought it from.</a:t>
            </a:r>
            <a:endParaRPr lang="en-US" sz="1650" dirty="0"/>
          </a:p>
        </p:txBody>
      </p:sp>
      <p:sp>
        <p:nvSpPr>
          <p:cNvPr id="9" name="Shape 6"/>
          <p:cNvSpPr/>
          <p:nvPr/>
        </p:nvSpPr>
        <p:spPr>
          <a:xfrm>
            <a:off x="640080" y="5257800"/>
            <a:ext cx="10927080" cy="27432"/>
          </a:xfrm>
          <a:prstGeom prst="rect">
            <a:avLst/>
          </a:prstGeom>
          <a:solidFill>
            <a:srgbClr val="D4A02C"/>
          </a:solidFill>
          <a:ln/>
        </p:spPr>
      </p:sp>
      <p:sp>
        <p:nvSpPr>
          <p:cNvPr id="10" name="Text 7"/>
          <p:cNvSpPr/>
          <p:nvPr/>
        </p:nvSpPr>
        <p:spPr>
          <a:xfrm>
            <a:off x="64008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March 20, 2023</a:t>
            </a:r>
            <a:endParaRPr lang="en-US" sz="1700" dirty="0"/>
          </a:p>
        </p:txBody>
      </p:sp>
      <p:sp>
        <p:nvSpPr>
          <p:cNvPr id="11" name="Text 8"/>
          <p:cNvSpPr/>
          <p:nvPr/>
        </p:nvSpPr>
        <p:spPr>
          <a:xfrm>
            <a:off x="64008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Kickoff Date</a:t>
            </a:r>
            <a:endParaRPr lang="en-US" sz="1000" dirty="0"/>
          </a:p>
        </p:txBody>
      </p:sp>
      <p:sp>
        <p:nvSpPr>
          <p:cNvPr id="12" name="Text 9"/>
          <p:cNvSpPr/>
          <p:nvPr/>
        </p:nvSpPr>
        <p:spPr>
          <a:xfrm>
            <a:off x="333756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C. Tyrrell</a:t>
            </a:r>
            <a:endParaRPr lang="en-US" sz="1700" dirty="0"/>
          </a:p>
        </p:txBody>
      </p:sp>
      <p:sp>
        <p:nvSpPr>
          <p:cNvPr id="13" name="Text 10"/>
          <p:cNvSpPr/>
          <p:nvPr/>
        </p:nvSpPr>
        <p:spPr>
          <a:xfrm>
            <a:off x="333756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Program Manager</a:t>
            </a:r>
            <a:endParaRPr lang="en-US" sz="1000" dirty="0"/>
          </a:p>
        </p:txBody>
      </p:sp>
      <p:sp>
        <p:nvSpPr>
          <p:cNvPr id="14" name="Text 11"/>
          <p:cNvSpPr/>
          <p:nvPr/>
        </p:nvSpPr>
        <p:spPr>
          <a:xfrm>
            <a:off x="603504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58</a:t>
            </a:r>
            <a:endParaRPr lang="en-US" sz="1700" dirty="0"/>
          </a:p>
        </p:txBody>
      </p:sp>
      <p:sp>
        <p:nvSpPr>
          <p:cNvPr id="15" name="Text 12"/>
          <p:cNvSpPr/>
          <p:nvPr/>
        </p:nvSpPr>
        <p:spPr>
          <a:xfrm>
            <a:off x="603504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People (pre-close)</a:t>
            </a:r>
            <a:endParaRPr lang="en-US" sz="1000" dirty="0"/>
          </a:p>
        </p:txBody>
      </p:sp>
      <p:sp>
        <p:nvSpPr>
          <p:cNvPr id="16" name="Text 13"/>
          <p:cNvSpPr/>
          <p:nvPr/>
        </p:nvSpPr>
        <p:spPr>
          <a:xfrm>
            <a:off x="873252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$52.5M</a:t>
            </a:r>
            <a:endParaRPr lang="en-US" sz="1700" dirty="0"/>
          </a:p>
        </p:txBody>
      </p:sp>
      <p:sp>
        <p:nvSpPr>
          <p:cNvPr id="17" name="Text 14"/>
          <p:cNvSpPr/>
          <p:nvPr/>
        </p:nvSpPr>
        <p:spPr>
          <a:xfrm>
            <a:off x="873252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Authorized Budget</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TIMELINE · DETAIL</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Project Phases — Detailed View</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481328"/>
            <a:ext cx="11057839" cy="274320"/>
          </a:xfrm>
          <a:prstGeom prst="rect">
            <a:avLst/>
          </a:prstGeom>
          <a:noFill/>
          <a:ln/>
        </p:spPr>
        <p:txBody>
          <a:bodyPr wrap="square" rtlCol="0" anchor="ctr"/>
          <a:lstStyle/>
          <a:p>
            <a:pPr indent="0" marL="0">
              <a:buNone/>
            </a:pPr>
            <a:r>
              <a:rPr lang="en-US" sz="1200" dirty="0">
                <a:solidFill>
                  <a:srgbClr val="3D4A5A"/>
                </a:solidFill>
                <a:latin typeface="Calibri" pitchFamily="34" charset="0"/>
                <a:ea typeface="Calibri" pitchFamily="34" charset="-122"/>
                <a:cs typeface="Calibri" pitchFamily="34" charset="-120"/>
              </a:rPr>
              <a:t>The program as a work view — bars show when each workstream runs and where they overlap.</a:t>
            </a:r>
            <a:endParaRPr lang="en-US" sz="1200" dirty="0"/>
          </a:p>
        </p:txBody>
      </p:sp>
      <p:sp>
        <p:nvSpPr>
          <p:cNvPr id="6" name="Shape 4"/>
          <p:cNvSpPr/>
          <p:nvPr/>
        </p:nvSpPr>
        <p:spPr>
          <a:xfrm>
            <a:off x="3858768" y="1965960"/>
            <a:ext cx="934174" cy="310896"/>
          </a:xfrm>
          <a:prstGeom prst="rect">
            <a:avLst/>
          </a:prstGeom>
          <a:solidFill>
            <a:srgbClr val="1B3A6B"/>
          </a:solidFill>
          <a:ln/>
        </p:spPr>
      </p:sp>
      <p:sp>
        <p:nvSpPr>
          <p:cNvPr id="7" name="Text 5"/>
          <p:cNvSpPr/>
          <p:nvPr/>
        </p:nvSpPr>
        <p:spPr>
          <a:xfrm>
            <a:off x="3858768"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Q1 '23</a:t>
            </a:r>
            <a:endParaRPr lang="en-US" sz="1100" dirty="0"/>
          </a:p>
        </p:txBody>
      </p:sp>
      <p:sp>
        <p:nvSpPr>
          <p:cNvPr id="8" name="Shape 6"/>
          <p:cNvSpPr/>
          <p:nvPr/>
        </p:nvSpPr>
        <p:spPr>
          <a:xfrm>
            <a:off x="4829518" y="1965960"/>
            <a:ext cx="934174" cy="310896"/>
          </a:xfrm>
          <a:prstGeom prst="rect">
            <a:avLst/>
          </a:prstGeom>
          <a:solidFill>
            <a:srgbClr val="1B3A6B"/>
          </a:solidFill>
          <a:ln/>
        </p:spPr>
      </p:sp>
      <p:sp>
        <p:nvSpPr>
          <p:cNvPr id="9" name="Text 7"/>
          <p:cNvSpPr/>
          <p:nvPr/>
        </p:nvSpPr>
        <p:spPr>
          <a:xfrm>
            <a:off x="4829518"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Q2 '23</a:t>
            </a:r>
            <a:endParaRPr lang="en-US" sz="1100" dirty="0"/>
          </a:p>
        </p:txBody>
      </p:sp>
      <p:sp>
        <p:nvSpPr>
          <p:cNvPr id="10" name="Shape 8"/>
          <p:cNvSpPr/>
          <p:nvPr/>
        </p:nvSpPr>
        <p:spPr>
          <a:xfrm>
            <a:off x="5800268" y="1965960"/>
            <a:ext cx="934174" cy="310896"/>
          </a:xfrm>
          <a:prstGeom prst="rect">
            <a:avLst/>
          </a:prstGeom>
          <a:solidFill>
            <a:srgbClr val="1B3A6B"/>
          </a:solidFill>
          <a:ln/>
        </p:spPr>
      </p:sp>
      <p:sp>
        <p:nvSpPr>
          <p:cNvPr id="11" name="Text 9"/>
          <p:cNvSpPr/>
          <p:nvPr/>
        </p:nvSpPr>
        <p:spPr>
          <a:xfrm>
            <a:off x="5800268"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Q3 '23</a:t>
            </a:r>
            <a:endParaRPr lang="en-US" sz="1100" dirty="0"/>
          </a:p>
        </p:txBody>
      </p:sp>
      <p:sp>
        <p:nvSpPr>
          <p:cNvPr id="12" name="Shape 10"/>
          <p:cNvSpPr/>
          <p:nvPr/>
        </p:nvSpPr>
        <p:spPr>
          <a:xfrm>
            <a:off x="6771018" y="1965960"/>
            <a:ext cx="934174" cy="310896"/>
          </a:xfrm>
          <a:prstGeom prst="rect">
            <a:avLst/>
          </a:prstGeom>
          <a:solidFill>
            <a:srgbClr val="1B3A6B"/>
          </a:solidFill>
          <a:ln/>
        </p:spPr>
      </p:sp>
      <p:sp>
        <p:nvSpPr>
          <p:cNvPr id="13" name="Text 11"/>
          <p:cNvSpPr/>
          <p:nvPr/>
        </p:nvSpPr>
        <p:spPr>
          <a:xfrm>
            <a:off x="6771018"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Q4 '23</a:t>
            </a:r>
            <a:endParaRPr lang="en-US" sz="1100" dirty="0"/>
          </a:p>
        </p:txBody>
      </p:sp>
      <p:sp>
        <p:nvSpPr>
          <p:cNvPr id="14" name="Shape 12"/>
          <p:cNvSpPr/>
          <p:nvPr/>
        </p:nvSpPr>
        <p:spPr>
          <a:xfrm>
            <a:off x="7741768" y="1965960"/>
            <a:ext cx="934174" cy="310896"/>
          </a:xfrm>
          <a:prstGeom prst="rect">
            <a:avLst/>
          </a:prstGeom>
          <a:solidFill>
            <a:srgbClr val="1B3A6B"/>
          </a:solidFill>
          <a:ln/>
        </p:spPr>
      </p:sp>
      <p:sp>
        <p:nvSpPr>
          <p:cNvPr id="15" name="Text 13"/>
          <p:cNvSpPr/>
          <p:nvPr/>
        </p:nvSpPr>
        <p:spPr>
          <a:xfrm>
            <a:off x="7741768"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Q1 '24</a:t>
            </a:r>
            <a:endParaRPr lang="en-US" sz="1100" dirty="0"/>
          </a:p>
        </p:txBody>
      </p:sp>
      <p:sp>
        <p:nvSpPr>
          <p:cNvPr id="16" name="Shape 14"/>
          <p:cNvSpPr/>
          <p:nvPr/>
        </p:nvSpPr>
        <p:spPr>
          <a:xfrm>
            <a:off x="8712518" y="1965960"/>
            <a:ext cx="934174" cy="310896"/>
          </a:xfrm>
          <a:prstGeom prst="rect">
            <a:avLst/>
          </a:prstGeom>
          <a:solidFill>
            <a:srgbClr val="1B3A6B"/>
          </a:solidFill>
          <a:ln/>
        </p:spPr>
      </p:sp>
      <p:sp>
        <p:nvSpPr>
          <p:cNvPr id="17" name="Text 15"/>
          <p:cNvSpPr/>
          <p:nvPr/>
        </p:nvSpPr>
        <p:spPr>
          <a:xfrm>
            <a:off x="8712518"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Q2 '24</a:t>
            </a:r>
            <a:endParaRPr lang="en-US" sz="1100" dirty="0"/>
          </a:p>
        </p:txBody>
      </p:sp>
      <p:sp>
        <p:nvSpPr>
          <p:cNvPr id="18" name="Shape 16"/>
          <p:cNvSpPr/>
          <p:nvPr/>
        </p:nvSpPr>
        <p:spPr>
          <a:xfrm>
            <a:off x="9683267" y="1965960"/>
            <a:ext cx="934174" cy="310896"/>
          </a:xfrm>
          <a:prstGeom prst="rect">
            <a:avLst/>
          </a:prstGeom>
          <a:solidFill>
            <a:srgbClr val="1B3A6B"/>
          </a:solidFill>
          <a:ln/>
        </p:spPr>
      </p:sp>
      <p:sp>
        <p:nvSpPr>
          <p:cNvPr id="19" name="Text 17"/>
          <p:cNvSpPr/>
          <p:nvPr/>
        </p:nvSpPr>
        <p:spPr>
          <a:xfrm>
            <a:off x="9683267"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Q3 '24</a:t>
            </a:r>
            <a:endParaRPr lang="en-US" sz="1100" dirty="0"/>
          </a:p>
        </p:txBody>
      </p:sp>
      <p:sp>
        <p:nvSpPr>
          <p:cNvPr id="20" name="Shape 18"/>
          <p:cNvSpPr/>
          <p:nvPr/>
        </p:nvSpPr>
        <p:spPr>
          <a:xfrm>
            <a:off x="10654017" y="1965960"/>
            <a:ext cx="934174" cy="310896"/>
          </a:xfrm>
          <a:prstGeom prst="rect">
            <a:avLst/>
          </a:prstGeom>
          <a:solidFill>
            <a:srgbClr val="1B3A6B"/>
          </a:solidFill>
          <a:ln/>
        </p:spPr>
      </p:sp>
      <p:sp>
        <p:nvSpPr>
          <p:cNvPr id="21" name="Text 19"/>
          <p:cNvSpPr/>
          <p:nvPr/>
        </p:nvSpPr>
        <p:spPr>
          <a:xfrm>
            <a:off x="10654017" y="1965960"/>
            <a:ext cx="93417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Q4 '24</a:t>
            </a:r>
            <a:endParaRPr lang="en-US" sz="1100" dirty="0"/>
          </a:p>
        </p:txBody>
      </p:sp>
      <p:sp>
        <p:nvSpPr>
          <p:cNvPr id="22" name="Text 20"/>
          <p:cNvSpPr/>
          <p:nvPr/>
        </p:nvSpPr>
        <p:spPr>
          <a:xfrm>
            <a:off x="566928" y="1965960"/>
            <a:ext cx="3154680" cy="310896"/>
          </a:xfrm>
          <a:prstGeom prst="rect">
            <a:avLst/>
          </a:prstGeom>
          <a:noFill/>
          <a:ln/>
        </p:spPr>
        <p:txBody>
          <a:bodyPr wrap="square" rtlCol="0" anchor="ctr"/>
          <a:lstStyle/>
          <a:p>
            <a:pPr algn="r" indent="0" marL="0">
              <a:buNone/>
            </a:pPr>
            <a:r>
              <a:rPr lang="en-US" sz="1000" i="1" dirty="0">
                <a:solidFill>
                  <a:srgbClr val="6B7686"/>
                </a:solidFill>
                <a:latin typeface="Calibri" pitchFamily="34" charset="0"/>
                <a:ea typeface="Calibri" pitchFamily="34" charset="-122"/>
                <a:cs typeface="Calibri" pitchFamily="34" charset="-120"/>
              </a:rPr>
              <a:t>FY</a:t>
            </a:r>
            <a:endParaRPr lang="en-US" sz="1000" dirty="0"/>
          </a:p>
        </p:txBody>
      </p:sp>
      <p:sp>
        <p:nvSpPr>
          <p:cNvPr id="23" name="Shape 21"/>
          <p:cNvSpPr/>
          <p:nvPr/>
        </p:nvSpPr>
        <p:spPr>
          <a:xfrm>
            <a:off x="4829518" y="1965960"/>
            <a:ext cx="7315" cy="4480560"/>
          </a:xfrm>
          <a:prstGeom prst="rect">
            <a:avLst/>
          </a:prstGeom>
          <a:solidFill>
            <a:srgbClr val="E3E9F0"/>
          </a:solidFill>
          <a:ln/>
        </p:spPr>
      </p:sp>
      <p:sp>
        <p:nvSpPr>
          <p:cNvPr id="24" name="Shape 22"/>
          <p:cNvSpPr/>
          <p:nvPr/>
        </p:nvSpPr>
        <p:spPr>
          <a:xfrm>
            <a:off x="5800268" y="1965960"/>
            <a:ext cx="7315" cy="4480560"/>
          </a:xfrm>
          <a:prstGeom prst="rect">
            <a:avLst/>
          </a:prstGeom>
          <a:solidFill>
            <a:srgbClr val="E3E9F0"/>
          </a:solidFill>
          <a:ln/>
        </p:spPr>
      </p:sp>
      <p:sp>
        <p:nvSpPr>
          <p:cNvPr id="25" name="Shape 23"/>
          <p:cNvSpPr/>
          <p:nvPr/>
        </p:nvSpPr>
        <p:spPr>
          <a:xfrm>
            <a:off x="6771018" y="1965960"/>
            <a:ext cx="7315" cy="4480560"/>
          </a:xfrm>
          <a:prstGeom prst="rect">
            <a:avLst/>
          </a:prstGeom>
          <a:solidFill>
            <a:srgbClr val="E3E9F0"/>
          </a:solidFill>
          <a:ln/>
        </p:spPr>
      </p:sp>
      <p:sp>
        <p:nvSpPr>
          <p:cNvPr id="26" name="Shape 24"/>
          <p:cNvSpPr/>
          <p:nvPr/>
        </p:nvSpPr>
        <p:spPr>
          <a:xfrm>
            <a:off x="7741768" y="1965960"/>
            <a:ext cx="7315" cy="4480560"/>
          </a:xfrm>
          <a:prstGeom prst="rect">
            <a:avLst/>
          </a:prstGeom>
          <a:solidFill>
            <a:srgbClr val="E3E9F0"/>
          </a:solidFill>
          <a:ln/>
        </p:spPr>
      </p:sp>
      <p:sp>
        <p:nvSpPr>
          <p:cNvPr id="27" name="Shape 25"/>
          <p:cNvSpPr/>
          <p:nvPr/>
        </p:nvSpPr>
        <p:spPr>
          <a:xfrm>
            <a:off x="8712518" y="1965960"/>
            <a:ext cx="7315" cy="4480560"/>
          </a:xfrm>
          <a:prstGeom prst="rect">
            <a:avLst/>
          </a:prstGeom>
          <a:solidFill>
            <a:srgbClr val="E3E9F0"/>
          </a:solidFill>
          <a:ln/>
        </p:spPr>
      </p:sp>
      <p:sp>
        <p:nvSpPr>
          <p:cNvPr id="28" name="Shape 26"/>
          <p:cNvSpPr/>
          <p:nvPr/>
        </p:nvSpPr>
        <p:spPr>
          <a:xfrm>
            <a:off x="9683267" y="1965960"/>
            <a:ext cx="7315" cy="4480560"/>
          </a:xfrm>
          <a:prstGeom prst="rect">
            <a:avLst/>
          </a:prstGeom>
          <a:solidFill>
            <a:srgbClr val="E3E9F0"/>
          </a:solidFill>
          <a:ln/>
        </p:spPr>
      </p:sp>
      <p:sp>
        <p:nvSpPr>
          <p:cNvPr id="29" name="Shape 27"/>
          <p:cNvSpPr/>
          <p:nvPr/>
        </p:nvSpPr>
        <p:spPr>
          <a:xfrm>
            <a:off x="10654017" y="1965960"/>
            <a:ext cx="7315" cy="4480560"/>
          </a:xfrm>
          <a:prstGeom prst="rect">
            <a:avLst/>
          </a:prstGeom>
          <a:solidFill>
            <a:srgbClr val="E3E9F0"/>
          </a:solidFill>
          <a:ln/>
        </p:spPr>
      </p:sp>
      <p:sp>
        <p:nvSpPr>
          <p:cNvPr id="30" name="Text 28"/>
          <p:cNvSpPr/>
          <p:nvPr/>
        </p:nvSpPr>
        <p:spPr>
          <a:xfrm>
            <a:off x="566928" y="2395728"/>
            <a:ext cx="3154680" cy="253174"/>
          </a:xfrm>
          <a:prstGeom prst="rect">
            <a:avLst/>
          </a:prstGeom>
          <a:noFill/>
          <a:ln/>
        </p:spPr>
        <p:txBody>
          <a:bodyPr wrap="square" rtlCol="0" anchor="ctr"/>
          <a:lstStyle/>
          <a:p>
            <a:pPr indent="0" marL="0">
              <a:buNone/>
            </a:pPr>
            <a:r>
              <a:rPr lang="en-US" sz="1150" b="1" dirty="0">
                <a:solidFill>
                  <a:srgbClr val="D4A02C"/>
                </a:solidFill>
                <a:latin typeface="Calibri" pitchFamily="34" charset="0"/>
                <a:ea typeface="Calibri" pitchFamily="34" charset="-122"/>
                <a:cs typeface="Calibri" pitchFamily="34" charset="-120"/>
              </a:rPr>
              <a:t>Pre-Close (Clean Team protocol)</a:t>
            </a:r>
            <a:endParaRPr lang="en-US" sz="1150" dirty="0"/>
          </a:p>
        </p:txBody>
      </p:sp>
      <p:sp>
        <p:nvSpPr>
          <p:cNvPr id="31" name="Text 29"/>
          <p:cNvSpPr/>
          <p:nvPr/>
        </p:nvSpPr>
        <p:spPr>
          <a:xfrm>
            <a:off x="795528" y="2648903"/>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Regulatory filings &amp; clearance</a:t>
            </a:r>
            <a:endParaRPr lang="en-US" sz="1000" dirty="0"/>
          </a:p>
        </p:txBody>
      </p:sp>
      <p:sp>
        <p:nvSpPr>
          <p:cNvPr id="32" name="Shape 30"/>
          <p:cNvSpPr/>
          <p:nvPr/>
        </p:nvSpPr>
        <p:spPr>
          <a:xfrm>
            <a:off x="4080350" y="2703767"/>
            <a:ext cx="1789561" cy="143447"/>
          </a:xfrm>
          <a:prstGeom prst="roundRect">
            <a:avLst>
              <a:gd name="adj" fmla="val 31872"/>
            </a:avLst>
          </a:prstGeom>
          <a:solidFill>
            <a:srgbClr val="D4A02C"/>
          </a:solidFill>
          <a:ln/>
        </p:spPr>
      </p:sp>
      <p:sp>
        <p:nvSpPr>
          <p:cNvPr id="33" name="Shape 31"/>
          <p:cNvSpPr/>
          <p:nvPr/>
        </p:nvSpPr>
        <p:spPr>
          <a:xfrm>
            <a:off x="566928" y="2902077"/>
            <a:ext cx="11057839" cy="253174"/>
          </a:xfrm>
          <a:prstGeom prst="rect">
            <a:avLst/>
          </a:prstGeom>
          <a:solidFill>
            <a:srgbClr val="F3F8FD"/>
          </a:solidFill>
          <a:ln/>
        </p:spPr>
      </p:sp>
      <p:sp>
        <p:nvSpPr>
          <p:cNvPr id="34" name="Text 32"/>
          <p:cNvSpPr/>
          <p:nvPr/>
        </p:nvSpPr>
        <p:spPr>
          <a:xfrm>
            <a:off x="795528" y="2902077"/>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Day 1 readiness planning</a:t>
            </a:r>
            <a:endParaRPr lang="en-US" sz="1000" dirty="0"/>
          </a:p>
        </p:txBody>
      </p:sp>
      <p:sp>
        <p:nvSpPr>
          <p:cNvPr id="35" name="Shape 33"/>
          <p:cNvSpPr/>
          <p:nvPr/>
        </p:nvSpPr>
        <p:spPr>
          <a:xfrm>
            <a:off x="4468650" y="2956941"/>
            <a:ext cx="1789561" cy="143447"/>
          </a:xfrm>
          <a:prstGeom prst="roundRect">
            <a:avLst>
              <a:gd name="adj" fmla="val 31872"/>
            </a:avLst>
          </a:prstGeom>
          <a:solidFill>
            <a:srgbClr val="D4A02C"/>
          </a:solidFill>
          <a:ln/>
        </p:spPr>
      </p:sp>
      <p:sp>
        <p:nvSpPr>
          <p:cNvPr id="36" name="Text 34"/>
          <p:cNvSpPr/>
          <p:nvPr/>
        </p:nvSpPr>
        <p:spPr>
          <a:xfrm>
            <a:off x="795528" y="3155252"/>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Clean Team analysis</a:t>
            </a:r>
            <a:endParaRPr lang="en-US" sz="1000" dirty="0"/>
          </a:p>
        </p:txBody>
      </p:sp>
      <p:sp>
        <p:nvSpPr>
          <p:cNvPr id="37" name="Shape 35"/>
          <p:cNvSpPr/>
          <p:nvPr/>
        </p:nvSpPr>
        <p:spPr>
          <a:xfrm>
            <a:off x="3983275" y="3210116"/>
            <a:ext cx="2177861" cy="143447"/>
          </a:xfrm>
          <a:prstGeom prst="roundRect">
            <a:avLst>
              <a:gd name="adj" fmla="val 31872"/>
            </a:avLst>
          </a:prstGeom>
          <a:solidFill>
            <a:srgbClr val="D4A02C"/>
          </a:solidFill>
          <a:ln/>
        </p:spPr>
      </p:sp>
      <p:sp>
        <p:nvSpPr>
          <p:cNvPr id="38" name="Text 36"/>
          <p:cNvSpPr/>
          <p:nvPr/>
        </p:nvSpPr>
        <p:spPr>
          <a:xfrm>
            <a:off x="566928" y="3408426"/>
            <a:ext cx="3154680" cy="253174"/>
          </a:xfrm>
          <a:prstGeom prst="rect">
            <a:avLst/>
          </a:prstGeom>
          <a:noFill/>
          <a:ln/>
        </p:spPr>
        <p:txBody>
          <a:bodyPr wrap="square" rtlCol="0" anchor="ctr"/>
          <a:lstStyle/>
          <a:p>
            <a:pPr indent="0" marL="0">
              <a:buNone/>
            </a:pPr>
            <a:r>
              <a:rPr lang="en-US" sz="1150" b="1" dirty="0">
                <a:solidFill>
                  <a:srgbClr val="1B3A6B"/>
                </a:solidFill>
                <a:latin typeface="Calibri" pitchFamily="34" charset="0"/>
                <a:ea typeface="Calibri" pitchFamily="34" charset="-122"/>
                <a:cs typeface="Calibri" pitchFamily="34" charset="-120"/>
              </a:rPr>
              <a:t>Close &amp; Stabilize</a:t>
            </a:r>
            <a:endParaRPr lang="en-US" sz="1150" dirty="0"/>
          </a:p>
        </p:txBody>
      </p:sp>
      <p:sp>
        <p:nvSpPr>
          <p:cNvPr id="39" name="Text 37"/>
          <p:cNvSpPr/>
          <p:nvPr/>
        </p:nvSpPr>
        <p:spPr>
          <a:xfrm>
            <a:off x="795528" y="3661600"/>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Close &amp; Day 1 cutover</a:t>
            </a:r>
            <a:endParaRPr lang="en-US" sz="1000" dirty="0"/>
          </a:p>
        </p:txBody>
      </p:sp>
      <p:sp>
        <p:nvSpPr>
          <p:cNvPr id="40" name="Shape 38"/>
          <p:cNvSpPr/>
          <p:nvPr/>
        </p:nvSpPr>
        <p:spPr>
          <a:xfrm>
            <a:off x="6216000" y="3716464"/>
            <a:ext cx="430511" cy="143447"/>
          </a:xfrm>
          <a:prstGeom prst="roundRect">
            <a:avLst>
              <a:gd name="adj" fmla="val 31872"/>
            </a:avLst>
          </a:prstGeom>
          <a:solidFill>
            <a:srgbClr val="1B3A6B"/>
          </a:solidFill>
          <a:ln/>
        </p:spPr>
      </p:sp>
      <p:sp>
        <p:nvSpPr>
          <p:cNvPr id="41" name="Shape 39"/>
          <p:cNvSpPr/>
          <p:nvPr/>
        </p:nvSpPr>
        <p:spPr>
          <a:xfrm>
            <a:off x="566928" y="3914775"/>
            <a:ext cx="11057839" cy="253174"/>
          </a:xfrm>
          <a:prstGeom prst="rect">
            <a:avLst/>
          </a:prstGeom>
          <a:solidFill>
            <a:srgbClr val="F3F8FD"/>
          </a:solidFill>
          <a:ln/>
        </p:spPr>
      </p:sp>
      <p:sp>
        <p:nvSpPr>
          <p:cNvPr id="42" name="Text 40"/>
          <p:cNvSpPr/>
          <p:nvPr/>
        </p:nvSpPr>
        <p:spPr>
          <a:xfrm>
            <a:off x="795528" y="3914775"/>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Stabilization &amp; Day 100</a:t>
            </a:r>
            <a:endParaRPr lang="en-US" sz="1000" dirty="0"/>
          </a:p>
        </p:txBody>
      </p:sp>
      <p:sp>
        <p:nvSpPr>
          <p:cNvPr id="43" name="Shape 41"/>
          <p:cNvSpPr/>
          <p:nvPr/>
        </p:nvSpPr>
        <p:spPr>
          <a:xfrm>
            <a:off x="6507225" y="3969639"/>
            <a:ext cx="1207111" cy="143447"/>
          </a:xfrm>
          <a:prstGeom prst="roundRect">
            <a:avLst>
              <a:gd name="adj" fmla="val 31872"/>
            </a:avLst>
          </a:prstGeom>
          <a:solidFill>
            <a:srgbClr val="1B3A6B"/>
          </a:solidFill>
          <a:ln/>
        </p:spPr>
      </p:sp>
      <p:sp>
        <p:nvSpPr>
          <p:cNvPr id="44" name="Text 42"/>
          <p:cNvSpPr/>
          <p:nvPr/>
        </p:nvSpPr>
        <p:spPr>
          <a:xfrm>
            <a:off x="795528" y="4167950"/>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Re-baseline (Class 2)</a:t>
            </a:r>
            <a:endParaRPr lang="en-US" sz="1000" dirty="0"/>
          </a:p>
        </p:txBody>
      </p:sp>
      <p:sp>
        <p:nvSpPr>
          <p:cNvPr id="45" name="Shape 43"/>
          <p:cNvSpPr/>
          <p:nvPr/>
        </p:nvSpPr>
        <p:spPr>
          <a:xfrm>
            <a:off x="7672125" y="4222814"/>
            <a:ext cx="333436" cy="143447"/>
          </a:xfrm>
          <a:prstGeom prst="roundRect">
            <a:avLst>
              <a:gd name="adj" fmla="val 31872"/>
            </a:avLst>
          </a:prstGeom>
          <a:solidFill>
            <a:srgbClr val="1B3A6B"/>
          </a:solidFill>
          <a:ln/>
        </p:spPr>
      </p:sp>
      <p:sp>
        <p:nvSpPr>
          <p:cNvPr id="46" name="Text 44"/>
          <p:cNvSpPr/>
          <p:nvPr/>
        </p:nvSpPr>
        <p:spPr>
          <a:xfrm>
            <a:off x="566928" y="4421124"/>
            <a:ext cx="3154680" cy="253174"/>
          </a:xfrm>
          <a:prstGeom prst="rect">
            <a:avLst/>
          </a:prstGeom>
          <a:noFill/>
          <a:ln/>
        </p:spPr>
        <p:txBody>
          <a:bodyPr wrap="square" rtlCol="0" anchor="ctr"/>
          <a:lstStyle/>
          <a:p>
            <a:pPr indent="0" marL="0">
              <a:buNone/>
            </a:pPr>
            <a:r>
              <a:rPr lang="en-US" sz="1150" b="1" dirty="0">
                <a:solidFill>
                  <a:srgbClr val="2B5C8A"/>
                </a:solidFill>
                <a:latin typeface="Calibri" pitchFamily="34" charset="0"/>
                <a:ea typeface="Calibri" pitchFamily="34" charset="-122"/>
                <a:cs typeface="Calibri" pitchFamily="34" charset="-120"/>
              </a:rPr>
              <a:t>Integrate (parallel)</a:t>
            </a:r>
            <a:endParaRPr lang="en-US" sz="1150" dirty="0"/>
          </a:p>
        </p:txBody>
      </p:sp>
      <p:sp>
        <p:nvSpPr>
          <p:cNvPr id="47" name="Text 45"/>
          <p:cNvSpPr/>
          <p:nvPr/>
        </p:nvSpPr>
        <p:spPr>
          <a:xfrm>
            <a:off x="795528" y="4674299"/>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Member identity resolution</a:t>
            </a:r>
            <a:endParaRPr lang="en-US" sz="1000" dirty="0"/>
          </a:p>
        </p:txBody>
      </p:sp>
      <p:sp>
        <p:nvSpPr>
          <p:cNvPr id="48" name="Shape 46"/>
          <p:cNvSpPr/>
          <p:nvPr/>
        </p:nvSpPr>
        <p:spPr>
          <a:xfrm>
            <a:off x="6798450" y="4729163"/>
            <a:ext cx="3828136" cy="143447"/>
          </a:xfrm>
          <a:prstGeom prst="roundRect">
            <a:avLst>
              <a:gd name="adj" fmla="val 31872"/>
            </a:avLst>
          </a:prstGeom>
          <a:solidFill>
            <a:srgbClr val="2B5C8A"/>
          </a:solidFill>
          <a:ln/>
        </p:spPr>
      </p:sp>
      <p:sp>
        <p:nvSpPr>
          <p:cNvPr id="49" name="Shape 47"/>
          <p:cNvSpPr/>
          <p:nvPr/>
        </p:nvSpPr>
        <p:spPr>
          <a:xfrm>
            <a:off x="566928" y="4927473"/>
            <a:ext cx="11057839" cy="253174"/>
          </a:xfrm>
          <a:prstGeom prst="rect">
            <a:avLst/>
          </a:prstGeom>
          <a:solidFill>
            <a:srgbClr val="F3F8FD"/>
          </a:solidFill>
          <a:ln/>
        </p:spPr>
      </p:sp>
      <p:sp>
        <p:nvSpPr>
          <p:cNvPr id="50" name="Text 48"/>
          <p:cNvSpPr/>
          <p:nvPr/>
        </p:nvSpPr>
        <p:spPr>
          <a:xfrm>
            <a:off x="795528" y="4927473"/>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Core administration consolidation</a:t>
            </a:r>
            <a:endParaRPr lang="en-US" sz="1000" dirty="0"/>
          </a:p>
        </p:txBody>
      </p:sp>
      <p:sp>
        <p:nvSpPr>
          <p:cNvPr id="51" name="Shape 49"/>
          <p:cNvSpPr/>
          <p:nvPr/>
        </p:nvSpPr>
        <p:spPr>
          <a:xfrm>
            <a:off x="6992600" y="4982337"/>
            <a:ext cx="3245686" cy="143447"/>
          </a:xfrm>
          <a:prstGeom prst="roundRect">
            <a:avLst>
              <a:gd name="adj" fmla="val 31872"/>
            </a:avLst>
          </a:prstGeom>
          <a:solidFill>
            <a:srgbClr val="2B5C8A"/>
          </a:solidFill>
          <a:ln/>
        </p:spPr>
      </p:sp>
      <p:sp>
        <p:nvSpPr>
          <p:cNvPr id="52" name="Text 50"/>
          <p:cNvSpPr/>
          <p:nvPr/>
        </p:nvSpPr>
        <p:spPr>
          <a:xfrm>
            <a:off x="795528" y="5180648"/>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Cloud migration waves</a:t>
            </a:r>
            <a:endParaRPr lang="en-US" sz="1000" dirty="0"/>
          </a:p>
        </p:txBody>
      </p:sp>
      <p:sp>
        <p:nvSpPr>
          <p:cNvPr id="53" name="Shape 51"/>
          <p:cNvSpPr/>
          <p:nvPr/>
        </p:nvSpPr>
        <p:spPr>
          <a:xfrm>
            <a:off x="6701375" y="5235512"/>
            <a:ext cx="3148611" cy="143447"/>
          </a:xfrm>
          <a:prstGeom prst="roundRect">
            <a:avLst>
              <a:gd name="adj" fmla="val 31872"/>
            </a:avLst>
          </a:prstGeom>
          <a:solidFill>
            <a:srgbClr val="2B5C8A"/>
          </a:solidFill>
          <a:ln/>
        </p:spPr>
      </p:sp>
      <p:sp>
        <p:nvSpPr>
          <p:cNvPr id="54" name="Shape 52"/>
          <p:cNvSpPr/>
          <p:nvPr/>
        </p:nvSpPr>
        <p:spPr>
          <a:xfrm>
            <a:off x="566928" y="5433822"/>
            <a:ext cx="11057839" cy="253174"/>
          </a:xfrm>
          <a:prstGeom prst="rect">
            <a:avLst/>
          </a:prstGeom>
          <a:solidFill>
            <a:srgbClr val="F3F8FD"/>
          </a:solidFill>
          <a:ln/>
        </p:spPr>
      </p:sp>
      <p:sp>
        <p:nvSpPr>
          <p:cNvPr id="55" name="Text 53"/>
          <p:cNvSpPr/>
          <p:nvPr/>
        </p:nvSpPr>
        <p:spPr>
          <a:xfrm>
            <a:off x="795528" y="5433822"/>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Interface build &amp; cutover</a:t>
            </a:r>
            <a:endParaRPr lang="en-US" sz="1000" dirty="0"/>
          </a:p>
        </p:txBody>
      </p:sp>
      <p:sp>
        <p:nvSpPr>
          <p:cNvPr id="56" name="Shape 54"/>
          <p:cNvSpPr/>
          <p:nvPr/>
        </p:nvSpPr>
        <p:spPr>
          <a:xfrm>
            <a:off x="6895525" y="5488686"/>
            <a:ext cx="3148611" cy="143447"/>
          </a:xfrm>
          <a:prstGeom prst="roundRect">
            <a:avLst>
              <a:gd name="adj" fmla="val 31872"/>
            </a:avLst>
          </a:prstGeom>
          <a:solidFill>
            <a:srgbClr val="2B5C8A"/>
          </a:solidFill>
          <a:ln/>
        </p:spPr>
      </p:sp>
      <p:sp>
        <p:nvSpPr>
          <p:cNvPr id="57" name="Text 55"/>
          <p:cNvSpPr/>
          <p:nvPr/>
        </p:nvSpPr>
        <p:spPr>
          <a:xfrm>
            <a:off x="566928" y="5686997"/>
            <a:ext cx="3154680" cy="253174"/>
          </a:xfrm>
          <a:prstGeom prst="rect">
            <a:avLst/>
          </a:prstGeom>
          <a:noFill/>
          <a:ln/>
        </p:spPr>
        <p:txBody>
          <a:bodyPr wrap="square" rtlCol="0" anchor="ctr"/>
          <a:lstStyle/>
          <a:p>
            <a:pPr indent="0" marL="0">
              <a:buNone/>
            </a:pPr>
            <a:r>
              <a:rPr lang="en-US" sz="1150" b="1" dirty="0">
                <a:solidFill>
                  <a:srgbClr val="2C7A5E"/>
                </a:solidFill>
                <a:latin typeface="Calibri" pitchFamily="34" charset="0"/>
                <a:ea typeface="Calibri" pitchFamily="34" charset="-122"/>
                <a:cs typeface="Calibri" pitchFamily="34" charset="-120"/>
              </a:rPr>
              <a:t>Exit</a:t>
            </a:r>
            <a:endParaRPr lang="en-US" sz="1150" dirty="0"/>
          </a:p>
        </p:txBody>
      </p:sp>
      <p:sp>
        <p:nvSpPr>
          <p:cNvPr id="58" name="Shape 56"/>
          <p:cNvSpPr/>
          <p:nvPr/>
        </p:nvSpPr>
        <p:spPr>
          <a:xfrm>
            <a:off x="566928" y="5940171"/>
            <a:ext cx="11057839" cy="253174"/>
          </a:xfrm>
          <a:prstGeom prst="rect">
            <a:avLst/>
          </a:prstGeom>
          <a:solidFill>
            <a:srgbClr val="F3F8FD"/>
          </a:solidFill>
          <a:ln/>
        </p:spPr>
      </p:sp>
      <p:sp>
        <p:nvSpPr>
          <p:cNvPr id="59" name="Text 57"/>
          <p:cNvSpPr/>
          <p:nvPr/>
        </p:nvSpPr>
        <p:spPr>
          <a:xfrm>
            <a:off x="795528" y="5940171"/>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Transitional service exits</a:t>
            </a:r>
            <a:endParaRPr lang="en-US" sz="1000" dirty="0"/>
          </a:p>
        </p:txBody>
      </p:sp>
      <p:sp>
        <p:nvSpPr>
          <p:cNvPr id="60" name="Shape 58"/>
          <p:cNvSpPr/>
          <p:nvPr/>
        </p:nvSpPr>
        <p:spPr>
          <a:xfrm>
            <a:off x="7283825" y="5995035"/>
            <a:ext cx="3925211" cy="143447"/>
          </a:xfrm>
          <a:prstGeom prst="roundRect">
            <a:avLst>
              <a:gd name="adj" fmla="val 31872"/>
            </a:avLst>
          </a:prstGeom>
          <a:solidFill>
            <a:srgbClr val="2C7A5E"/>
          </a:solidFill>
          <a:ln/>
        </p:spPr>
      </p:sp>
      <p:sp>
        <p:nvSpPr>
          <p:cNvPr id="61" name="Text 59"/>
          <p:cNvSpPr/>
          <p:nvPr/>
        </p:nvSpPr>
        <p:spPr>
          <a:xfrm>
            <a:off x="795528" y="6193346"/>
            <a:ext cx="2926080" cy="253174"/>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Knowledge transfer &amp; acceptance</a:t>
            </a:r>
            <a:endParaRPr lang="en-US" sz="1000" dirty="0"/>
          </a:p>
        </p:txBody>
      </p:sp>
      <p:sp>
        <p:nvSpPr>
          <p:cNvPr id="62" name="Shape 60"/>
          <p:cNvSpPr/>
          <p:nvPr/>
        </p:nvSpPr>
        <p:spPr>
          <a:xfrm>
            <a:off x="8254575" y="6248210"/>
            <a:ext cx="2954461" cy="143447"/>
          </a:xfrm>
          <a:prstGeom prst="roundRect">
            <a:avLst>
              <a:gd name="adj" fmla="val 31872"/>
            </a:avLst>
          </a:prstGeom>
          <a:solidFill>
            <a:srgbClr val="2C7A5E"/>
          </a:solidFill>
          <a:ln/>
        </p:spPr>
      </p:sp>
      <p:sp>
        <p:nvSpPr>
          <p:cNvPr id="63" name="Text 61"/>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BUDGET</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Where the Money Goes</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554480"/>
            <a:ext cx="11057839" cy="365760"/>
          </a:xfrm>
          <a:prstGeom prst="rect">
            <a:avLst/>
          </a:prstGeom>
          <a:noFill/>
          <a:ln/>
        </p:spPr>
        <p:txBody>
          <a:bodyPr wrap="square" rtlCol="0" anchor="ctr"/>
          <a:lstStyle/>
          <a:p>
            <a:pPr indent="0" marL="0">
              <a:buNone/>
            </a:pPr>
            <a:r>
              <a:rPr lang="en-US" sz="1100" b="1" dirty="0">
                <a:solidFill>
                  <a:srgbClr val="6B7686"/>
                </a:solidFill>
                <a:latin typeface="Calibri" pitchFamily="34" charset="0"/>
                <a:ea typeface="Calibri" pitchFamily="34" charset="-122"/>
                <a:cs typeface="Calibri" pitchFamily="34" charset="-120"/>
              </a:rPr>
              <a:t>TOTAL PROGRAM BUDGET   </a:t>
            </a:r>
            <a:pPr indent="0" marL="0">
              <a:buNone/>
            </a:pPr>
            <a:r>
              <a:rPr lang="en-US" sz="2000" b="1" dirty="0">
                <a:solidFill>
                  <a:srgbClr val="1B3A6B"/>
                </a:solidFill>
                <a:latin typeface="Calibri" pitchFamily="34" charset="0"/>
                <a:ea typeface="Calibri" pitchFamily="34" charset="-122"/>
                <a:cs typeface="Calibri" pitchFamily="34" charset="-120"/>
              </a:rPr>
              <a:t>$52.5M</a:t>
            </a:r>
            <a:endParaRPr lang="en-US" sz="1100" dirty="0"/>
          </a:p>
        </p:txBody>
      </p:sp>
      <p:sp>
        <p:nvSpPr>
          <p:cNvPr id="6" name="Shape 4"/>
          <p:cNvSpPr/>
          <p:nvPr/>
        </p:nvSpPr>
        <p:spPr>
          <a:xfrm>
            <a:off x="566928" y="2103120"/>
            <a:ext cx="11057839" cy="457200"/>
          </a:xfrm>
          <a:prstGeom prst="rect">
            <a:avLst/>
          </a:prstGeom>
          <a:solidFill>
            <a:srgbClr val="F3F8FD"/>
          </a:solidFill>
          <a:ln/>
        </p:spPr>
      </p:sp>
      <p:sp>
        <p:nvSpPr>
          <p:cNvPr id="7" name="Text 5"/>
          <p:cNvSpPr/>
          <p:nvPr/>
        </p:nvSpPr>
        <p:spPr>
          <a:xfrm>
            <a:off x="704088" y="21031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Core Administration Consolidation</a:t>
            </a:r>
            <a:endParaRPr lang="en-US" sz="1150" dirty="0"/>
          </a:p>
        </p:txBody>
      </p:sp>
      <p:sp>
        <p:nvSpPr>
          <p:cNvPr id="8" name="Text 6"/>
          <p:cNvSpPr/>
          <p:nvPr/>
        </p:nvSpPr>
        <p:spPr>
          <a:xfrm>
            <a:off x="5824728" y="21031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$9,400,000</a:t>
            </a:r>
            <a:endParaRPr lang="en-US" sz="1200" dirty="0"/>
          </a:p>
        </p:txBody>
      </p:sp>
      <p:sp>
        <p:nvSpPr>
          <p:cNvPr id="9" name="Text 7"/>
          <p:cNvSpPr/>
          <p:nvPr/>
        </p:nvSpPr>
        <p:spPr>
          <a:xfrm>
            <a:off x="7424928" y="21031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Claims and enrollment platform absorption</a:t>
            </a:r>
            <a:endParaRPr lang="en-US" sz="1000" dirty="0"/>
          </a:p>
        </p:txBody>
      </p:sp>
      <p:sp>
        <p:nvSpPr>
          <p:cNvPr id="10" name="Text 8"/>
          <p:cNvSpPr/>
          <p:nvPr/>
        </p:nvSpPr>
        <p:spPr>
          <a:xfrm>
            <a:off x="704088" y="25603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Member Identity Resolution &amp; Data Migration</a:t>
            </a:r>
            <a:endParaRPr lang="en-US" sz="1150" dirty="0"/>
          </a:p>
        </p:txBody>
      </p:sp>
      <p:sp>
        <p:nvSpPr>
          <p:cNvPr id="11" name="Text 9"/>
          <p:cNvSpPr/>
          <p:nvPr/>
        </p:nvSpPr>
        <p:spPr>
          <a:xfrm>
            <a:off x="5824728" y="25603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$7,600,000</a:t>
            </a:r>
            <a:endParaRPr lang="en-US" sz="1200" dirty="0"/>
          </a:p>
        </p:txBody>
      </p:sp>
      <p:sp>
        <p:nvSpPr>
          <p:cNvPr id="12" name="Text 10"/>
          <p:cNvSpPr/>
          <p:nvPr/>
        </p:nvSpPr>
        <p:spPr>
          <a:xfrm>
            <a:off x="7424928" y="25603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EMPI platform, migration, stewardship capacity</a:t>
            </a:r>
            <a:endParaRPr lang="en-US" sz="1000" dirty="0"/>
          </a:p>
        </p:txBody>
      </p:sp>
      <p:sp>
        <p:nvSpPr>
          <p:cNvPr id="13" name="Shape 11"/>
          <p:cNvSpPr/>
          <p:nvPr/>
        </p:nvSpPr>
        <p:spPr>
          <a:xfrm>
            <a:off x="566928" y="3017520"/>
            <a:ext cx="11057839" cy="457200"/>
          </a:xfrm>
          <a:prstGeom prst="rect">
            <a:avLst/>
          </a:prstGeom>
          <a:solidFill>
            <a:srgbClr val="F3F8FD"/>
          </a:solidFill>
          <a:ln/>
        </p:spPr>
      </p:sp>
      <p:sp>
        <p:nvSpPr>
          <p:cNvPr id="14" name="Text 12"/>
          <p:cNvSpPr/>
          <p:nvPr/>
        </p:nvSpPr>
        <p:spPr>
          <a:xfrm>
            <a:off x="704088" y="30175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Cloud Migration &amp; Infrastructure</a:t>
            </a:r>
            <a:endParaRPr lang="en-US" sz="1150" dirty="0"/>
          </a:p>
        </p:txBody>
      </p:sp>
      <p:sp>
        <p:nvSpPr>
          <p:cNvPr id="15" name="Text 13"/>
          <p:cNvSpPr/>
          <p:nvPr/>
        </p:nvSpPr>
        <p:spPr>
          <a:xfrm>
            <a:off x="5824728" y="30175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$8,200,000</a:t>
            </a:r>
            <a:endParaRPr lang="en-US" sz="1200" dirty="0"/>
          </a:p>
        </p:txBody>
      </p:sp>
      <p:sp>
        <p:nvSpPr>
          <p:cNvPr id="16" name="Text 14"/>
          <p:cNvSpPr/>
          <p:nvPr/>
        </p:nvSpPr>
        <p:spPr>
          <a:xfrm>
            <a:off x="7424928" y="30175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Azure landing zone, migration waves, co-managed operations</a:t>
            </a:r>
            <a:endParaRPr lang="en-US" sz="1000" dirty="0"/>
          </a:p>
        </p:txBody>
      </p:sp>
      <p:sp>
        <p:nvSpPr>
          <p:cNvPr id="17" name="Text 15"/>
          <p:cNvSpPr/>
          <p:nvPr/>
        </p:nvSpPr>
        <p:spPr>
          <a:xfrm>
            <a:off x="704088" y="34747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Integration Layer &amp; Interfaces</a:t>
            </a:r>
            <a:endParaRPr lang="en-US" sz="1150" dirty="0"/>
          </a:p>
        </p:txBody>
      </p:sp>
      <p:sp>
        <p:nvSpPr>
          <p:cNvPr id="18" name="Text 16"/>
          <p:cNvSpPr/>
          <p:nvPr/>
        </p:nvSpPr>
        <p:spPr>
          <a:xfrm>
            <a:off x="5824728" y="34747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$5,300,000</a:t>
            </a:r>
            <a:endParaRPr lang="en-US" sz="1200" dirty="0"/>
          </a:p>
        </p:txBody>
      </p:sp>
      <p:sp>
        <p:nvSpPr>
          <p:cNvPr id="19" name="Text 17"/>
          <p:cNvSpPr/>
          <p:nvPr/>
        </p:nvSpPr>
        <p:spPr>
          <a:xfrm>
            <a:off x="7424928" y="34747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Canonical model and fourteen interfaces</a:t>
            </a:r>
            <a:endParaRPr lang="en-US" sz="1000" dirty="0"/>
          </a:p>
        </p:txBody>
      </p:sp>
      <p:sp>
        <p:nvSpPr>
          <p:cNvPr id="20" name="Shape 18"/>
          <p:cNvSpPr/>
          <p:nvPr/>
        </p:nvSpPr>
        <p:spPr>
          <a:xfrm>
            <a:off x="566928" y="3931920"/>
            <a:ext cx="11057839" cy="457200"/>
          </a:xfrm>
          <a:prstGeom prst="rect">
            <a:avLst/>
          </a:prstGeom>
          <a:solidFill>
            <a:srgbClr val="F3F8FD"/>
          </a:solidFill>
          <a:ln/>
        </p:spPr>
      </p:sp>
      <p:sp>
        <p:nvSpPr>
          <p:cNvPr id="21" name="Text 19"/>
          <p:cNvSpPr/>
          <p:nvPr/>
        </p:nvSpPr>
        <p:spPr>
          <a:xfrm>
            <a:off x="704088" y="39319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Program Management, Governance &amp; Advisory</a:t>
            </a:r>
            <a:endParaRPr lang="en-US" sz="1150" dirty="0"/>
          </a:p>
        </p:txBody>
      </p:sp>
      <p:sp>
        <p:nvSpPr>
          <p:cNvPr id="22" name="Text 20"/>
          <p:cNvSpPr/>
          <p:nvPr/>
        </p:nvSpPr>
        <p:spPr>
          <a:xfrm>
            <a:off x="5824728" y="39319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$4,900,000</a:t>
            </a:r>
            <a:endParaRPr lang="en-US" sz="1200" dirty="0"/>
          </a:p>
        </p:txBody>
      </p:sp>
      <p:sp>
        <p:nvSpPr>
          <p:cNvPr id="23" name="Text 21"/>
          <p:cNvSpPr/>
          <p:nvPr/>
        </p:nvSpPr>
        <p:spPr>
          <a:xfrm>
            <a:off x="7424928" y="39319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IMO, Clean Team, consulting engagement</a:t>
            </a:r>
            <a:endParaRPr lang="en-US" sz="1000" dirty="0"/>
          </a:p>
        </p:txBody>
      </p:sp>
      <p:sp>
        <p:nvSpPr>
          <p:cNvPr id="24" name="Text 22"/>
          <p:cNvSpPr/>
          <p:nvPr/>
        </p:nvSpPr>
        <p:spPr>
          <a:xfrm>
            <a:off x="704088" y="43891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Transitional Services Charges</a:t>
            </a:r>
            <a:endParaRPr lang="en-US" sz="1150" dirty="0"/>
          </a:p>
        </p:txBody>
      </p:sp>
      <p:sp>
        <p:nvSpPr>
          <p:cNvPr id="25" name="Text 23"/>
          <p:cNvSpPr/>
          <p:nvPr/>
        </p:nvSpPr>
        <p:spPr>
          <a:xfrm>
            <a:off x="5824728" y="43891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$4,100,000</a:t>
            </a:r>
            <a:endParaRPr lang="en-US" sz="1200" dirty="0"/>
          </a:p>
        </p:txBody>
      </p:sp>
      <p:sp>
        <p:nvSpPr>
          <p:cNvPr id="26" name="Text 24"/>
          <p:cNvSpPr/>
          <p:nvPr/>
        </p:nvSpPr>
        <p:spPr>
          <a:xfrm>
            <a:off x="7424928" y="43891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Paid to the divesting parent through the term</a:t>
            </a:r>
            <a:endParaRPr lang="en-US" sz="1000" dirty="0"/>
          </a:p>
        </p:txBody>
      </p:sp>
      <p:sp>
        <p:nvSpPr>
          <p:cNvPr id="27" name="Shape 25"/>
          <p:cNvSpPr/>
          <p:nvPr/>
        </p:nvSpPr>
        <p:spPr>
          <a:xfrm>
            <a:off x="566928" y="4846320"/>
            <a:ext cx="11057839" cy="457200"/>
          </a:xfrm>
          <a:prstGeom prst="rect">
            <a:avLst/>
          </a:prstGeom>
          <a:solidFill>
            <a:srgbClr val="F3F8FD"/>
          </a:solidFill>
          <a:ln/>
        </p:spPr>
      </p:sp>
      <p:sp>
        <p:nvSpPr>
          <p:cNvPr id="28" name="Text 26"/>
          <p:cNvSpPr/>
          <p:nvPr/>
        </p:nvSpPr>
        <p:spPr>
          <a:xfrm>
            <a:off x="704088" y="48463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Business Workstreams &amp; Change</a:t>
            </a:r>
            <a:endParaRPr lang="en-US" sz="1150" dirty="0"/>
          </a:p>
        </p:txBody>
      </p:sp>
      <p:sp>
        <p:nvSpPr>
          <p:cNvPr id="29" name="Text 27"/>
          <p:cNvSpPr/>
          <p:nvPr/>
        </p:nvSpPr>
        <p:spPr>
          <a:xfrm>
            <a:off x="5824728" y="48463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$2,500,000</a:t>
            </a:r>
            <a:endParaRPr lang="en-US" sz="1200" dirty="0"/>
          </a:p>
        </p:txBody>
      </p:sp>
      <p:sp>
        <p:nvSpPr>
          <p:cNvPr id="30" name="Text 28"/>
          <p:cNvSpPr/>
          <p:nvPr/>
        </p:nvSpPr>
        <p:spPr>
          <a:xfrm>
            <a:off x="7424928" y="48463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Network, care management, member services, communications</a:t>
            </a:r>
            <a:endParaRPr lang="en-US" sz="1000" dirty="0"/>
          </a:p>
        </p:txBody>
      </p:sp>
      <p:sp>
        <p:nvSpPr>
          <p:cNvPr id="31" name="Text 29"/>
          <p:cNvSpPr/>
          <p:nvPr/>
        </p:nvSpPr>
        <p:spPr>
          <a:xfrm>
            <a:off x="704088" y="53035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Contingency Reserve (15% of base)</a:t>
            </a:r>
            <a:endParaRPr lang="en-US" sz="1150" dirty="0"/>
          </a:p>
        </p:txBody>
      </p:sp>
      <p:sp>
        <p:nvSpPr>
          <p:cNvPr id="32" name="Text 30"/>
          <p:cNvSpPr/>
          <p:nvPr/>
        </p:nvSpPr>
        <p:spPr>
          <a:xfrm>
            <a:off x="5824728" y="53035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$6,300,000</a:t>
            </a:r>
            <a:endParaRPr lang="en-US" sz="1200" dirty="0"/>
          </a:p>
        </p:txBody>
      </p:sp>
      <p:sp>
        <p:nvSpPr>
          <p:cNvPr id="33" name="Text 31"/>
          <p:cNvSpPr/>
          <p:nvPr/>
        </p:nvSpPr>
        <p:spPr>
          <a:xfrm>
            <a:off x="7424928" y="53035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Class 5 estimate — drawn only through the Change Control Board</a:t>
            </a:r>
            <a:endParaRPr lang="en-US" sz="1000" dirty="0"/>
          </a:p>
        </p:txBody>
      </p:sp>
      <p:sp>
        <p:nvSpPr>
          <p:cNvPr id="34" name="Shape 32"/>
          <p:cNvSpPr/>
          <p:nvPr/>
        </p:nvSpPr>
        <p:spPr>
          <a:xfrm>
            <a:off x="566928" y="5760720"/>
            <a:ext cx="11057839" cy="457200"/>
          </a:xfrm>
          <a:prstGeom prst="rect">
            <a:avLst/>
          </a:prstGeom>
          <a:solidFill>
            <a:srgbClr val="F3F8FD"/>
          </a:solidFill>
          <a:ln/>
        </p:spPr>
      </p:sp>
      <p:sp>
        <p:nvSpPr>
          <p:cNvPr id="35" name="Text 33"/>
          <p:cNvSpPr/>
          <p:nvPr/>
        </p:nvSpPr>
        <p:spPr>
          <a:xfrm>
            <a:off x="704088" y="57607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Management Reserve</a:t>
            </a:r>
            <a:endParaRPr lang="en-US" sz="1150" dirty="0"/>
          </a:p>
        </p:txBody>
      </p:sp>
      <p:sp>
        <p:nvSpPr>
          <p:cNvPr id="36" name="Text 34"/>
          <p:cNvSpPr/>
          <p:nvPr/>
        </p:nvSpPr>
        <p:spPr>
          <a:xfrm>
            <a:off x="5824728" y="57607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$4,200,000</a:t>
            </a:r>
            <a:endParaRPr lang="en-US" sz="1200" dirty="0"/>
          </a:p>
        </p:txBody>
      </p:sp>
      <p:sp>
        <p:nvSpPr>
          <p:cNvPr id="37" name="Text 35"/>
          <p:cNvSpPr/>
          <p:nvPr/>
        </p:nvSpPr>
        <p:spPr>
          <a:xfrm>
            <a:off x="7424928" y="57607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Held outside the cost baseline; released by the Sponsor</a:t>
            </a:r>
            <a:endParaRPr lang="en-US" sz="1000" dirty="0"/>
          </a:p>
        </p:txBody>
      </p:sp>
      <p:sp>
        <p:nvSpPr>
          <p:cNvPr id="38" name="Text 36"/>
          <p:cNvSpPr/>
          <p:nvPr/>
        </p:nvSpPr>
        <p:spPr>
          <a:xfrm>
            <a:off x="566928" y="6199632"/>
            <a:ext cx="11057839" cy="365760"/>
          </a:xfrm>
          <a:prstGeom prst="rect">
            <a:avLst/>
          </a:prstGeom>
          <a:noFill/>
          <a:ln/>
        </p:spPr>
        <p:txBody>
          <a:bodyPr wrap="square" rtlCol="0" anchor="ctr"/>
          <a:lstStyle/>
          <a:p>
            <a:pPr indent="0" marL="0">
              <a:lnSpc>
                <a:spcPct val="105000"/>
              </a:lnSpc>
              <a:buNone/>
            </a:pPr>
            <a:r>
              <a:rPr lang="en-US" sz="1000" i="1" dirty="0">
                <a:solidFill>
                  <a:srgbClr val="6B7686"/>
                </a:solidFill>
                <a:latin typeface="Calibri" pitchFamily="34" charset="0"/>
                <a:ea typeface="Calibri" pitchFamily="34" charset="-122"/>
                <a:cs typeface="Calibri" pitchFamily="34" charset="-120"/>
              </a:rPr>
              <a:t>Base estimate $42.0M plus 15% contingency gives a $48.3M cost baseline; management reserve takes authorized funding to $52.5M. ⚠ This is a Class 5 estimate and the contingency is 15% for a reason — see slide 12.</a:t>
            </a:r>
            <a:endParaRPr lang="en-US" sz="1000" dirty="0"/>
          </a:p>
        </p:txBody>
      </p:sp>
      <p:sp>
        <p:nvSpPr>
          <p:cNvPr id="39" name="Text 37"/>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Text 1"/>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D4A02C"/>
                </a:solidFill>
                <a:latin typeface="Calibri" pitchFamily="34" charset="0"/>
                <a:ea typeface="Calibri" pitchFamily="34" charset="-122"/>
                <a:cs typeface="Calibri" pitchFamily="34" charset="-120"/>
              </a:rPr>
              <a:t>FORECAST &amp; VARIANCE</a:t>
            </a:r>
            <a:endParaRPr lang="en-US" sz="1100" dirty="0"/>
          </a:p>
        </p:txBody>
      </p:sp>
      <p:sp>
        <p:nvSpPr>
          <p:cNvPr id="4" name="Text 2"/>
          <p:cNvSpPr/>
          <p:nvPr/>
        </p:nvSpPr>
        <p:spPr>
          <a:xfrm>
            <a:off x="566928" y="749808"/>
            <a:ext cx="11057839" cy="640080"/>
          </a:xfrm>
          <a:prstGeom prst="rect">
            <a:avLst/>
          </a:prstGeom>
          <a:noFill/>
          <a:ln/>
        </p:spPr>
        <p:txBody>
          <a:bodyPr wrap="square" rtlCol="0" anchor="ctr"/>
          <a:lstStyle/>
          <a:p>
            <a:pPr indent="0" marL="0">
              <a:buNone/>
            </a:pPr>
            <a:r>
              <a:rPr lang="en-US" sz="2600" b="1" dirty="0">
                <a:solidFill>
                  <a:srgbClr val="FFFFFF"/>
                </a:solidFill>
                <a:latin typeface="Calibri" pitchFamily="34" charset="0"/>
                <a:ea typeface="Calibri" pitchFamily="34" charset="-122"/>
                <a:cs typeface="Calibri" pitchFamily="34" charset="-120"/>
              </a:rPr>
              <a:t>How We Forecast — Earned Value, Not Burn-Down</a:t>
            </a:r>
            <a:endParaRPr lang="en-US" sz="2600" dirty="0"/>
          </a:p>
        </p:txBody>
      </p:sp>
      <p:sp>
        <p:nvSpPr>
          <p:cNvPr id="5" name="Shape 3"/>
          <p:cNvSpPr/>
          <p:nvPr/>
        </p:nvSpPr>
        <p:spPr>
          <a:xfrm>
            <a:off x="566928" y="1417320"/>
            <a:ext cx="11057839" cy="18288"/>
          </a:xfrm>
          <a:prstGeom prst="rect">
            <a:avLst/>
          </a:prstGeom>
          <a:solidFill>
            <a:srgbClr val="3D6FA0"/>
          </a:solidFill>
          <a:ln/>
        </p:spPr>
      </p:sp>
      <p:sp>
        <p:nvSpPr>
          <p:cNvPr id="6" name="Text 4"/>
          <p:cNvSpPr/>
          <p:nvPr/>
        </p:nvSpPr>
        <p:spPr>
          <a:xfrm>
            <a:off x="566928" y="1691640"/>
            <a:ext cx="11057839" cy="502920"/>
          </a:xfrm>
          <a:prstGeom prst="rect">
            <a:avLst/>
          </a:prstGeom>
          <a:noFill/>
          <a:ln/>
        </p:spPr>
        <p:txBody>
          <a:bodyPr wrap="square" rtlCol="0" anchor="ctr"/>
          <a:lstStyle/>
          <a:p>
            <a:pPr indent="0" marL="0">
              <a:buNone/>
            </a:pPr>
            <a:r>
              <a:rPr lang="en-US" sz="1800" b="1" dirty="0">
                <a:solidFill>
                  <a:srgbClr val="C6DBF0"/>
                </a:solidFill>
                <a:latin typeface="Calibri" pitchFamily="34" charset="0"/>
                <a:ea typeface="Calibri" pitchFamily="34" charset="-122"/>
                <a:cs typeface="Calibri" pitchFamily="34" charset="-120"/>
              </a:rPr>
              <a:t>This is a predictive, phase-gated program managed to a cost baseline — but the baseline you are looking at is the least reliable one this program will ever have.</a:t>
            </a:r>
            <a:endParaRPr lang="en-US" sz="1800" dirty="0"/>
          </a:p>
        </p:txBody>
      </p:sp>
      <p:sp>
        <p:nvSpPr>
          <p:cNvPr id="7" name="Text 5"/>
          <p:cNvSpPr/>
          <p:nvPr/>
        </p:nvSpPr>
        <p:spPr>
          <a:xfrm>
            <a:off x="566928" y="2286000"/>
            <a:ext cx="11057839" cy="1371600"/>
          </a:xfrm>
          <a:prstGeom prst="rect">
            <a:avLst/>
          </a:prstGeom>
          <a:noFill/>
          <a:ln/>
        </p:spPr>
        <p:txBody>
          <a:bodyPr wrap="square" rtlCol="0" anchor="t"/>
          <a:lstStyle/>
          <a:p>
            <a:pPr indent="0" marL="0">
              <a:lnSpc>
                <a:spcPct val="130000"/>
              </a:lnSpc>
              <a:buNone/>
            </a:pPr>
            <a:r>
              <a:rPr lang="en-US" sz="1400" dirty="0">
                <a:solidFill>
                  <a:srgbClr val="CFE0F2"/>
                </a:solidFill>
                <a:latin typeface="Calibri" pitchFamily="34" charset="0"/>
                <a:ea typeface="Calibri" pitchFamily="34" charset="-122"/>
                <a:cs typeface="Calibri" pitchFamily="34" charset="-120"/>
              </a:rPr>
              <a:t>Antitrust law bars an acquirer from examining the target's member-level records before closing. The identity-resolution estimate underneath this budget therefore assumes roughly 65% of records resolve on exact matching and a further 27% automatically, leaving about 8% for manual review — assumptions carried from the deal model, not measurements. Nobody on this program is permitted to verify them until after close. That is why contingency sits at 15% rather than the 8-10% a well-specified program would carry, and why a formal re-baseline is planned once the first lawful profiling run completes. Estimate class is a statement about available evidence, not about effort.</a:t>
            </a:r>
            <a:endParaRPr lang="en-US" sz="1400" dirty="0"/>
          </a:p>
        </p:txBody>
      </p:sp>
      <p:sp>
        <p:nvSpPr>
          <p:cNvPr id="8" name="Shape 6"/>
          <p:cNvSpPr/>
          <p:nvPr/>
        </p:nvSpPr>
        <p:spPr>
          <a:xfrm>
            <a:off x="566928" y="4160520"/>
            <a:ext cx="3503066" cy="1554480"/>
          </a:xfrm>
          <a:prstGeom prst="roundRect">
            <a:avLst>
              <a:gd name="adj" fmla="val 5882"/>
            </a:avLst>
          </a:prstGeom>
          <a:solidFill>
            <a:srgbClr val="122748"/>
          </a:solidFill>
          <a:ln w="12700">
            <a:solidFill>
              <a:srgbClr val="3D6FA0"/>
            </a:solidFill>
            <a:prstDash val="solid"/>
          </a:ln>
        </p:spPr>
      </p:sp>
      <p:sp>
        <p:nvSpPr>
          <p:cNvPr id="9" name="Text 7"/>
          <p:cNvSpPr/>
          <p:nvPr/>
        </p:nvSpPr>
        <p:spPr>
          <a:xfrm>
            <a:off x="841248" y="4434840"/>
            <a:ext cx="2954426" cy="640080"/>
          </a:xfrm>
          <a:prstGeom prst="rect">
            <a:avLst/>
          </a:prstGeom>
          <a:noFill/>
          <a:ln/>
        </p:spPr>
        <p:txBody>
          <a:bodyPr wrap="square" rtlCol="0" anchor="ctr"/>
          <a:lstStyle/>
          <a:p>
            <a:pPr indent="0" marL="0">
              <a:buNone/>
            </a:pPr>
            <a:r>
              <a:rPr lang="en-US" sz="3000" b="1" dirty="0">
                <a:solidFill>
                  <a:srgbClr val="D4A02C"/>
                </a:solidFill>
                <a:latin typeface="Calibri" pitchFamily="34" charset="0"/>
                <a:ea typeface="Calibri" pitchFamily="34" charset="-122"/>
                <a:cs typeface="Calibri" pitchFamily="34" charset="-120"/>
              </a:rPr>
              <a:t>$52.5M</a:t>
            </a:r>
            <a:endParaRPr lang="en-US" sz="3000" dirty="0"/>
          </a:p>
        </p:txBody>
      </p:sp>
      <p:sp>
        <p:nvSpPr>
          <p:cNvPr id="10" name="Text 8"/>
          <p:cNvSpPr/>
          <p:nvPr/>
        </p:nvSpPr>
        <p:spPr>
          <a:xfrm>
            <a:off x="841248" y="5120640"/>
            <a:ext cx="2954426" cy="457200"/>
          </a:xfrm>
          <a:prstGeom prst="rect">
            <a:avLst/>
          </a:prstGeom>
          <a:noFill/>
          <a:ln/>
        </p:spPr>
        <p:txBody>
          <a:bodyPr wrap="square" rtlCol="0" anchor="ctr"/>
          <a:lstStyle/>
          <a:p>
            <a:pPr indent="0" marL="0">
              <a:lnSpc>
                <a:spcPct val="105000"/>
              </a:lnSpc>
              <a:buNone/>
            </a:pPr>
            <a:r>
              <a:rPr lang="en-US" sz="1150" b="1" dirty="0">
                <a:solidFill>
                  <a:srgbClr val="93B4D6"/>
                </a:solidFill>
                <a:latin typeface="Calibri" pitchFamily="34" charset="0"/>
                <a:ea typeface="Calibri" pitchFamily="34" charset="-122"/>
                <a:cs typeface="Calibri" pitchFamily="34" charset="-120"/>
              </a:rPr>
              <a:t>Authorized (Class 5 deal model)</a:t>
            </a:r>
            <a:endParaRPr lang="en-US" sz="1150" dirty="0"/>
          </a:p>
        </p:txBody>
      </p:sp>
      <p:sp>
        <p:nvSpPr>
          <p:cNvPr id="11" name="Shape 9"/>
          <p:cNvSpPr/>
          <p:nvPr/>
        </p:nvSpPr>
        <p:spPr>
          <a:xfrm>
            <a:off x="4344314" y="4160520"/>
            <a:ext cx="3503066" cy="1554480"/>
          </a:xfrm>
          <a:prstGeom prst="roundRect">
            <a:avLst>
              <a:gd name="adj" fmla="val 5882"/>
            </a:avLst>
          </a:prstGeom>
          <a:solidFill>
            <a:srgbClr val="122748"/>
          </a:solidFill>
          <a:ln w="12700">
            <a:solidFill>
              <a:srgbClr val="3D6FA0"/>
            </a:solidFill>
            <a:prstDash val="solid"/>
          </a:ln>
        </p:spPr>
      </p:sp>
      <p:sp>
        <p:nvSpPr>
          <p:cNvPr id="12" name="Text 10"/>
          <p:cNvSpPr/>
          <p:nvPr/>
        </p:nvSpPr>
        <p:spPr>
          <a:xfrm>
            <a:off x="4618634" y="4434840"/>
            <a:ext cx="2954426" cy="640080"/>
          </a:xfrm>
          <a:prstGeom prst="rect">
            <a:avLst/>
          </a:prstGeom>
          <a:noFill/>
          <a:ln/>
        </p:spPr>
        <p:txBody>
          <a:bodyPr wrap="square" rtlCol="0" anchor="ctr"/>
          <a:lstStyle/>
          <a:p>
            <a:pPr indent="0" marL="0">
              <a:buNone/>
            </a:pPr>
            <a:r>
              <a:rPr lang="en-US" sz="3000" b="1" dirty="0">
                <a:solidFill>
                  <a:srgbClr val="D4A02C"/>
                </a:solidFill>
                <a:latin typeface="Calibri" pitchFamily="34" charset="0"/>
                <a:ea typeface="Calibri" pitchFamily="34" charset="-122"/>
                <a:cs typeface="Calibri" pitchFamily="34" charset="-120"/>
              </a:rPr>
              <a:t>15%</a:t>
            </a:r>
            <a:endParaRPr lang="en-US" sz="3000" dirty="0"/>
          </a:p>
        </p:txBody>
      </p:sp>
      <p:sp>
        <p:nvSpPr>
          <p:cNvPr id="13" name="Text 11"/>
          <p:cNvSpPr/>
          <p:nvPr/>
        </p:nvSpPr>
        <p:spPr>
          <a:xfrm>
            <a:off x="4618634" y="5120640"/>
            <a:ext cx="2954426" cy="457200"/>
          </a:xfrm>
          <a:prstGeom prst="rect">
            <a:avLst/>
          </a:prstGeom>
          <a:noFill/>
          <a:ln/>
        </p:spPr>
        <p:txBody>
          <a:bodyPr wrap="square" rtlCol="0" anchor="ctr"/>
          <a:lstStyle/>
          <a:p>
            <a:pPr indent="0" marL="0">
              <a:lnSpc>
                <a:spcPct val="105000"/>
              </a:lnSpc>
              <a:buNone/>
            </a:pPr>
            <a:r>
              <a:rPr lang="en-US" sz="1150" b="1" dirty="0">
                <a:solidFill>
                  <a:srgbClr val="93B4D6"/>
                </a:solidFill>
                <a:latin typeface="Calibri" pitchFamily="34" charset="0"/>
                <a:ea typeface="Calibri" pitchFamily="34" charset="-122"/>
                <a:cs typeface="Calibri" pitchFamily="34" charset="-120"/>
              </a:rPr>
              <a:t>Contingency — held against a blind estimate</a:t>
            </a:r>
            <a:endParaRPr lang="en-US" sz="1150" dirty="0"/>
          </a:p>
        </p:txBody>
      </p:sp>
      <p:sp>
        <p:nvSpPr>
          <p:cNvPr id="14" name="Shape 12"/>
          <p:cNvSpPr/>
          <p:nvPr/>
        </p:nvSpPr>
        <p:spPr>
          <a:xfrm>
            <a:off x="8121701" y="4160520"/>
            <a:ext cx="3503066" cy="1554480"/>
          </a:xfrm>
          <a:prstGeom prst="roundRect">
            <a:avLst>
              <a:gd name="adj" fmla="val 5882"/>
            </a:avLst>
          </a:prstGeom>
          <a:solidFill>
            <a:srgbClr val="122748"/>
          </a:solidFill>
          <a:ln w="12700">
            <a:solidFill>
              <a:srgbClr val="3D6FA0"/>
            </a:solidFill>
            <a:prstDash val="solid"/>
          </a:ln>
        </p:spPr>
      </p:sp>
      <p:sp>
        <p:nvSpPr>
          <p:cNvPr id="15" name="Text 13"/>
          <p:cNvSpPr/>
          <p:nvPr/>
        </p:nvSpPr>
        <p:spPr>
          <a:xfrm>
            <a:off x="8396021" y="4434840"/>
            <a:ext cx="2954426" cy="640080"/>
          </a:xfrm>
          <a:prstGeom prst="rect">
            <a:avLst/>
          </a:prstGeom>
          <a:noFill/>
          <a:ln/>
        </p:spPr>
        <p:txBody>
          <a:bodyPr wrap="square" rtlCol="0" anchor="ctr"/>
          <a:lstStyle/>
          <a:p>
            <a:pPr indent="0" marL="0">
              <a:buNone/>
            </a:pPr>
            <a:r>
              <a:rPr lang="en-US" sz="3000" b="1" dirty="0">
                <a:solidFill>
                  <a:srgbClr val="D4A02C"/>
                </a:solidFill>
                <a:latin typeface="Calibri" pitchFamily="34" charset="0"/>
                <a:ea typeface="Calibri" pitchFamily="34" charset="-122"/>
                <a:cs typeface="Calibri" pitchFamily="34" charset="-120"/>
              </a:rPr>
              <a:t>Post-close</a:t>
            </a:r>
            <a:endParaRPr lang="en-US" sz="3000" dirty="0"/>
          </a:p>
        </p:txBody>
      </p:sp>
      <p:sp>
        <p:nvSpPr>
          <p:cNvPr id="16" name="Text 14"/>
          <p:cNvSpPr/>
          <p:nvPr/>
        </p:nvSpPr>
        <p:spPr>
          <a:xfrm>
            <a:off x="8396021" y="5120640"/>
            <a:ext cx="2954426" cy="457200"/>
          </a:xfrm>
          <a:prstGeom prst="rect">
            <a:avLst/>
          </a:prstGeom>
          <a:noFill/>
          <a:ln/>
        </p:spPr>
        <p:txBody>
          <a:bodyPr wrap="square" rtlCol="0" anchor="ctr"/>
          <a:lstStyle/>
          <a:p>
            <a:pPr indent="0" marL="0">
              <a:lnSpc>
                <a:spcPct val="105000"/>
              </a:lnSpc>
              <a:buNone/>
            </a:pPr>
            <a:r>
              <a:rPr lang="en-US" sz="1150" b="1" dirty="0">
                <a:solidFill>
                  <a:srgbClr val="93B4D6"/>
                </a:solidFill>
                <a:latin typeface="Calibri" pitchFamily="34" charset="0"/>
                <a:ea typeface="Calibri" pitchFamily="34" charset="-122"/>
                <a:cs typeface="Calibri" pitchFamily="34" charset="-120"/>
              </a:rPr>
              <a:t>Re-baseline planned, Class 2</a:t>
            </a:r>
            <a:endParaRPr lang="en-US" sz="1150" dirty="0"/>
          </a:p>
        </p:txBody>
      </p:sp>
      <p:sp>
        <p:nvSpPr>
          <p:cNvPr id="17" name="Text 15"/>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WORKING TOGETHER</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How We'll Stay in Sync</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704088" y="1810512"/>
            <a:ext cx="1828800" cy="274320"/>
          </a:xfrm>
          <a:prstGeom prst="rect">
            <a:avLst/>
          </a:prstGeom>
          <a:noFill/>
          <a:ln/>
        </p:spPr>
        <p:txBody>
          <a:bodyPr wrap="square" rtlCol="0" anchor="ctr"/>
          <a:lstStyle/>
          <a:p>
            <a:pPr indent="0" marL="0">
              <a:buNone/>
            </a:pPr>
            <a:r>
              <a:rPr lang="en-US" sz="1000" b="1" spc="100" kern="0" dirty="0">
                <a:solidFill>
                  <a:srgbClr val="6B7686"/>
                </a:solidFill>
                <a:latin typeface="Calibri" pitchFamily="34" charset="0"/>
                <a:ea typeface="Calibri" pitchFamily="34" charset="-122"/>
                <a:cs typeface="Calibri" pitchFamily="34" charset="-120"/>
              </a:rPr>
              <a:t>CADENCE</a:t>
            </a:r>
            <a:endParaRPr lang="en-US" sz="1000" dirty="0"/>
          </a:p>
        </p:txBody>
      </p:sp>
      <p:sp>
        <p:nvSpPr>
          <p:cNvPr id="6" name="Text 4"/>
          <p:cNvSpPr/>
          <p:nvPr/>
        </p:nvSpPr>
        <p:spPr>
          <a:xfrm>
            <a:off x="2715768" y="1810512"/>
            <a:ext cx="2743200" cy="274320"/>
          </a:xfrm>
          <a:prstGeom prst="rect">
            <a:avLst/>
          </a:prstGeom>
          <a:noFill/>
          <a:ln/>
        </p:spPr>
        <p:txBody>
          <a:bodyPr wrap="square" rtlCol="0" anchor="ctr"/>
          <a:lstStyle/>
          <a:p>
            <a:pPr indent="0" marL="0">
              <a:buNone/>
            </a:pPr>
            <a:r>
              <a:rPr lang="en-US" sz="1000" b="1" spc="100" kern="0" dirty="0">
                <a:solidFill>
                  <a:srgbClr val="6B7686"/>
                </a:solidFill>
                <a:latin typeface="Calibri" pitchFamily="34" charset="0"/>
                <a:ea typeface="Calibri" pitchFamily="34" charset="-122"/>
                <a:cs typeface="Calibri" pitchFamily="34" charset="-120"/>
              </a:rPr>
              <a:t>FORUM</a:t>
            </a:r>
            <a:endParaRPr lang="en-US" sz="1000" dirty="0"/>
          </a:p>
        </p:txBody>
      </p:sp>
      <p:sp>
        <p:nvSpPr>
          <p:cNvPr id="7" name="Text 5"/>
          <p:cNvSpPr/>
          <p:nvPr/>
        </p:nvSpPr>
        <p:spPr>
          <a:xfrm>
            <a:off x="5596128" y="1810512"/>
            <a:ext cx="3657600" cy="274320"/>
          </a:xfrm>
          <a:prstGeom prst="rect">
            <a:avLst/>
          </a:prstGeom>
          <a:noFill/>
          <a:ln/>
        </p:spPr>
        <p:txBody>
          <a:bodyPr wrap="square" rtlCol="0" anchor="ctr"/>
          <a:lstStyle/>
          <a:p>
            <a:pPr indent="0" marL="0">
              <a:buNone/>
            </a:pPr>
            <a:r>
              <a:rPr lang="en-US" sz="1000" b="1" spc="100" kern="0" dirty="0">
                <a:solidFill>
                  <a:srgbClr val="6B7686"/>
                </a:solidFill>
                <a:latin typeface="Calibri" pitchFamily="34" charset="0"/>
                <a:ea typeface="Calibri" pitchFamily="34" charset="-122"/>
                <a:cs typeface="Calibri" pitchFamily="34" charset="-120"/>
              </a:rPr>
              <a:t>PURPOSE</a:t>
            </a:r>
            <a:endParaRPr lang="en-US" sz="1000" dirty="0"/>
          </a:p>
        </p:txBody>
      </p:sp>
      <p:sp>
        <p:nvSpPr>
          <p:cNvPr id="8" name="Shape 6"/>
          <p:cNvSpPr/>
          <p:nvPr/>
        </p:nvSpPr>
        <p:spPr>
          <a:xfrm>
            <a:off x="566928" y="2194560"/>
            <a:ext cx="11057839" cy="822960"/>
          </a:xfrm>
          <a:prstGeom prst="roundRect">
            <a:avLst>
              <a:gd name="adj" fmla="val 6667"/>
            </a:avLst>
          </a:prstGeom>
          <a:solidFill>
            <a:srgbClr val="FFFFFF"/>
          </a:solidFill>
          <a:ln w="12700">
            <a:solidFill>
              <a:srgbClr val="E3E9F0"/>
            </a:solidFill>
            <a:prstDash val="solid"/>
          </a:ln>
        </p:spPr>
      </p:sp>
      <p:sp>
        <p:nvSpPr>
          <p:cNvPr id="9" name="Shape 7"/>
          <p:cNvSpPr/>
          <p:nvPr/>
        </p:nvSpPr>
        <p:spPr>
          <a:xfrm>
            <a:off x="704088" y="2395728"/>
            <a:ext cx="1737360" cy="420624"/>
          </a:xfrm>
          <a:prstGeom prst="roundRect">
            <a:avLst>
              <a:gd name="adj" fmla="val 13043"/>
            </a:avLst>
          </a:prstGeom>
          <a:solidFill>
            <a:srgbClr val="1B3A6B"/>
          </a:solidFill>
          <a:ln/>
        </p:spPr>
      </p:sp>
      <p:sp>
        <p:nvSpPr>
          <p:cNvPr id="10" name="Text 8"/>
          <p:cNvSpPr/>
          <p:nvPr/>
        </p:nvSpPr>
        <p:spPr>
          <a:xfrm>
            <a:off x="704088" y="239572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Weekly</a:t>
            </a:r>
            <a:endParaRPr lang="en-US" sz="1200" dirty="0"/>
          </a:p>
        </p:txBody>
      </p:sp>
      <p:sp>
        <p:nvSpPr>
          <p:cNvPr id="11" name="Text 9"/>
          <p:cNvSpPr/>
          <p:nvPr/>
        </p:nvSpPr>
        <p:spPr>
          <a:xfrm>
            <a:off x="2715768" y="219456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Integration Management Office</a:t>
            </a:r>
            <a:endParaRPr lang="en-US" sz="1400" dirty="0"/>
          </a:p>
        </p:txBody>
      </p:sp>
      <p:sp>
        <p:nvSpPr>
          <p:cNvPr id="12" name="Text 10"/>
          <p:cNvSpPr/>
          <p:nvPr/>
        </p:nvSpPr>
        <p:spPr>
          <a:xfrm>
            <a:off x="5596128" y="219456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Workstream status in, one unified report out</a:t>
            </a:r>
            <a:endParaRPr lang="en-US" sz="1200" dirty="0"/>
          </a:p>
        </p:txBody>
      </p:sp>
      <p:sp>
        <p:nvSpPr>
          <p:cNvPr id="13" name="Shape 11"/>
          <p:cNvSpPr/>
          <p:nvPr/>
        </p:nvSpPr>
        <p:spPr>
          <a:xfrm>
            <a:off x="566928" y="3154680"/>
            <a:ext cx="11057839" cy="822960"/>
          </a:xfrm>
          <a:prstGeom prst="roundRect">
            <a:avLst>
              <a:gd name="adj" fmla="val 6667"/>
            </a:avLst>
          </a:prstGeom>
          <a:solidFill>
            <a:srgbClr val="F3F8FD"/>
          </a:solidFill>
          <a:ln w="12700">
            <a:solidFill>
              <a:srgbClr val="E3E9F0"/>
            </a:solidFill>
            <a:prstDash val="solid"/>
          </a:ln>
        </p:spPr>
      </p:sp>
      <p:sp>
        <p:nvSpPr>
          <p:cNvPr id="14" name="Shape 12"/>
          <p:cNvSpPr/>
          <p:nvPr/>
        </p:nvSpPr>
        <p:spPr>
          <a:xfrm>
            <a:off x="704088" y="3355848"/>
            <a:ext cx="1737360" cy="420624"/>
          </a:xfrm>
          <a:prstGeom prst="roundRect">
            <a:avLst>
              <a:gd name="adj" fmla="val 13043"/>
            </a:avLst>
          </a:prstGeom>
          <a:solidFill>
            <a:srgbClr val="1B3A6B"/>
          </a:solidFill>
          <a:ln/>
        </p:spPr>
      </p:sp>
      <p:sp>
        <p:nvSpPr>
          <p:cNvPr id="15" name="Text 13"/>
          <p:cNvSpPr/>
          <p:nvPr/>
        </p:nvSpPr>
        <p:spPr>
          <a:xfrm>
            <a:off x="704088" y="335584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Weekly</a:t>
            </a:r>
            <a:endParaRPr lang="en-US" sz="1200" dirty="0"/>
          </a:p>
        </p:txBody>
      </p:sp>
      <p:sp>
        <p:nvSpPr>
          <p:cNvPr id="16" name="Text 14"/>
          <p:cNvSpPr/>
          <p:nvPr/>
        </p:nvSpPr>
        <p:spPr>
          <a:xfrm>
            <a:off x="2715768" y="315468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Vendor check-ins — individually</a:t>
            </a:r>
            <a:endParaRPr lang="en-US" sz="1400" dirty="0"/>
          </a:p>
        </p:txBody>
      </p:sp>
      <p:sp>
        <p:nvSpPr>
          <p:cNvPr id="17" name="Text 15"/>
          <p:cNvSpPr/>
          <p:nvPr/>
        </p:nvSpPr>
        <p:spPr>
          <a:xfrm>
            <a:off x="5596128" y="315468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Never a joint forum; delivery problems are commercially sensitive</a:t>
            </a:r>
            <a:endParaRPr lang="en-US" sz="1200" dirty="0"/>
          </a:p>
        </p:txBody>
      </p:sp>
      <p:sp>
        <p:nvSpPr>
          <p:cNvPr id="18" name="Shape 16"/>
          <p:cNvSpPr/>
          <p:nvPr/>
        </p:nvSpPr>
        <p:spPr>
          <a:xfrm>
            <a:off x="566928" y="4114800"/>
            <a:ext cx="11057839" cy="822960"/>
          </a:xfrm>
          <a:prstGeom prst="roundRect">
            <a:avLst>
              <a:gd name="adj" fmla="val 6667"/>
            </a:avLst>
          </a:prstGeom>
          <a:solidFill>
            <a:srgbClr val="FFFFFF"/>
          </a:solidFill>
          <a:ln w="12700">
            <a:solidFill>
              <a:srgbClr val="E3E9F0"/>
            </a:solidFill>
            <a:prstDash val="solid"/>
          </a:ln>
        </p:spPr>
      </p:sp>
      <p:sp>
        <p:nvSpPr>
          <p:cNvPr id="19" name="Shape 17"/>
          <p:cNvSpPr/>
          <p:nvPr/>
        </p:nvSpPr>
        <p:spPr>
          <a:xfrm>
            <a:off x="704088" y="4315968"/>
            <a:ext cx="1737360" cy="420624"/>
          </a:xfrm>
          <a:prstGeom prst="roundRect">
            <a:avLst>
              <a:gd name="adj" fmla="val 13043"/>
            </a:avLst>
          </a:prstGeom>
          <a:solidFill>
            <a:srgbClr val="1B3A6B"/>
          </a:solidFill>
          <a:ln/>
        </p:spPr>
      </p:sp>
      <p:sp>
        <p:nvSpPr>
          <p:cNvPr id="20" name="Text 18"/>
          <p:cNvSpPr/>
          <p:nvPr/>
        </p:nvSpPr>
        <p:spPr>
          <a:xfrm>
            <a:off x="704088" y="431596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Monthly</a:t>
            </a:r>
            <a:endParaRPr lang="en-US" sz="1200" dirty="0"/>
          </a:p>
        </p:txBody>
      </p:sp>
      <p:sp>
        <p:nvSpPr>
          <p:cNvPr id="21" name="Text 19"/>
          <p:cNvSpPr/>
          <p:nvPr/>
        </p:nvSpPr>
        <p:spPr>
          <a:xfrm>
            <a:off x="2715768" y="411480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Steering Committee</a:t>
            </a:r>
            <a:endParaRPr lang="en-US" sz="1400" dirty="0"/>
          </a:p>
        </p:txBody>
      </p:sp>
      <p:sp>
        <p:nvSpPr>
          <p:cNvPr id="22" name="Text 20"/>
          <p:cNvSpPr/>
          <p:nvPr/>
        </p:nvSpPr>
        <p:spPr>
          <a:xfrm>
            <a:off x="5596128" y="411480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Formal program-health review with the Executive Sponsor</a:t>
            </a:r>
            <a:endParaRPr lang="en-US" sz="1200" dirty="0"/>
          </a:p>
        </p:txBody>
      </p:sp>
      <p:sp>
        <p:nvSpPr>
          <p:cNvPr id="23" name="Shape 21"/>
          <p:cNvSpPr/>
          <p:nvPr/>
        </p:nvSpPr>
        <p:spPr>
          <a:xfrm>
            <a:off x="566928" y="5074920"/>
            <a:ext cx="11057839" cy="822960"/>
          </a:xfrm>
          <a:prstGeom prst="roundRect">
            <a:avLst>
              <a:gd name="adj" fmla="val 6667"/>
            </a:avLst>
          </a:prstGeom>
          <a:solidFill>
            <a:srgbClr val="F3F8FD"/>
          </a:solidFill>
          <a:ln w="12700">
            <a:solidFill>
              <a:srgbClr val="E3E9F0"/>
            </a:solidFill>
            <a:prstDash val="solid"/>
          </a:ln>
        </p:spPr>
      </p:sp>
      <p:sp>
        <p:nvSpPr>
          <p:cNvPr id="24" name="Shape 22"/>
          <p:cNvSpPr/>
          <p:nvPr/>
        </p:nvSpPr>
        <p:spPr>
          <a:xfrm>
            <a:off x="704088" y="5276088"/>
            <a:ext cx="1737360" cy="420624"/>
          </a:xfrm>
          <a:prstGeom prst="roundRect">
            <a:avLst>
              <a:gd name="adj" fmla="val 13043"/>
            </a:avLst>
          </a:prstGeom>
          <a:solidFill>
            <a:srgbClr val="1B3A6B"/>
          </a:solidFill>
          <a:ln/>
        </p:spPr>
      </p:sp>
      <p:sp>
        <p:nvSpPr>
          <p:cNvPr id="25" name="Text 23"/>
          <p:cNvSpPr/>
          <p:nvPr/>
        </p:nvSpPr>
        <p:spPr>
          <a:xfrm>
            <a:off x="704088" y="527608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As needed</a:t>
            </a:r>
            <a:endParaRPr lang="en-US" sz="1200" dirty="0"/>
          </a:p>
        </p:txBody>
      </p:sp>
      <p:sp>
        <p:nvSpPr>
          <p:cNvPr id="26" name="Text 24"/>
          <p:cNvSpPr/>
          <p:nvPr/>
        </p:nvSpPr>
        <p:spPr>
          <a:xfrm>
            <a:off x="2715768" y="507492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Change Control Board</a:t>
            </a:r>
            <a:endParaRPr lang="en-US" sz="1400" dirty="0"/>
          </a:p>
        </p:txBody>
      </p:sp>
      <p:sp>
        <p:nvSpPr>
          <p:cNvPr id="27" name="Text 25"/>
          <p:cNvSpPr/>
          <p:nvPr/>
        </p:nvSpPr>
        <p:spPr>
          <a:xfrm>
            <a:off x="5596128" y="507492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Cost- or scope-impacting change requests</a:t>
            </a:r>
            <a:endParaRPr lang="en-US" sz="1200" dirty="0"/>
          </a:p>
        </p:txBody>
      </p:sp>
      <p:sp>
        <p:nvSpPr>
          <p:cNvPr id="28" name="Shape 26"/>
          <p:cNvSpPr/>
          <p:nvPr/>
        </p:nvSpPr>
        <p:spPr>
          <a:xfrm>
            <a:off x="566928" y="6035040"/>
            <a:ext cx="11057839" cy="822960"/>
          </a:xfrm>
          <a:prstGeom prst="roundRect">
            <a:avLst>
              <a:gd name="adj" fmla="val 6667"/>
            </a:avLst>
          </a:prstGeom>
          <a:solidFill>
            <a:srgbClr val="FFFFFF"/>
          </a:solidFill>
          <a:ln w="12700">
            <a:solidFill>
              <a:srgbClr val="E3E9F0"/>
            </a:solidFill>
            <a:prstDash val="solid"/>
          </a:ln>
        </p:spPr>
      </p:sp>
      <p:sp>
        <p:nvSpPr>
          <p:cNvPr id="29" name="Shape 27"/>
          <p:cNvSpPr/>
          <p:nvPr/>
        </p:nvSpPr>
        <p:spPr>
          <a:xfrm>
            <a:off x="704088" y="6236208"/>
            <a:ext cx="1737360" cy="420624"/>
          </a:xfrm>
          <a:prstGeom prst="roundRect">
            <a:avLst>
              <a:gd name="adj" fmla="val 13043"/>
            </a:avLst>
          </a:prstGeom>
          <a:solidFill>
            <a:srgbClr val="1B3A6B"/>
          </a:solidFill>
          <a:ln/>
        </p:spPr>
      </p:sp>
      <p:sp>
        <p:nvSpPr>
          <p:cNvPr id="30" name="Text 28"/>
          <p:cNvSpPr/>
          <p:nvPr/>
        </p:nvSpPr>
        <p:spPr>
          <a:xfrm>
            <a:off x="704088" y="623620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Standing</a:t>
            </a:r>
            <a:endParaRPr lang="en-US" sz="1200" dirty="0"/>
          </a:p>
        </p:txBody>
      </p:sp>
      <p:sp>
        <p:nvSpPr>
          <p:cNvPr id="31" name="Text 29"/>
          <p:cNvSpPr/>
          <p:nvPr/>
        </p:nvSpPr>
        <p:spPr>
          <a:xfrm>
            <a:off x="2715768" y="603504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Clean Team clearance</a:t>
            </a:r>
            <a:endParaRPr lang="en-US" sz="1400" dirty="0"/>
          </a:p>
        </p:txBody>
      </p:sp>
      <p:sp>
        <p:nvSpPr>
          <p:cNvPr id="32" name="Text 30"/>
          <p:cNvSpPr/>
          <p:nvPr/>
        </p:nvSpPr>
        <p:spPr>
          <a:xfrm>
            <a:off x="5596128" y="603504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Any request touching target data, before it is actioned</a:t>
            </a:r>
            <a:endParaRPr lang="en-US" sz="1200" dirty="0"/>
          </a:p>
        </p:txBody>
      </p:sp>
      <p:sp>
        <p:nvSpPr>
          <p:cNvPr id="33" name="Text 31"/>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RISKS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Risks and Mitigation</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481328"/>
            <a:ext cx="11057839" cy="274320"/>
          </a:xfrm>
          <a:prstGeom prst="rect">
            <a:avLst/>
          </a:prstGeom>
          <a:noFill/>
          <a:ln/>
        </p:spPr>
        <p:txBody>
          <a:bodyPr wrap="square" rtlCol="0" anchor="ctr"/>
          <a:lstStyle/>
          <a:p>
            <a:pPr indent="0" marL="0">
              <a:buNone/>
            </a:pPr>
            <a:r>
              <a:rPr lang="en-US" sz="1200" dirty="0">
                <a:solidFill>
                  <a:srgbClr val="3D4A5A"/>
                </a:solidFill>
                <a:latin typeface="Calibri" pitchFamily="34" charset="0"/>
                <a:ea typeface="Calibri" pitchFamily="34" charset="-122"/>
                <a:cs typeface="Calibri" pitchFamily="34" charset="-120"/>
              </a:rPr>
              <a:t>The full register at a glance — each risk with its mitigation, likelihood, and impact; detailed cards follow.</a:t>
            </a:r>
            <a:endParaRPr lang="en-US" sz="1200" dirty="0"/>
          </a:p>
        </p:txBody>
      </p:sp>
      <p:sp>
        <p:nvSpPr>
          <p:cNvPr id="6" name="Text 4"/>
          <p:cNvSpPr/>
          <p:nvPr/>
        </p:nvSpPr>
        <p:spPr>
          <a:xfrm>
            <a:off x="1115568" y="1965960"/>
            <a:ext cx="338328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IDENTIFIED RISKS</a:t>
            </a:r>
            <a:endParaRPr lang="en-US" sz="1100" dirty="0"/>
          </a:p>
        </p:txBody>
      </p:sp>
      <p:sp>
        <p:nvSpPr>
          <p:cNvPr id="7" name="Text 5"/>
          <p:cNvSpPr/>
          <p:nvPr/>
        </p:nvSpPr>
        <p:spPr>
          <a:xfrm>
            <a:off x="4636008" y="1965960"/>
            <a:ext cx="4709160" cy="274320"/>
          </a:xfrm>
          <a:prstGeom prst="rect">
            <a:avLst/>
          </a:prstGeom>
          <a:noFill/>
          <a:ln/>
        </p:spPr>
        <p:txBody>
          <a:bodyPr wrap="square" rtlCol="0" anchor="ctr"/>
          <a:lstStyle/>
          <a:p>
            <a:pPr indent="0" marL="0">
              <a:buNone/>
            </a:pPr>
            <a:r>
              <a:rPr lang="en-US" sz="1100" b="1" spc="100" kern="0" dirty="0">
                <a:solidFill>
                  <a:srgbClr val="1E7B4D"/>
                </a:solidFill>
                <a:latin typeface="Calibri" pitchFamily="34" charset="0"/>
                <a:ea typeface="Calibri" pitchFamily="34" charset="-122"/>
                <a:cs typeface="Calibri" pitchFamily="34" charset="-120"/>
              </a:rPr>
              <a:t>MITIGATION STRATEGY</a:t>
            </a:r>
            <a:endParaRPr lang="en-US" sz="1100" dirty="0"/>
          </a:p>
        </p:txBody>
      </p:sp>
      <p:sp>
        <p:nvSpPr>
          <p:cNvPr id="8" name="Text 6"/>
          <p:cNvSpPr/>
          <p:nvPr/>
        </p:nvSpPr>
        <p:spPr>
          <a:xfrm>
            <a:off x="8979408" y="1965960"/>
            <a:ext cx="128016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LIKELIHOOD</a:t>
            </a:r>
            <a:endParaRPr lang="en-US" sz="1100" dirty="0"/>
          </a:p>
        </p:txBody>
      </p:sp>
      <p:sp>
        <p:nvSpPr>
          <p:cNvPr id="9" name="Text 7"/>
          <p:cNvSpPr/>
          <p:nvPr/>
        </p:nvSpPr>
        <p:spPr>
          <a:xfrm>
            <a:off x="10305288" y="1965960"/>
            <a:ext cx="128016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IMPACT</a:t>
            </a:r>
            <a:endParaRPr lang="en-US" sz="1100" dirty="0"/>
          </a:p>
        </p:txBody>
      </p:sp>
      <p:sp>
        <p:nvSpPr>
          <p:cNvPr id="10" name="Text 8"/>
          <p:cNvSpPr/>
          <p:nvPr/>
        </p:nvSpPr>
        <p:spPr>
          <a:xfrm>
            <a:off x="566928" y="2450592"/>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01</a:t>
            </a:r>
            <a:endParaRPr lang="en-US" sz="3000" dirty="0"/>
          </a:p>
        </p:txBody>
      </p:sp>
      <p:sp>
        <p:nvSpPr>
          <p:cNvPr id="11" name="Text 9"/>
          <p:cNvSpPr/>
          <p:nvPr/>
        </p:nvSpPr>
        <p:spPr>
          <a:xfrm>
            <a:off x="1115568" y="2395728"/>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Member identity resolution volume</a:t>
            </a:r>
            <a:endParaRPr lang="en-US" sz="1300" dirty="0"/>
          </a:p>
        </p:txBody>
      </p:sp>
      <p:sp>
        <p:nvSpPr>
          <p:cNvPr id="12" name="Shape 10"/>
          <p:cNvSpPr/>
          <p:nvPr/>
        </p:nvSpPr>
        <p:spPr>
          <a:xfrm>
            <a:off x="4087368" y="2395728"/>
            <a:ext cx="4709160" cy="786384"/>
          </a:xfrm>
          <a:prstGeom prst="roundRect">
            <a:avLst>
              <a:gd name="adj" fmla="val 9302"/>
            </a:avLst>
          </a:prstGeom>
          <a:solidFill>
            <a:srgbClr val="E7F4ED"/>
          </a:solidFill>
          <a:ln/>
        </p:spPr>
      </p:sp>
      <p:sp>
        <p:nvSpPr>
          <p:cNvPr id="13" name="Shape 11"/>
          <p:cNvSpPr/>
          <p:nvPr/>
        </p:nvSpPr>
        <p:spPr>
          <a:xfrm>
            <a:off x="4251960" y="2642616"/>
            <a:ext cx="292608" cy="292608"/>
          </a:xfrm>
          <a:prstGeom prst="ellipse">
            <a:avLst/>
          </a:prstGeom>
          <a:solidFill>
            <a:srgbClr val="1E7B4D"/>
          </a:solidFill>
          <a:ln/>
        </p:spPr>
      </p:sp>
      <p:sp>
        <p:nvSpPr>
          <p:cNvPr id="14" name="Text 12"/>
          <p:cNvSpPr/>
          <p:nvPr/>
        </p:nvSpPr>
        <p:spPr>
          <a:xfrm>
            <a:off x="4251960" y="2642616"/>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5" name="Text 13"/>
          <p:cNvSpPr/>
          <p:nvPr/>
        </p:nvSpPr>
        <p:spPr>
          <a:xfrm>
            <a:off x="4654296" y="2395728"/>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Profiling first post-close; 15% contingency; re-baseline planned</a:t>
            </a:r>
            <a:endParaRPr lang="en-US" sz="1150" dirty="0"/>
          </a:p>
        </p:txBody>
      </p:sp>
      <p:sp>
        <p:nvSpPr>
          <p:cNvPr id="16" name="Shape 14"/>
          <p:cNvSpPr/>
          <p:nvPr/>
        </p:nvSpPr>
        <p:spPr>
          <a:xfrm>
            <a:off x="8979408" y="2679192"/>
            <a:ext cx="219456" cy="219456"/>
          </a:xfrm>
          <a:prstGeom prst="ellipse">
            <a:avLst/>
          </a:prstGeom>
          <a:solidFill>
            <a:srgbClr val="C0392B"/>
          </a:solidFill>
          <a:ln/>
        </p:spPr>
      </p:sp>
      <p:sp>
        <p:nvSpPr>
          <p:cNvPr id="17" name="Text 15"/>
          <p:cNvSpPr/>
          <p:nvPr/>
        </p:nvSpPr>
        <p:spPr>
          <a:xfrm>
            <a:off x="9290304" y="2395728"/>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18" name="Shape 16"/>
          <p:cNvSpPr/>
          <p:nvPr/>
        </p:nvSpPr>
        <p:spPr>
          <a:xfrm>
            <a:off x="10305288" y="2679192"/>
            <a:ext cx="219456" cy="219456"/>
          </a:xfrm>
          <a:prstGeom prst="ellipse">
            <a:avLst/>
          </a:prstGeom>
          <a:solidFill>
            <a:srgbClr val="C0392B"/>
          </a:solidFill>
          <a:ln/>
        </p:spPr>
      </p:sp>
      <p:sp>
        <p:nvSpPr>
          <p:cNvPr id="19" name="Text 17"/>
          <p:cNvSpPr/>
          <p:nvPr/>
        </p:nvSpPr>
        <p:spPr>
          <a:xfrm>
            <a:off x="10616184" y="2395728"/>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20" name="Text 18"/>
          <p:cNvSpPr/>
          <p:nvPr/>
        </p:nvSpPr>
        <p:spPr>
          <a:xfrm>
            <a:off x="566928" y="3383280"/>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02</a:t>
            </a:r>
            <a:endParaRPr lang="en-US" sz="3000" dirty="0"/>
          </a:p>
        </p:txBody>
      </p:sp>
      <p:sp>
        <p:nvSpPr>
          <p:cNvPr id="21" name="Text 19"/>
          <p:cNvSpPr/>
          <p:nvPr/>
        </p:nvSpPr>
        <p:spPr>
          <a:xfrm>
            <a:off x="1115568" y="3328416"/>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Regulatory approval timing</a:t>
            </a:r>
            <a:endParaRPr lang="en-US" sz="1300" dirty="0"/>
          </a:p>
        </p:txBody>
      </p:sp>
      <p:sp>
        <p:nvSpPr>
          <p:cNvPr id="22" name="Shape 20"/>
          <p:cNvSpPr/>
          <p:nvPr/>
        </p:nvSpPr>
        <p:spPr>
          <a:xfrm>
            <a:off x="4087368" y="3328416"/>
            <a:ext cx="4709160" cy="786384"/>
          </a:xfrm>
          <a:prstGeom prst="roundRect">
            <a:avLst>
              <a:gd name="adj" fmla="val 9302"/>
            </a:avLst>
          </a:prstGeom>
          <a:solidFill>
            <a:srgbClr val="E7F4ED"/>
          </a:solidFill>
          <a:ln/>
        </p:spPr>
      </p:sp>
      <p:sp>
        <p:nvSpPr>
          <p:cNvPr id="23" name="Shape 21"/>
          <p:cNvSpPr/>
          <p:nvPr/>
        </p:nvSpPr>
        <p:spPr>
          <a:xfrm>
            <a:off x="4251960" y="3575304"/>
            <a:ext cx="292608" cy="292608"/>
          </a:xfrm>
          <a:prstGeom prst="ellipse">
            <a:avLst/>
          </a:prstGeom>
          <a:solidFill>
            <a:srgbClr val="1E7B4D"/>
          </a:solidFill>
          <a:ln/>
        </p:spPr>
      </p:sp>
      <p:sp>
        <p:nvSpPr>
          <p:cNvPr id="24" name="Text 22"/>
          <p:cNvSpPr/>
          <p:nvPr/>
        </p:nvSpPr>
        <p:spPr>
          <a:xfrm>
            <a:off x="4251960" y="3575304"/>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25" name="Text 23"/>
          <p:cNvSpPr/>
          <p:nvPr/>
        </p:nvSpPr>
        <p:spPr>
          <a:xfrm>
            <a:off x="4654296" y="3328416"/>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Early filing; Day 1 planned to a window, not a fixed date</a:t>
            </a:r>
            <a:endParaRPr lang="en-US" sz="1150" dirty="0"/>
          </a:p>
        </p:txBody>
      </p:sp>
      <p:sp>
        <p:nvSpPr>
          <p:cNvPr id="26" name="Shape 24"/>
          <p:cNvSpPr/>
          <p:nvPr/>
        </p:nvSpPr>
        <p:spPr>
          <a:xfrm>
            <a:off x="8979408" y="3611880"/>
            <a:ext cx="219456" cy="219456"/>
          </a:xfrm>
          <a:prstGeom prst="ellipse">
            <a:avLst/>
          </a:prstGeom>
          <a:solidFill>
            <a:srgbClr val="B8790C"/>
          </a:solidFill>
          <a:ln/>
        </p:spPr>
      </p:sp>
      <p:sp>
        <p:nvSpPr>
          <p:cNvPr id="27" name="Text 25"/>
          <p:cNvSpPr/>
          <p:nvPr/>
        </p:nvSpPr>
        <p:spPr>
          <a:xfrm>
            <a:off x="9290304" y="3328416"/>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Medium</a:t>
            </a:r>
            <a:endParaRPr lang="en-US" sz="1200" dirty="0"/>
          </a:p>
        </p:txBody>
      </p:sp>
      <p:sp>
        <p:nvSpPr>
          <p:cNvPr id="28" name="Shape 26"/>
          <p:cNvSpPr/>
          <p:nvPr/>
        </p:nvSpPr>
        <p:spPr>
          <a:xfrm>
            <a:off x="10305288" y="3611880"/>
            <a:ext cx="219456" cy="219456"/>
          </a:xfrm>
          <a:prstGeom prst="ellipse">
            <a:avLst/>
          </a:prstGeom>
          <a:solidFill>
            <a:srgbClr val="C0392B"/>
          </a:solidFill>
          <a:ln/>
        </p:spPr>
      </p:sp>
      <p:sp>
        <p:nvSpPr>
          <p:cNvPr id="29" name="Text 27"/>
          <p:cNvSpPr/>
          <p:nvPr/>
        </p:nvSpPr>
        <p:spPr>
          <a:xfrm>
            <a:off x="10616184" y="3328416"/>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30" name="Text 28"/>
          <p:cNvSpPr/>
          <p:nvPr/>
        </p:nvSpPr>
        <p:spPr>
          <a:xfrm>
            <a:off x="566928" y="4315968"/>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03</a:t>
            </a:r>
            <a:endParaRPr lang="en-US" sz="3000" dirty="0"/>
          </a:p>
        </p:txBody>
      </p:sp>
      <p:sp>
        <p:nvSpPr>
          <p:cNvPr id="31" name="Text 29"/>
          <p:cNvSpPr/>
          <p:nvPr/>
        </p:nvSpPr>
        <p:spPr>
          <a:xfrm>
            <a:off x="1115568" y="4261104"/>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Key talent departure at the target</a:t>
            </a:r>
            <a:endParaRPr lang="en-US" sz="1300" dirty="0"/>
          </a:p>
        </p:txBody>
      </p:sp>
      <p:sp>
        <p:nvSpPr>
          <p:cNvPr id="32" name="Shape 30"/>
          <p:cNvSpPr/>
          <p:nvPr/>
        </p:nvSpPr>
        <p:spPr>
          <a:xfrm>
            <a:off x="4087368" y="4261104"/>
            <a:ext cx="4709160" cy="786384"/>
          </a:xfrm>
          <a:prstGeom prst="roundRect">
            <a:avLst>
              <a:gd name="adj" fmla="val 9302"/>
            </a:avLst>
          </a:prstGeom>
          <a:solidFill>
            <a:srgbClr val="E7F4ED"/>
          </a:solidFill>
          <a:ln/>
        </p:spPr>
      </p:sp>
      <p:sp>
        <p:nvSpPr>
          <p:cNvPr id="33" name="Shape 31"/>
          <p:cNvSpPr/>
          <p:nvPr/>
        </p:nvSpPr>
        <p:spPr>
          <a:xfrm>
            <a:off x="4251960" y="4507992"/>
            <a:ext cx="292608" cy="292608"/>
          </a:xfrm>
          <a:prstGeom prst="ellipse">
            <a:avLst/>
          </a:prstGeom>
          <a:solidFill>
            <a:srgbClr val="1E7B4D"/>
          </a:solidFill>
          <a:ln/>
        </p:spPr>
      </p:sp>
      <p:sp>
        <p:nvSpPr>
          <p:cNvPr id="34" name="Text 32"/>
          <p:cNvSpPr/>
          <p:nvPr/>
        </p:nvSpPr>
        <p:spPr>
          <a:xfrm>
            <a:off x="4251960" y="4507992"/>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35" name="Text 33"/>
          <p:cNvSpPr/>
          <p:nvPr/>
        </p:nvSpPr>
        <p:spPr>
          <a:xfrm>
            <a:off x="4654296" y="4261104"/>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Retention tied to knowledge transfer, not presence</a:t>
            </a:r>
            <a:endParaRPr lang="en-US" sz="1150" dirty="0"/>
          </a:p>
        </p:txBody>
      </p:sp>
      <p:sp>
        <p:nvSpPr>
          <p:cNvPr id="36" name="Shape 34"/>
          <p:cNvSpPr/>
          <p:nvPr/>
        </p:nvSpPr>
        <p:spPr>
          <a:xfrm>
            <a:off x="8979408" y="4544568"/>
            <a:ext cx="219456" cy="219456"/>
          </a:xfrm>
          <a:prstGeom prst="ellipse">
            <a:avLst/>
          </a:prstGeom>
          <a:solidFill>
            <a:srgbClr val="B8790C"/>
          </a:solidFill>
          <a:ln/>
        </p:spPr>
      </p:sp>
      <p:sp>
        <p:nvSpPr>
          <p:cNvPr id="37" name="Text 35"/>
          <p:cNvSpPr/>
          <p:nvPr/>
        </p:nvSpPr>
        <p:spPr>
          <a:xfrm>
            <a:off x="9290304" y="4261104"/>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Medium</a:t>
            </a:r>
            <a:endParaRPr lang="en-US" sz="1200" dirty="0"/>
          </a:p>
        </p:txBody>
      </p:sp>
      <p:sp>
        <p:nvSpPr>
          <p:cNvPr id="38" name="Shape 36"/>
          <p:cNvSpPr/>
          <p:nvPr/>
        </p:nvSpPr>
        <p:spPr>
          <a:xfrm>
            <a:off x="10305288" y="4544568"/>
            <a:ext cx="219456" cy="219456"/>
          </a:xfrm>
          <a:prstGeom prst="ellipse">
            <a:avLst/>
          </a:prstGeom>
          <a:solidFill>
            <a:srgbClr val="C0392B"/>
          </a:solidFill>
          <a:ln/>
        </p:spPr>
      </p:sp>
      <p:sp>
        <p:nvSpPr>
          <p:cNvPr id="39" name="Text 37"/>
          <p:cNvSpPr/>
          <p:nvPr/>
        </p:nvSpPr>
        <p:spPr>
          <a:xfrm>
            <a:off x="10616184" y="4261104"/>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40" name="Text 38"/>
          <p:cNvSpPr/>
          <p:nvPr/>
        </p:nvSpPr>
        <p:spPr>
          <a:xfrm>
            <a:off x="566928" y="5248656"/>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04</a:t>
            </a:r>
            <a:endParaRPr lang="en-US" sz="3000" dirty="0"/>
          </a:p>
        </p:txBody>
      </p:sp>
      <p:sp>
        <p:nvSpPr>
          <p:cNvPr id="41" name="Text 39"/>
          <p:cNvSpPr/>
          <p:nvPr/>
        </p:nvSpPr>
        <p:spPr>
          <a:xfrm>
            <a:off x="1115568" y="5193792"/>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First-time cloud adoption</a:t>
            </a:r>
            <a:endParaRPr lang="en-US" sz="1300" dirty="0"/>
          </a:p>
        </p:txBody>
      </p:sp>
      <p:sp>
        <p:nvSpPr>
          <p:cNvPr id="42" name="Shape 40"/>
          <p:cNvSpPr/>
          <p:nvPr/>
        </p:nvSpPr>
        <p:spPr>
          <a:xfrm>
            <a:off x="4087368" y="5193792"/>
            <a:ext cx="4709160" cy="786384"/>
          </a:xfrm>
          <a:prstGeom prst="roundRect">
            <a:avLst>
              <a:gd name="adj" fmla="val 9302"/>
            </a:avLst>
          </a:prstGeom>
          <a:solidFill>
            <a:srgbClr val="E7F4ED"/>
          </a:solidFill>
          <a:ln/>
        </p:spPr>
      </p:sp>
      <p:sp>
        <p:nvSpPr>
          <p:cNvPr id="43" name="Shape 41"/>
          <p:cNvSpPr/>
          <p:nvPr/>
        </p:nvSpPr>
        <p:spPr>
          <a:xfrm>
            <a:off x="4251960" y="5440680"/>
            <a:ext cx="292608" cy="292608"/>
          </a:xfrm>
          <a:prstGeom prst="ellipse">
            <a:avLst/>
          </a:prstGeom>
          <a:solidFill>
            <a:srgbClr val="1E7B4D"/>
          </a:solidFill>
          <a:ln/>
        </p:spPr>
      </p:sp>
      <p:sp>
        <p:nvSpPr>
          <p:cNvPr id="44" name="Text 42"/>
          <p:cNvSpPr/>
          <p:nvPr/>
        </p:nvSpPr>
        <p:spPr>
          <a:xfrm>
            <a:off x="4251960" y="5440680"/>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45" name="Text 43"/>
          <p:cNvSpPr/>
          <p:nvPr/>
        </p:nvSpPr>
        <p:spPr>
          <a:xfrm>
            <a:off x="4654296" y="5193792"/>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Rehost now, optimize after exit; landing zone before waves</a:t>
            </a:r>
            <a:endParaRPr lang="en-US" sz="1150" dirty="0"/>
          </a:p>
        </p:txBody>
      </p:sp>
      <p:sp>
        <p:nvSpPr>
          <p:cNvPr id="46" name="Shape 44"/>
          <p:cNvSpPr/>
          <p:nvPr/>
        </p:nvSpPr>
        <p:spPr>
          <a:xfrm>
            <a:off x="8979408" y="5477256"/>
            <a:ext cx="219456" cy="219456"/>
          </a:xfrm>
          <a:prstGeom prst="ellipse">
            <a:avLst/>
          </a:prstGeom>
          <a:solidFill>
            <a:srgbClr val="B8790C"/>
          </a:solidFill>
          <a:ln/>
        </p:spPr>
      </p:sp>
      <p:sp>
        <p:nvSpPr>
          <p:cNvPr id="47" name="Text 45"/>
          <p:cNvSpPr/>
          <p:nvPr/>
        </p:nvSpPr>
        <p:spPr>
          <a:xfrm>
            <a:off x="9290304" y="5193792"/>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Medium</a:t>
            </a:r>
            <a:endParaRPr lang="en-US" sz="1200" dirty="0"/>
          </a:p>
        </p:txBody>
      </p:sp>
      <p:sp>
        <p:nvSpPr>
          <p:cNvPr id="48" name="Shape 46"/>
          <p:cNvSpPr/>
          <p:nvPr/>
        </p:nvSpPr>
        <p:spPr>
          <a:xfrm>
            <a:off x="10305288" y="5477256"/>
            <a:ext cx="219456" cy="219456"/>
          </a:xfrm>
          <a:prstGeom prst="ellipse">
            <a:avLst/>
          </a:prstGeom>
          <a:solidFill>
            <a:srgbClr val="B8790C"/>
          </a:solidFill>
          <a:ln/>
        </p:spPr>
      </p:sp>
      <p:sp>
        <p:nvSpPr>
          <p:cNvPr id="49" name="Text 47"/>
          <p:cNvSpPr/>
          <p:nvPr/>
        </p:nvSpPr>
        <p:spPr>
          <a:xfrm>
            <a:off x="10616184" y="5193792"/>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Medium</a:t>
            </a:r>
            <a:endParaRPr lang="en-US" sz="1200" dirty="0"/>
          </a:p>
        </p:txBody>
      </p:sp>
      <p:sp>
        <p:nvSpPr>
          <p:cNvPr id="50" name="Text 4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RISKS WE'RE WATCHING</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Risks We're Watching  (1 of 2)</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37360"/>
            <a:ext cx="5346040" cy="4206240"/>
          </a:xfrm>
          <a:prstGeom prst="roundRect">
            <a:avLst>
              <a:gd name="adj" fmla="val 1957"/>
            </a:avLst>
          </a:prstGeom>
          <a:solidFill>
            <a:srgbClr val="FFFFFF"/>
          </a:solidFill>
          <a:ln w="19050">
            <a:solidFill>
              <a:srgbClr val="E3E9F0"/>
            </a:solidFill>
            <a:prstDash val="solid"/>
          </a:ln>
        </p:spPr>
      </p:sp>
      <p:sp>
        <p:nvSpPr>
          <p:cNvPr id="6" name="Shape 4"/>
          <p:cNvSpPr/>
          <p:nvPr/>
        </p:nvSpPr>
        <p:spPr>
          <a:xfrm>
            <a:off x="566928" y="1737360"/>
            <a:ext cx="5346040" cy="502920"/>
          </a:xfrm>
          <a:prstGeom prst="rect">
            <a:avLst/>
          </a:prstGeom>
          <a:solidFill>
            <a:srgbClr val="FBF0DC"/>
          </a:solidFill>
          <a:ln/>
        </p:spPr>
      </p:sp>
      <p:sp>
        <p:nvSpPr>
          <p:cNvPr id="7" name="Text 5"/>
          <p:cNvSpPr/>
          <p:nvPr/>
        </p:nvSpPr>
        <p:spPr>
          <a:xfrm>
            <a:off x="7680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R-01</a:t>
            </a:r>
            <a:endParaRPr lang="en-US" sz="1250" dirty="0"/>
          </a:p>
        </p:txBody>
      </p:sp>
      <p:sp>
        <p:nvSpPr>
          <p:cNvPr id="8" name="Text 6"/>
          <p:cNvSpPr/>
          <p:nvPr/>
        </p:nvSpPr>
        <p:spPr>
          <a:xfrm>
            <a:off x="15727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Member identity resolution volume</a:t>
            </a:r>
            <a:endParaRPr lang="en-US" sz="1400" dirty="0"/>
          </a:p>
        </p:txBody>
      </p:sp>
      <p:sp>
        <p:nvSpPr>
          <p:cNvPr id="9" name="Shape 7"/>
          <p:cNvSpPr/>
          <p:nvPr/>
        </p:nvSpPr>
        <p:spPr>
          <a:xfrm>
            <a:off x="786384" y="2377440"/>
            <a:ext cx="2362124" cy="384048"/>
          </a:xfrm>
          <a:prstGeom prst="roundRect">
            <a:avLst>
              <a:gd name="adj" fmla="val 16667"/>
            </a:avLst>
          </a:prstGeom>
          <a:solidFill>
            <a:srgbClr val="C0392B"/>
          </a:solidFill>
          <a:ln/>
        </p:spPr>
      </p:sp>
      <p:sp>
        <p:nvSpPr>
          <p:cNvPr id="10" name="Text 8"/>
          <p:cNvSpPr/>
          <p:nvPr/>
        </p:nvSpPr>
        <p:spPr>
          <a:xfrm>
            <a:off x="7863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1" name="Shape 9"/>
          <p:cNvSpPr/>
          <p:nvPr/>
        </p:nvSpPr>
        <p:spPr>
          <a:xfrm>
            <a:off x="3331388" y="2377440"/>
            <a:ext cx="2362124" cy="384048"/>
          </a:xfrm>
          <a:prstGeom prst="roundRect">
            <a:avLst>
              <a:gd name="adj" fmla="val 16667"/>
            </a:avLst>
          </a:prstGeom>
          <a:solidFill>
            <a:srgbClr val="C0392B"/>
          </a:solidFill>
          <a:ln/>
        </p:spPr>
      </p:sp>
      <p:sp>
        <p:nvSpPr>
          <p:cNvPr id="12" name="Text 10"/>
          <p:cNvSpPr/>
          <p:nvPr/>
        </p:nvSpPr>
        <p:spPr>
          <a:xfrm>
            <a:off x="3331388"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3" name="Text 11"/>
          <p:cNvSpPr/>
          <p:nvPr/>
        </p:nvSpPr>
        <p:spPr>
          <a:xfrm>
            <a:off x="7863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The share of member records needing manual review is an assumption we are legally barred from testing before close. If the real figure is materially higher, identity resolution becomes the critical path and the transitional services term is the thing at risk.</a:t>
            </a:r>
            <a:endParaRPr lang="en-US" sz="1200" dirty="0"/>
          </a:p>
        </p:txBody>
      </p:sp>
      <p:sp>
        <p:nvSpPr>
          <p:cNvPr id="14" name="Text 12"/>
          <p:cNvSpPr/>
          <p:nvPr/>
        </p:nvSpPr>
        <p:spPr>
          <a:xfrm>
            <a:off x="7863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Dr. A. Ravindran</a:t>
            </a:r>
            <a:endParaRPr lang="en-US" sz="950" dirty="0"/>
          </a:p>
        </p:txBody>
      </p:sp>
      <p:sp>
        <p:nvSpPr>
          <p:cNvPr id="15" name="Text 13"/>
          <p:cNvSpPr/>
          <p:nvPr/>
        </p:nvSpPr>
        <p:spPr>
          <a:xfrm>
            <a:off x="7863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 — highest attention</a:t>
            </a:r>
            <a:endParaRPr lang="en-US" sz="950" dirty="0"/>
          </a:p>
        </p:txBody>
      </p:sp>
      <p:sp>
        <p:nvSpPr>
          <p:cNvPr id="16" name="Shape 14"/>
          <p:cNvSpPr/>
          <p:nvPr/>
        </p:nvSpPr>
        <p:spPr>
          <a:xfrm>
            <a:off x="786384" y="4700016"/>
            <a:ext cx="4907128" cy="10973"/>
          </a:xfrm>
          <a:prstGeom prst="rect">
            <a:avLst/>
          </a:prstGeom>
          <a:solidFill>
            <a:srgbClr val="E3E9F0"/>
          </a:solidFill>
          <a:ln/>
        </p:spPr>
      </p:sp>
      <p:sp>
        <p:nvSpPr>
          <p:cNvPr id="17" name="Text 15"/>
          <p:cNvSpPr/>
          <p:nvPr/>
        </p:nvSpPr>
        <p:spPr>
          <a:xfrm>
            <a:off x="7863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Profiling scheduled as the first substantive post-close data activity; steward capacity sized with headroom; 15% contingency held; re-baseline planned rather than assumed away.</a:t>
            </a:r>
            <a:endParaRPr lang="en-US" sz="1100" dirty="0"/>
          </a:p>
        </p:txBody>
      </p:sp>
      <p:sp>
        <p:nvSpPr>
          <p:cNvPr id="18" name="Shape 16"/>
          <p:cNvSpPr/>
          <p:nvPr/>
        </p:nvSpPr>
        <p:spPr>
          <a:xfrm>
            <a:off x="6278728" y="1737360"/>
            <a:ext cx="5346040" cy="4206240"/>
          </a:xfrm>
          <a:prstGeom prst="roundRect">
            <a:avLst>
              <a:gd name="adj" fmla="val 1957"/>
            </a:avLst>
          </a:prstGeom>
          <a:solidFill>
            <a:srgbClr val="FFFFFF"/>
          </a:solidFill>
          <a:ln w="19050">
            <a:solidFill>
              <a:srgbClr val="E3E9F0"/>
            </a:solidFill>
            <a:prstDash val="solid"/>
          </a:ln>
        </p:spPr>
      </p:sp>
      <p:sp>
        <p:nvSpPr>
          <p:cNvPr id="19" name="Shape 17"/>
          <p:cNvSpPr/>
          <p:nvPr/>
        </p:nvSpPr>
        <p:spPr>
          <a:xfrm>
            <a:off x="6278728" y="1737360"/>
            <a:ext cx="5346040" cy="502920"/>
          </a:xfrm>
          <a:prstGeom prst="rect">
            <a:avLst/>
          </a:prstGeom>
          <a:solidFill>
            <a:srgbClr val="FBF0DC"/>
          </a:solidFill>
          <a:ln/>
        </p:spPr>
      </p:sp>
      <p:sp>
        <p:nvSpPr>
          <p:cNvPr id="20" name="Text 18"/>
          <p:cNvSpPr/>
          <p:nvPr/>
        </p:nvSpPr>
        <p:spPr>
          <a:xfrm>
            <a:off x="64798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R-02</a:t>
            </a:r>
            <a:endParaRPr lang="en-US" sz="1250" dirty="0"/>
          </a:p>
        </p:txBody>
      </p:sp>
      <p:sp>
        <p:nvSpPr>
          <p:cNvPr id="21" name="Text 19"/>
          <p:cNvSpPr/>
          <p:nvPr/>
        </p:nvSpPr>
        <p:spPr>
          <a:xfrm>
            <a:off x="72845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Regulatory approval timing</a:t>
            </a:r>
            <a:endParaRPr lang="en-US" sz="1400" dirty="0"/>
          </a:p>
        </p:txBody>
      </p:sp>
      <p:sp>
        <p:nvSpPr>
          <p:cNvPr id="22" name="Shape 20"/>
          <p:cNvSpPr/>
          <p:nvPr/>
        </p:nvSpPr>
        <p:spPr>
          <a:xfrm>
            <a:off x="6498184" y="2377440"/>
            <a:ext cx="2362124" cy="384048"/>
          </a:xfrm>
          <a:prstGeom prst="roundRect">
            <a:avLst>
              <a:gd name="adj" fmla="val 16667"/>
            </a:avLst>
          </a:prstGeom>
          <a:solidFill>
            <a:srgbClr val="B8790C"/>
          </a:solidFill>
          <a:ln/>
        </p:spPr>
      </p:sp>
      <p:sp>
        <p:nvSpPr>
          <p:cNvPr id="23" name="Text 21"/>
          <p:cNvSpPr/>
          <p:nvPr/>
        </p:nvSpPr>
        <p:spPr>
          <a:xfrm>
            <a:off x="64981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24" name="Shape 22"/>
          <p:cNvSpPr/>
          <p:nvPr/>
        </p:nvSpPr>
        <p:spPr>
          <a:xfrm>
            <a:off x="9043187" y="2377440"/>
            <a:ext cx="2362124" cy="384048"/>
          </a:xfrm>
          <a:prstGeom prst="roundRect">
            <a:avLst>
              <a:gd name="adj" fmla="val 16667"/>
            </a:avLst>
          </a:prstGeom>
          <a:solidFill>
            <a:srgbClr val="C0392B"/>
          </a:solidFill>
          <a:ln/>
        </p:spPr>
      </p:sp>
      <p:sp>
        <p:nvSpPr>
          <p:cNvPr id="25" name="Text 23"/>
          <p:cNvSpPr/>
          <p:nvPr/>
        </p:nvSpPr>
        <p:spPr>
          <a:xfrm>
            <a:off x="9043187"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26" name="Text 24"/>
          <p:cNvSpPr/>
          <p:nvPr/>
        </p:nvSpPr>
        <p:spPr>
          <a:xfrm>
            <a:off x="64981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Insurance regulatory approval is outside the program's control and sets the close date, which in turn starts the transitional services clock. A slip moves every downstream date.</a:t>
            </a:r>
            <a:endParaRPr lang="en-US" sz="1200" dirty="0"/>
          </a:p>
        </p:txBody>
      </p:sp>
      <p:sp>
        <p:nvSpPr>
          <p:cNvPr id="27" name="Text 25"/>
          <p:cNvSpPr/>
          <p:nvPr/>
        </p:nvSpPr>
        <p:spPr>
          <a:xfrm>
            <a:off x="64981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R. Cadwallader</a:t>
            </a:r>
            <a:endParaRPr lang="en-US" sz="950" dirty="0"/>
          </a:p>
        </p:txBody>
      </p:sp>
      <p:sp>
        <p:nvSpPr>
          <p:cNvPr id="28" name="Text 26"/>
          <p:cNvSpPr/>
          <p:nvPr/>
        </p:nvSpPr>
        <p:spPr>
          <a:xfrm>
            <a:off x="64981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a:t>
            </a:r>
            <a:endParaRPr lang="en-US" sz="950" dirty="0"/>
          </a:p>
        </p:txBody>
      </p:sp>
      <p:sp>
        <p:nvSpPr>
          <p:cNvPr id="29" name="Shape 27"/>
          <p:cNvSpPr/>
          <p:nvPr/>
        </p:nvSpPr>
        <p:spPr>
          <a:xfrm>
            <a:off x="6498184" y="4700016"/>
            <a:ext cx="4907128" cy="10973"/>
          </a:xfrm>
          <a:prstGeom prst="rect">
            <a:avLst/>
          </a:prstGeom>
          <a:solidFill>
            <a:srgbClr val="E3E9F0"/>
          </a:solidFill>
          <a:ln/>
        </p:spPr>
      </p:sp>
      <p:sp>
        <p:nvSpPr>
          <p:cNvPr id="30" name="Text 28"/>
          <p:cNvSpPr/>
          <p:nvPr/>
        </p:nvSpPr>
        <p:spPr>
          <a:xfrm>
            <a:off x="64981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Filing prepared early with pre-submission engagement; Day 1 plans built to a window rather than a fixed date so a slip re-times rather than re-plans.</a:t>
            </a:r>
            <a:endParaRPr lang="en-US" sz="1100" dirty="0"/>
          </a:p>
        </p:txBody>
      </p:sp>
      <p:sp>
        <p:nvSpPr>
          <p:cNvPr id="31" name="Text 2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RISKS WE'RE WATCHING</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Risks We're Watching  (2 of 2)</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37360"/>
            <a:ext cx="5346040" cy="4206240"/>
          </a:xfrm>
          <a:prstGeom prst="roundRect">
            <a:avLst>
              <a:gd name="adj" fmla="val 1957"/>
            </a:avLst>
          </a:prstGeom>
          <a:solidFill>
            <a:srgbClr val="FFFFFF"/>
          </a:solidFill>
          <a:ln w="19050">
            <a:solidFill>
              <a:srgbClr val="E3E9F0"/>
            </a:solidFill>
            <a:prstDash val="solid"/>
          </a:ln>
        </p:spPr>
      </p:sp>
      <p:sp>
        <p:nvSpPr>
          <p:cNvPr id="6" name="Shape 4"/>
          <p:cNvSpPr/>
          <p:nvPr/>
        </p:nvSpPr>
        <p:spPr>
          <a:xfrm>
            <a:off x="566928" y="1737360"/>
            <a:ext cx="5346040" cy="502920"/>
          </a:xfrm>
          <a:prstGeom prst="rect">
            <a:avLst/>
          </a:prstGeom>
          <a:solidFill>
            <a:srgbClr val="FBF0DC"/>
          </a:solidFill>
          <a:ln/>
        </p:spPr>
      </p:sp>
      <p:sp>
        <p:nvSpPr>
          <p:cNvPr id="7" name="Text 5"/>
          <p:cNvSpPr/>
          <p:nvPr/>
        </p:nvSpPr>
        <p:spPr>
          <a:xfrm>
            <a:off x="7680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R-03</a:t>
            </a:r>
            <a:endParaRPr lang="en-US" sz="1250" dirty="0"/>
          </a:p>
        </p:txBody>
      </p:sp>
      <p:sp>
        <p:nvSpPr>
          <p:cNvPr id="8" name="Text 6"/>
          <p:cNvSpPr/>
          <p:nvPr/>
        </p:nvSpPr>
        <p:spPr>
          <a:xfrm>
            <a:off x="15727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Key talent departure at the target</a:t>
            </a:r>
            <a:endParaRPr lang="en-US" sz="1400" dirty="0"/>
          </a:p>
        </p:txBody>
      </p:sp>
      <p:sp>
        <p:nvSpPr>
          <p:cNvPr id="9" name="Shape 7"/>
          <p:cNvSpPr/>
          <p:nvPr/>
        </p:nvSpPr>
        <p:spPr>
          <a:xfrm>
            <a:off x="786384" y="2377440"/>
            <a:ext cx="2362124" cy="384048"/>
          </a:xfrm>
          <a:prstGeom prst="roundRect">
            <a:avLst>
              <a:gd name="adj" fmla="val 16667"/>
            </a:avLst>
          </a:prstGeom>
          <a:solidFill>
            <a:srgbClr val="B8790C"/>
          </a:solidFill>
          <a:ln/>
        </p:spPr>
      </p:sp>
      <p:sp>
        <p:nvSpPr>
          <p:cNvPr id="10" name="Text 8"/>
          <p:cNvSpPr/>
          <p:nvPr/>
        </p:nvSpPr>
        <p:spPr>
          <a:xfrm>
            <a:off x="7863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11" name="Shape 9"/>
          <p:cNvSpPr/>
          <p:nvPr/>
        </p:nvSpPr>
        <p:spPr>
          <a:xfrm>
            <a:off x="3331388" y="2377440"/>
            <a:ext cx="2362124" cy="384048"/>
          </a:xfrm>
          <a:prstGeom prst="roundRect">
            <a:avLst>
              <a:gd name="adj" fmla="val 16667"/>
            </a:avLst>
          </a:prstGeom>
          <a:solidFill>
            <a:srgbClr val="C0392B"/>
          </a:solidFill>
          <a:ln/>
        </p:spPr>
      </p:sp>
      <p:sp>
        <p:nvSpPr>
          <p:cNvPr id="12" name="Text 10"/>
          <p:cNvSpPr/>
          <p:nvPr/>
        </p:nvSpPr>
        <p:spPr>
          <a:xfrm>
            <a:off x="3331388"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3" name="Text 11"/>
          <p:cNvSpPr/>
          <p:nvPr/>
        </p:nvSpPr>
        <p:spPr>
          <a:xfrm>
            <a:off x="7863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The program depends for twelve to fifteen months on Cumberland Valley staff whose own futures are being decided, and they know it. The knowledge that matters is undocumented and sits with mid-level analysts, not executives.</a:t>
            </a:r>
            <a:endParaRPr lang="en-US" sz="1200" dirty="0"/>
          </a:p>
        </p:txBody>
      </p:sp>
      <p:sp>
        <p:nvSpPr>
          <p:cNvPr id="14" name="Text 12"/>
          <p:cNvSpPr/>
          <p:nvPr/>
        </p:nvSpPr>
        <p:spPr>
          <a:xfrm>
            <a:off x="7863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D. Marchbanks</a:t>
            </a:r>
            <a:endParaRPr lang="en-US" sz="950" dirty="0"/>
          </a:p>
        </p:txBody>
      </p:sp>
      <p:sp>
        <p:nvSpPr>
          <p:cNvPr id="15" name="Text 13"/>
          <p:cNvSpPr/>
          <p:nvPr/>
        </p:nvSpPr>
        <p:spPr>
          <a:xfrm>
            <a:off x="7863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a:t>
            </a:r>
            <a:endParaRPr lang="en-US" sz="950" dirty="0"/>
          </a:p>
        </p:txBody>
      </p:sp>
      <p:sp>
        <p:nvSpPr>
          <p:cNvPr id="16" name="Shape 14"/>
          <p:cNvSpPr/>
          <p:nvPr/>
        </p:nvSpPr>
        <p:spPr>
          <a:xfrm>
            <a:off x="786384" y="4700016"/>
            <a:ext cx="4907128" cy="10973"/>
          </a:xfrm>
          <a:prstGeom prst="rect">
            <a:avLst/>
          </a:prstGeom>
          <a:solidFill>
            <a:srgbClr val="E3E9F0"/>
          </a:solidFill>
          <a:ln/>
        </p:spPr>
      </p:sp>
      <p:sp>
        <p:nvSpPr>
          <p:cNvPr id="17" name="Text 15"/>
          <p:cNvSpPr/>
          <p:nvPr/>
        </p:nvSpPr>
        <p:spPr>
          <a:xfrm>
            <a:off x="7863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Retention agreements scoped to knowledge transfer obligations rather than presence; transfer treated as a deliverable with named receivers and acceptance criteria.</a:t>
            </a:r>
            <a:endParaRPr lang="en-US" sz="1100" dirty="0"/>
          </a:p>
        </p:txBody>
      </p:sp>
      <p:sp>
        <p:nvSpPr>
          <p:cNvPr id="18" name="Shape 16"/>
          <p:cNvSpPr/>
          <p:nvPr/>
        </p:nvSpPr>
        <p:spPr>
          <a:xfrm>
            <a:off x="6278728" y="1737360"/>
            <a:ext cx="5346040" cy="4206240"/>
          </a:xfrm>
          <a:prstGeom prst="roundRect">
            <a:avLst>
              <a:gd name="adj" fmla="val 1957"/>
            </a:avLst>
          </a:prstGeom>
          <a:solidFill>
            <a:srgbClr val="FFFFFF"/>
          </a:solidFill>
          <a:ln w="19050">
            <a:solidFill>
              <a:srgbClr val="E3E9F0"/>
            </a:solidFill>
            <a:prstDash val="solid"/>
          </a:ln>
        </p:spPr>
      </p:sp>
      <p:sp>
        <p:nvSpPr>
          <p:cNvPr id="19" name="Shape 17"/>
          <p:cNvSpPr/>
          <p:nvPr/>
        </p:nvSpPr>
        <p:spPr>
          <a:xfrm>
            <a:off x="6278728" y="1737360"/>
            <a:ext cx="5346040" cy="502920"/>
          </a:xfrm>
          <a:prstGeom prst="rect">
            <a:avLst/>
          </a:prstGeom>
          <a:solidFill>
            <a:srgbClr val="FBF0DC"/>
          </a:solidFill>
          <a:ln/>
        </p:spPr>
      </p:sp>
      <p:sp>
        <p:nvSpPr>
          <p:cNvPr id="20" name="Text 18"/>
          <p:cNvSpPr/>
          <p:nvPr/>
        </p:nvSpPr>
        <p:spPr>
          <a:xfrm>
            <a:off x="64798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R-04</a:t>
            </a:r>
            <a:endParaRPr lang="en-US" sz="1250" dirty="0"/>
          </a:p>
        </p:txBody>
      </p:sp>
      <p:sp>
        <p:nvSpPr>
          <p:cNvPr id="21" name="Text 19"/>
          <p:cNvSpPr/>
          <p:nvPr/>
        </p:nvSpPr>
        <p:spPr>
          <a:xfrm>
            <a:off x="72845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First-time cloud adoption</a:t>
            </a:r>
            <a:endParaRPr lang="en-US" sz="1400" dirty="0"/>
          </a:p>
        </p:txBody>
      </p:sp>
      <p:sp>
        <p:nvSpPr>
          <p:cNvPr id="22" name="Shape 20"/>
          <p:cNvSpPr/>
          <p:nvPr/>
        </p:nvSpPr>
        <p:spPr>
          <a:xfrm>
            <a:off x="6498184" y="2377440"/>
            <a:ext cx="2362124" cy="384048"/>
          </a:xfrm>
          <a:prstGeom prst="roundRect">
            <a:avLst>
              <a:gd name="adj" fmla="val 16667"/>
            </a:avLst>
          </a:prstGeom>
          <a:solidFill>
            <a:srgbClr val="B8790C"/>
          </a:solidFill>
          <a:ln/>
        </p:spPr>
      </p:sp>
      <p:sp>
        <p:nvSpPr>
          <p:cNvPr id="23" name="Text 21"/>
          <p:cNvSpPr/>
          <p:nvPr/>
        </p:nvSpPr>
        <p:spPr>
          <a:xfrm>
            <a:off x="64981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24" name="Shape 22"/>
          <p:cNvSpPr/>
          <p:nvPr/>
        </p:nvSpPr>
        <p:spPr>
          <a:xfrm>
            <a:off x="9043187" y="2377440"/>
            <a:ext cx="2362124" cy="384048"/>
          </a:xfrm>
          <a:prstGeom prst="roundRect">
            <a:avLst>
              <a:gd name="adj" fmla="val 16667"/>
            </a:avLst>
          </a:prstGeom>
          <a:solidFill>
            <a:srgbClr val="B8790C"/>
          </a:solidFill>
          <a:ln/>
        </p:spPr>
      </p:sp>
      <p:sp>
        <p:nvSpPr>
          <p:cNvPr id="25" name="Text 23"/>
          <p:cNvSpPr/>
          <p:nvPr/>
        </p:nvSpPr>
        <p:spPr>
          <a:xfrm>
            <a:off x="9043187"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26" name="Text 24"/>
          <p:cNvSpPr/>
          <p:nvPr/>
        </p:nvSpPr>
        <p:spPr>
          <a:xfrm>
            <a:off x="64981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ACME has never operated a cloud platform and cannot wait to become mature before migrating — the transitional services clock does not pause for a learning curve.</a:t>
            </a:r>
            <a:endParaRPr lang="en-US" sz="1200" dirty="0"/>
          </a:p>
        </p:txBody>
      </p:sp>
      <p:sp>
        <p:nvSpPr>
          <p:cNvPr id="27" name="Text 25"/>
          <p:cNvSpPr/>
          <p:nvPr/>
        </p:nvSpPr>
        <p:spPr>
          <a:xfrm>
            <a:off x="64981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B. Trammell</a:t>
            </a:r>
            <a:endParaRPr lang="en-US" sz="950" dirty="0"/>
          </a:p>
        </p:txBody>
      </p:sp>
      <p:sp>
        <p:nvSpPr>
          <p:cNvPr id="28" name="Text 26"/>
          <p:cNvSpPr/>
          <p:nvPr/>
        </p:nvSpPr>
        <p:spPr>
          <a:xfrm>
            <a:off x="64981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a:t>
            </a:r>
            <a:endParaRPr lang="en-US" sz="950" dirty="0"/>
          </a:p>
        </p:txBody>
      </p:sp>
      <p:sp>
        <p:nvSpPr>
          <p:cNvPr id="29" name="Shape 27"/>
          <p:cNvSpPr/>
          <p:nvPr/>
        </p:nvSpPr>
        <p:spPr>
          <a:xfrm>
            <a:off x="6498184" y="4700016"/>
            <a:ext cx="4907128" cy="10973"/>
          </a:xfrm>
          <a:prstGeom prst="rect">
            <a:avLst/>
          </a:prstGeom>
          <a:solidFill>
            <a:srgbClr val="E3E9F0"/>
          </a:solidFill>
          <a:ln/>
        </p:spPr>
      </p:sp>
      <p:sp>
        <p:nvSpPr>
          <p:cNvPr id="30" name="Text 28"/>
          <p:cNvSpPr/>
          <p:nvPr/>
        </p:nvSpPr>
        <p:spPr>
          <a:xfrm>
            <a:off x="64981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Rehost first and optimize after exit; landing zone before any wave; co-managed operating model with a contracted step-down so capability transfers rather than being assumed.</a:t>
            </a:r>
            <a:endParaRPr lang="en-US" sz="1100" dirty="0"/>
          </a:p>
        </p:txBody>
      </p:sp>
      <p:sp>
        <p:nvSpPr>
          <p:cNvPr id="31" name="Text 2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DECISIONS RATIFIED</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Decisions We're Starting With</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554480"/>
            <a:ext cx="11057839" cy="320040"/>
          </a:xfrm>
          <a:prstGeom prst="rect">
            <a:avLst/>
          </a:prstGeom>
          <a:noFill/>
          <a:ln/>
        </p:spPr>
        <p:txBody>
          <a:bodyPr wrap="square" rtlCol="0" anchor="ctr"/>
          <a:lstStyle/>
          <a:p>
            <a:pPr indent="0" marL="0">
              <a:buNone/>
            </a:pPr>
            <a:r>
              <a:rPr lang="en-US" sz="1250" dirty="0">
                <a:solidFill>
                  <a:srgbClr val="3D4A5A"/>
                </a:solidFill>
                <a:latin typeface="Calibri" pitchFamily="34" charset="0"/>
                <a:ea typeface="Calibri" pitchFamily="34" charset="-122"/>
                <a:cs typeface="Calibri" pitchFamily="34" charset="-120"/>
              </a:rPr>
              <a:t>Three decisions are already ratified going into planning — captured here so no one has to reconstruct them later.</a:t>
            </a:r>
            <a:endParaRPr lang="en-US" sz="1250" dirty="0"/>
          </a:p>
        </p:txBody>
      </p:sp>
      <p:sp>
        <p:nvSpPr>
          <p:cNvPr id="6" name="Shape 4"/>
          <p:cNvSpPr/>
          <p:nvPr/>
        </p:nvSpPr>
        <p:spPr>
          <a:xfrm>
            <a:off x="566928" y="2103120"/>
            <a:ext cx="11057839" cy="1051560"/>
          </a:xfrm>
          <a:prstGeom prst="roundRect">
            <a:avLst>
              <a:gd name="adj" fmla="val 6957"/>
            </a:avLst>
          </a:prstGeom>
          <a:solidFill>
            <a:srgbClr val="F3F8FD"/>
          </a:solidFill>
          <a:ln w="12700">
            <a:solidFill>
              <a:srgbClr val="E6F1FB"/>
            </a:solidFill>
            <a:prstDash val="solid"/>
          </a:ln>
        </p:spPr>
      </p:sp>
      <p:sp>
        <p:nvSpPr>
          <p:cNvPr id="7" name="Shape 5"/>
          <p:cNvSpPr/>
          <p:nvPr/>
        </p:nvSpPr>
        <p:spPr>
          <a:xfrm>
            <a:off x="566928" y="2103120"/>
            <a:ext cx="64008" cy="1051560"/>
          </a:xfrm>
          <a:prstGeom prst="rect">
            <a:avLst/>
          </a:prstGeom>
          <a:solidFill>
            <a:srgbClr val="1B3A6B"/>
          </a:solidFill>
          <a:ln/>
        </p:spPr>
      </p:sp>
      <p:sp>
        <p:nvSpPr>
          <p:cNvPr id="8" name="Text 6"/>
          <p:cNvSpPr/>
          <p:nvPr/>
        </p:nvSpPr>
        <p:spPr>
          <a:xfrm>
            <a:off x="841248" y="2286000"/>
            <a:ext cx="1371600" cy="36576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D-01</a:t>
            </a:r>
            <a:endParaRPr lang="en-US" sz="1500" dirty="0"/>
          </a:p>
        </p:txBody>
      </p:sp>
      <p:sp>
        <p:nvSpPr>
          <p:cNvPr id="9" name="Text 7"/>
          <p:cNvSpPr/>
          <p:nvPr/>
        </p:nvSpPr>
        <p:spPr>
          <a:xfrm>
            <a:off x="2304288" y="2249424"/>
            <a:ext cx="6577279" cy="777240"/>
          </a:xfrm>
          <a:prstGeom prst="rect">
            <a:avLst/>
          </a:prstGeom>
          <a:noFill/>
          <a:ln/>
        </p:spPr>
        <p:txBody>
          <a:bodyPr wrap="square" rtlCol="0" anchor="ctr"/>
          <a:lstStyle/>
          <a:p>
            <a:pPr indent="0" marL="0">
              <a:lnSpc>
                <a:spcPct val="110000"/>
              </a:lnSpc>
              <a:buNone/>
            </a:pPr>
            <a:r>
              <a:rPr lang="en-US" sz="1300" b="1" dirty="0">
                <a:solidFill>
                  <a:srgbClr val="14243A"/>
                </a:solidFill>
                <a:latin typeface="Calibri" pitchFamily="34" charset="0"/>
                <a:ea typeface="Calibri" pitchFamily="34" charset="-122"/>
                <a:cs typeface="Calibri" pitchFamily="34" charset="-120"/>
              </a:rPr>
              <a:t>Mixed integration thesis adopted — absorb, preserve, or best-of-both decided per capability rather than one blanket approach</a:t>
            </a:r>
            <a:endParaRPr lang="en-US" sz="1300" dirty="0"/>
          </a:p>
        </p:txBody>
      </p:sp>
      <p:sp>
        <p:nvSpPr>
          <p:cNvPr id="10" name="Text 8"/>
          <p:cNvSpPr/>
          <p:nvPr/>
        </p:nvSpPr>
        <p:spPr>
          <a:xfrm>
            <a:off x="8973007" y="2286000"/>
            <a:ext cx="2560320" cy="731520"/>
          </a:xfrm>
          <a:prstGeom prst="rect">
            <a:avLst/>
          </a:prstGeom>
          <a:noFill/>
          <a:ln/>
        </p:spPr>
        <p:txBody>
          <a:bodyPr wrap="square" rtlCol="0" anchor="ctr"/>
          <a:lstStyle/>
          <a:p>
            <a:pPr algn="r" indent="0" marL="0">
              <a:lnSpc>
                <a:spcPct val="110000"/>
              </a:lnSpc>
              <a:buNone/>
            </a:pPr>
            <a:r>
              <a:rPr lang="en-US" sz="1050" b="1" dirty="0">
                <a:solidFill>
                  <a:srgbClr val="3D4A5A"/>
                </a:solidFill>
                <a:latin typeface="Calibri" pitchFamily="34" charset="0"/>
                <a:ea typeface="Calibri" pitchFamily="34" charset="-122"/>
                <a:cs typeface="Calibri" pitchFamily="34" charset="-120"/>
              </a:rPr>
              <a:t>Steering Committee
</a:t>
            </a:r>
            <a:pPr algn="r" indent="0" marL="0">
              <a:lnSpc>
                <a:spcPct val="110000"/>
              </a:lnSpc>
              <a:buNone/>
            </a:pPr>
            <a:r>
              <a:rPr lang="en-US" sz="950" i="1" dirty="0">
                <a:solidFill>
                  <a:srgbClr val="6B7686"/>
                </a:solidFill>
                <a:latin typeface="Calibri" pitchFamily="34" charset="0"/>
                <a:ea typeface="Calibri" pitchFamily="34" charset="-122"/>
                <a:cs typeface="Calibri" pitchFamily="34" charset="-120"/>
              </a:rPr>
              <a:t>At charter</a:t>
            </a:r>
            <a:endParaRPr lang="en-US" sz="1050" dirty="0"/>
          </a:p>
        </p:txBody>
      </p:sp>
      <p:sp>
        <p:nvSpPr>
          <p:cNvPr id="11" name="Shape 9"/>
          <p:cNvSpPr/>
          <p:nvPr/>
        </p:nvSpPr>
        <p:spPr>
          <a:xfrm>
            <a:off x="566928" y="3337560"/>
            <a:ext cx="11057839" cy="1051560"/>
          </a:xfrm>
          <a:prstGeom prst="roundRect">
            <a:avLst>
              <a:gd name="adj" fmla="val 6957"/>
            </a:avLst>
          </a:prstGeom>
          <a:solidFill>
            <a:srgbClr val="F3F8FD"/>
          </a:solidFill>
          <a:ln w="12700">
            <a:solidFill>
              <a:srgbClr val="E6F1FB"/>
            </a:solidFill>
            <a:prstDash val="solid"/>
          </a:ln>
        </p:spPr>
      </p:sp>
      <p:sp>
        <p:nvSpPr>
          <p:cNvPr id="12" name="Shape 10"/>
          <p:cNvSpPr/>
          <p:nvPr/>
        </p:nvSpPr>
        <p:spPr>
          <a:xfrm>
            <a:off x="566928" y="3337560"/>
            <a:ext cx="64008" cy="1051560"/>
          </a:xfrm>
          <a:prstGeom prst="rect">
            <a:avLst/>
          </a:prstGeom>
          <a:solidFill>
            <a:srgbClr val="1B3A6B"/>
          </a:solidFill>
          <a:ln/>
        </p:spPr>
      </p:sp>
      <p:sp>
        <p:nvSpPr>
          <p:cNvPr id="13" name="Text 11"/>
          <p:cNvSpPr/>
          <p:nvPr/>
        </p:nvSpPr>
        <p:spPr>
          <a:xfrm>
            <a:off x="841248" y="3520440"/>
            <a:ext cx="1371600" cy="36576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D-02</a:t>
            </a:r>
            <a:endParaRPr lang="en-US" sz="1500" dirty="0"/>
          </a:p>
        </p:txBody>
      </p:sp>
      <p:sp>
        <p:nvSpPr>
          <p:cNvPr id="14" name="Text 12"/>
          <p:cNvSpPr/>
          <p:nvPr/>
        </p:nvSpPr>
        <p:spPr>
          <a:xfrm>
            <a:off x="2304288" y="3483864"/>
            <a:ext cx="6577279" cy="777240"/>
          </a:xfrm>
          <a:prstGeom prst="rect">
            <a:avLst/>
          </a:prstGeom>
          <a:noFill/>
          <a:ln/>
        </p:spPr>
        <p:txBody>
          <a:bodyPr wrap="square" rtlCol="0" anchor="ctr"/>
          <a:lstStyle/>
          <a:p>
            <a:pPr indent="0" marL="0">
              <a:lnSpc>
                <a:spcPct val="110000"/>
              </a:lnSpc>
              <a:buNone/>
            </a:pPr>
            <a:r>
              <a:rPr lang="en-US" sz="1300" b="1" dirty="0">
                <a:solidFill>
                  <a:srgbClr val="14243A"/>
                </a:solidFill>
                <a:latin typeface="Calibri" pitchFamily="34" charset="0"/>
                <a:ea typeface="Calibri" pitchFamily="34" charset="-122"/>
                <a:cs typeface="Calibri" pitchFamily="34" charset="-120"/>
              </a:rPr>
              <a:t>Clean Team protocol adopted; no ACME staff member sees target member-level data before close</a:t>
            </a:r>
            <a:endParaRPr lang="en-US" sz="1300" dirty="0"/>
          </a:p>
        </p:txBody>
      </p:sp>
      <p:sp>
        <p:nvSpPr>
          <p:cNvPr id="15" name="Text 13"/>
          <p:cNvSpPr/>
          <p:nvPr/>
        </p:nvSpPr>
        <p:spPr>
          <a:xfrm>
            <a:off x="8973007" y="3520440"/>
            <a:ext cx="2560320" cy="731520"/>
          </a:xfrm>
          <a:prstGeom prst="rect">
            <a:avLst/>
          </a:prstGeom>
          <a:noFill/>
          <a:ln/>
        </p:spPr>
        <p:txBody>
          <a:bodyPr wrap="square" rtlCol="0" anchor="ctr"/>
          <a:lstStyle/>
          <a:p>
            <a:pPr algn="r" indent="0" marL="0">
              <a:lnSpc>
                <a:spcPct val="110000"/>
              </a:lnSpc>
              <a:buNone/>
            </a:pPr>
            <a:r>
              <a:rPr lang="en-US" sz="1050" b="1" dirty="0">
                <a:solidFill>
                  <a:srgbClr val="3D4A5A"/>
                </a:solidFill>
                <a:latin typeface="Calibri" pitchFamily="34" charset="0"/>
                <a:ea typeface="Calibri" pitchFamily="34" charset="-122"/>
                <a:cs typeface="Calibri" pitchFamily="34" charset="-120"/>
              </a:rPr>
              <a:t>F. Underhill / P. Marchetti
</a:t>
            </a:r>
            <a:pPr algn="r" indent="0" marL="0">
              <a:lnSpc>
                <a:spcPct val="110000"/>
              </a:lnSpc>
              <a:buNone/>
            </a:pPr>
            <a:r>
              <a:rPr lang="en-US" sz="950" i="1" dirty="0">
                <a:solidFill>
                  <a:srgbClr val="6B7686"/>
                </a:solidFill>
                <a:latin typeface="Calibri" pitchFamily="34" charset="0"/>
                <a:ea typeface="Calibri" pitchFamily="34" charset="-122"/>
                <a:cs typeface="Calibri" pitchFamily="34" charset="-120"/>
              </a:rPr>
              <a:t>At charter</a:t>
            </a:r>
            <a:endParaRPr lang="en-US" sz="1050" dirty="0"/>
          </a:p>
        </p:txBody>
      </p:sp>
      <p:sp>
        <p:nvSpPr>
          <p:cNvPr id="16" name="Shape 14"/>
          <p:cNvSpPr/>
          <p:nvPr/>
        </p:nvSpPr>
        <p:spPr>
          <a:xfrm>
            <a:off x="566928" y="4572000"/>
            <a:ext cx="11057839" cy="1051560"/>
          </a:xfrm>
          <a:prstGeom prst="roundRect">
            <a:avLst>
              <a:gd name="adj" fmla="val 6957"/>
            </a:avLst>
          </a:prstGeom>
          <a:solidFill>
            <a:srgbClr val="F3F8FD"/>
          </a:solidFill>
          <a:ln w="12700">
            <a:solidFill>
              <a:srgbClr val="E6F1FB"/>
            </a:solidFill>
            <a:prstDash val="solid"/>
          </a:ln>
        </p:spPr>
      </p:sp>
      <p:sp>
        <p:nvSpPr>
          <p:cNvPr id="17" name="Shape 15"/>
          <p:cNvSpPr/>
          <p:nvPr/>
        </p:nvSpPr>
        <p:spPr>
          <a:xfrm>
            <a:off x="566928" y="4572000"/>
            <a:ext cx="64008" cy="1051560"/>
          </a:xfrm>
          <a:prstGeom prst="rect">
            <a:avLst/>
          </a:prstGeom>
          <a:solidFill>
            <a:srgbClr val="1B3A6B"/>
          </a:solidFill>
          <a:ln/>
        </p:spPr>
      </p:sp>
      <p:sp>
        <p:nvSpPr>
          <p:cNvPr id="18" name="Text 16"/>
          <p:cNvSpPr/>
          <p:nvPr/>
        </p:nvSpPr>
        <p:spPr>
          <a:xfrm>
            <a:off x="841248" y="4754880"/>
            <a:ext cx="1371600" cy="36576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D-03</a:t>
            </a:r>
            <a:endParaRPr lang="en-US" sz="1500" dirty="0"/>
          </a:p>
        </p:txBody>
      </p:sp>
      <p:sp>
        <p:nvSpPr>
          <p:cNvPr id="19" name="Text 17"/>
          <p:cNvSpPr/>
          <p:nvPr/>
        </p:nvSpPr>
        <p:spPr>
          <a:xfrm>
            <a:off x="2304288" y="4718304"/>
            <a:ext cx="6577279" cy="777240"/>
          </a:xfrm>
          <a:prstGeom prst="rect">
            <a:avLst/>
          </a:prstGeom>
          <a:noFill/>
          <a:ln/>
        </p:spPr>
        <p:txBody>
          <a:bodyPr wrap="square" rtlCol="0" anchor="ctr"/>
          <a:lstStyle/>
          <a:p>
            <a:pPr indent="0" marL="0">
              <a:lnSpc>
                <a:spcPct val="110000"/>
              </a:lnSpc>
              <a:buNone/>
            </a:pPr>
            <a:r>
              <a:rPr lang="en-US" sz="1300" b="1" dirty="0">
                <a:solidFill>
                  <a:srgbClr val="14243A"/>
                </a:solidFill>
                <a:latin typeface="Calibri" pitchFamily="34" charset="0"/>
                <a:ea typeface="Calibri" pitchFamily="34" charset="-122"/>
                <a:cs typeface="Calibri" pitchFamily="34" charset="-120"/>
              </a:rPr>
              <a:t>Cloud operating model set to co-managed with a contracted step-down, rather than build-our-own or fully outsourced</a:t>
            </a:r>
            <a:endParaRPr lang="en-US" sz="1300" dirty="0"/>
          </a:p>
        </p:txBody>
      </p:sp>
      <p:sp>
        <p:nvSpPr>
          <p:cNvPr id="20" name="Text 18"/>
          <p:cNvSpPr/>
          <p:nvPr/>
        </p:nvSpPr>
        <p:spPr>
          <a:xfrm>
            <a:off x="8973007" y="4754880"/>
            <a:ext cx="2560320" cy="731520"/>
          </a:xfrm>
          <a:prstGeom prst="rect">
            <a:avLst/>
          </a:prstGeom>
          <a:noFill/>
          <a:ln/>
        </p:spPr>
        <p:txBody>
          <a:bodyPr wrap="square" rtlCol="0" anchor="ctr"/>
          <a:lstStyle/>
          <a:p>
            <a:pPr algn="r" indent="0" marL="0">
              <a:lnSpc>
                <a:spcPct val="110000"/>
              </a:lnSpc>
              <a:buNone/>
            </a:pPr>
            <a:r>
              <a:rPr lang="en-US" sz="1050" b="1" dirty="0">
                <a:solidFill>
                  <a:srgbClr val="3D4A5A"/>
                </a:solidFill>
                <a:latin typeface="Calibri" pitchFamily="34" charset="0"/>
                <a:ea typeface="Calibri" pitchFamily="34" charset="-122"/>
                <a:cs typeface="Calibri" pitchFamily="34" charset="-120"/>
              </a:rPr>
              <a:t>D. Ashmore, on B. Trammell's recommendation
</a:t>
            </a:r>
            <a:pPr algn="r" indent="0" marL="0">
              <a:lnSpc>
                <a:spcPct val="110000"/>
              </a:lnSpc>
              <a:buNone/>
            </a:pPr>
            <a:r>
              <a:rPr lang="en-US" sz="950" i="1" dirty="0">
                <a:solidFill>
                  <a:srgbClr val="6B7686"/>
                </a:solidFill>
                <a:latin typeface="Calibri" pitchFamily="34" charset="0"/>
                <a:ea typeface="Calibri" pitchFamily="34" charset="-122"/>
                <a:cs typeface="Calibri" pitchFamily="34" charset="-120"/>
              </a:rPr>
              <a:t>At kickoff</a:t>
            </a:r>
            <a:endParaRPr lang="en-US" sz="1050" dirty="0"/>
          </a:p>
        </p:txBody>
      </p:sp>
      <p:sp>
        <p:nvSpPr>
          <p:cNvPr id="21" name="Text 1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NEXT STEPS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What Happens Next</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920240"/>
            <a:ext cx="777240" cy="777240"/>
          </a:xfrm>
          <a:prstGeom prst="ellipse">
            <a:avLst/>
          </a:prstGeom>
          <a:solidFill>
            <a:srgbClr val="1B3A6B"/>
          </a:solidFill>
          <a:ln/>
        </p:spPr>
      </p:sp>
      <p:sp>
        <p:nvSpPr>
          <p:cNvPr id="6" name="Text 4"/>
          <p:cNvSpPr/>
          <p:nvPr/>
        </p:nvSpPr>
        <p:spPr>
          <a:xfrm>
            <a:off x="566928" y="192024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1</a:t>
            </a:r>
            <a:endParaRPr lang="en-US" sz="3000" dirty="0"/>
          </a:p>
        </p:txBody>
      </p:sp>
      <p:sp>
        <p:nvSpPr>
          <p:cNvPr id="7" name="Shape 5"/>
          <p:cNvSpPr/>
          <p:nvPr/>
        </p:nvSpPr>
        <p:spPr>
          <a:xfrm>
            <a:off x="1618488" y="1874520"/>
            <a:ext cx="1874520" cy="457200"/>
          </a:xfrm>
          <a:prstGeom prst="roundRect">
            <a:avLst>
              <a:gd name="adj" fmla="val 12000"/>
            </a:avLst>
          </a:prstGeom>
          <a:solidFill>
            <a:srgbClr val="E6F1FB"/>
          </a:solidFill>
          <a:ln/>
        </p:spPr>
      </p:sp>
      <p:sp>
        <p:nvSpPr>
          <p:cNvPr id="8" name="Text 6"/>
          <p:cNvSpPr/>
          <p:nvPr/>
        </p:nvSpPr>
        <p:spPr>
          <a:xfrm>
            <a:off x="1618488" y="1874520"/>
            <a:ext cx="1874520" cy="457200"/>
          </a:xfrm>
          <a:prstGeom prst="rect">
            <a:avLst/>
          </a:prstGeom>
          <a:noFill/>
          <a:ln/>
        </p:spPr>
        <p:txBody>
          <a:bodyPr wrap="square" rtlCol="0" anchor="ctr"/>
          <a:lstStyle/>
          <a:p>
            <a:pPr algn="ctr" indent="0" marL="0">
              <a:buNone/>
            </a:pPr>
            <a:r>
              <a:rPr lang="en-US" sz="1300" b="1" dirty="0">
                <a:solidFill>
                  <a:srgbClr val="1B3A6B"/>
                </a:solidFill>
                <a:latin typeface="Calibri" pitchFamily="34" charset="0"/>
                <a:ea typeface="Calibri" pitchFamily="34" charset="-122"/>
                <a:cs typeface="Calibri" pitchFamily="34" charset="-120"/>
              </a:rPr>
              <a:t>Within 2 weeks</a:t>
            </a:r>
            <a:endParaRPr lang="en-US" sz="1300" dirty="0"/>
          </a:p>
        </p:txBody>
      </p:sp>
      <p:sp>
        <p:nvSpPr>
          <p:cNvPr id="9" name="Text 7"/>
          <p:cNvSpPr/>
          <p:nvPr/>
        </p:nvSpPr>
        <p:spPr>
          <a:xfrm>
            <a:off x="3721608" y="1828800"/>
            <a:ext cx="7903159" cy="914400"/>
          </a:xfrm>
          <a:prstGeom prst="rect">
            <a:avLst/>
          </a:prstGeom>
          <a:noFill/>
          <a:ln/>
        </p:spPr>
        <p:txBody>
          <a:bodyPr wrap="square" rtlCol="0" anchor="ctr"/>
          <a:lstStyle/>
          <a:p>
            <a:pPr indent="0" marL="0">
              <a:lnSpc>
                <a:spcPct val="115000"/>
              </a:lnSpc>
              <a:buNone/>
            </a:pPr>
            <a:r>
              <a:rPr lang="en-US" sz="1450" dirty="0">
                <a:solidFill>
                  <a:srgbClr val="14243A"/>
                </a:solidFill>
                <a:latin typeface="Calibri" pitchFamily="34" charset="0"/>
                <a:ea typeface="Calibri" pitchFamily="34" charset="-122"/>
                <a:cs typeface="Calibri" pitchFamily="34" charset="-120"/>
              </a:rPr>
              <a:t>Work breakdown structure and schedule baseline finalized</a:t>
            </a:r>
            <a:endParaRPr lang="en-US" sz="1450" dirty="0"/>
          </a:p>
        </p:txBody>
      </p:sp>
      <p:sp>
        <p:nvSpPr>
          <p:cNvPr id="10" name="Shape 8"/>
          <p:cNvSpPr/>
          <p:nvPr/>
        </p:nvSpPr>
        <p:spPr>
          <a:xfrm>
            <a:off x="566928" y="3246120"/>
            <a:ext cx="777240" cy="777240"/>
          </a:xfrm>
          <a:prstGeom prst="ellipse">
            <a:avLst/>
          </a:prstGeom>
          <a:solidFill>
            <a:srgbClr val="D4A02C"/>
          </a:solidFill>
          <a:ln/>
        </p:spPr>
      </p:sp>
      <p:sp>
        <p:nvSpPr>
          <p:cNvPr id="11" name="Text 9"/>
          <p:cNvSpPr/>
          <p:nvPr/>
        </p:nvSpPr>
        <p:spPr>
          <a:xfrm>
            <a:off x="566928" y="324612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2</a:t>
            </a:r>
            <a:endParaRPr lang="en-US" sz="3000" dirty="0"/>
          </a:p>
        </p:txBody>
      </p:sp>
      <p:sp>
        <p:nvSpPr>
          <p:cNvPr id="12" name="Shape 10"/>
          <p:cNvSpPr/>
          <p:nvPr/>
        </p:nvSpPr>
        <p:spPr>
          <a:xfrm>
            <a:off x="1618488" y="3200400"/>
            <a:ext cx="1874520" cy="457200"/>
          </a:xfrm>
          <a:prstGeom prst="roundRect">
            <a:avLst>
              <a:gd name="adj" fmla="val 12000"/>
            </a:avLst>
          </a:prstGeom>
          <a:solidFill>
            <a:srgbClr val="E6F1FB"/>
          </a:solidFill>
          <a:ln/>
        </p:spPr>
      </p:sp>
      <p:sp>
        <p:nvSpPr>
          <p:cNvPr id="13" name="Text 11"/>
          <p:cNvSpPr/>
          <p:nvPr/>
        </p:nvSpPr>
        <p:spPr>
          <a:xfrm>
            <a:off x="1618488" y="3200400"/>
            <a:ext cx="1874520" cy="457200"/>
          </a:xfrm>
          <a:prstGeom prst="rect">
            <a:avLst/>
          </a:prstGeom>
          <a:noFill/>
          <a:ln/>
        </p:spPr>
        <p:txBody>
          <a:bodyPr wrap="square" rtlCol="0" anchor="ctr"/>
          <a:lstStyle/>
          <a:p>
            <a:pPr algn="ctr" indent="0" marL="0">
              <a:buNone/>
            </a:pPr>
            <a:r>
              <a:rPr lang="en-US" sz="1300" b="1" dirty="0">
                <a:solidFill>
                  <a:srgbClr val="1B3A6B"/>
                </a:solidFill>
                <a:latin typeface="Calibri" pitchFamily="34" charset="0"/>
                <a:ea typeface="Calibri" pitchFamily="34" charset="-122"/>
                <a:cs typeface="Calibri" pitchFamily="34" charset="-120"/>
              </a:rPr>
              <a:t>This quarter</a:t>
            </a:r>
            <a:endParaRPr lang="en-US" sz="1300" dirty="0"/>
          </a:p>
        </p:txBody>
      </p:sp>
      <p:sp>
        <p:nvSpPr>
          <p:cNvPr id="14" name="Text 12"/>
          <p:cNvSpPr/>
          <p:nvPr/>
        </p:nvSpPr>
        <p:spPr>
          <a:xfrm>
            <a:off x="3721608" y="3154680"/>
            <a:ext cx="7903159" cy="914400"/>
          </a:xfrm>
          <a:prstGeom prst="rect">
            <a:avLst/>
          </a:prstGeom>
          <a:noFill/>
          <a:ln/>
        </p:spPr>
        <p:txBody>
          <a:bodyPr wrap="square" rtlCol="0" anchor="ctr"/>
          <a:lstStyle/>
          <a:p>
            <a:pPr indent="0" marL="0">
              <a:lnSpc>
                <a:spcPct val="115000"/>
              </a:lnSpc>
              <a:buNone/>
            </a:pPr>
            <a:r>
              <a:rPr lang="en-US" sz="1450" dirty="0">
                <a:solidFill>
                  <a:srgbClr val="14243A"/>
                </a:solidFill>
                <a:latin typeface="Calibri" pitchFamily="34" charset="0"/>
                <a:ea typeface="Calibri" pitchFamily="34" charset="-122"/>
                <a:cs typeface="Calibri" pitchFamily="34" charset="-120"/>
              </a:rPr>
              <a:t>Transitional services schedule negotiated service by service, with exit criteria</a:t>
            </a:r>
            <a:endParaRPr lang="en-US" sz="1450" dirty="0"/>
          </a:p>
        </p:txBody>
      </p:sp>
      <p:sp>
        <p:nvSpPr>
          <p:cNvPr id="15" name="Shape 13"/>
          <p:cNvSpPr/>
          <p:nvPr/>
        </p:nvSpPr>
        <p:spPr>
          <a:xfrm>
            <a:off x="566928" y="4572000"/>
            <a:ext cx="777240" cy="777240"/>
          </a:xfrm>
          <a:prstGeom prst="ellipse">
            <a:avLst/>
          </a:prstGeom>
          <a:solidFill>
            <a:srgbClr val="1B3A6B"/>
          </a:solidFill>
          <a:ln/>
        </p:spPr>
      </p:sp>
      <p:sp>
        <p:nvSpPr>
          <p:cNvPr id="16" name="Text 14"/>
          <p:cNvSpPr/>
          <p:nvPr/>
        </p:nvSpPr>
        <p:spPr>
          <a:xfrm>
            <a:off x="566928" y="457200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3</a:t>
            </a:r>
            <a:endParaRPr lang="en-US" sz="3000" dirty="0"/>
          </a:p>
        </p:txBody>
      </p:sp>
      <p:sp>
        <p:nvSpPr>
          <p:cNvPr id="17" name="Shape 15"/>
          <p:cNvSpPr/>
          <p:nvPr/>
        </p:nvSpPr>
        <p:spPr>
          <a:xfrm>
            <a:off x="1618488" y="4526280"/>
            <a:ext cx="1874520" cy="457200"/>
          </a:xfrm>
          <a:prstGeom prst="roundRect">
            <a:avLst>
              <a:gd name="adj" fmla="val 12000"/>
            </a:avLst>
          </a:prstGeom>
          <a:solidFill>
            <a:srgbClr val="E6F1FB"/>
          </a:solidFill>
          <a:ln/>
        </p:spPr>
      </p:sp>
      <p:sp>
        <p:nvSpPr>
          <p:cNvPr id="18" name="Text 16"/>
          <p:cNvSpPr/>
          <p:nvPr/>
        </p:nvSpPr>
        <p:spPr>
          <a:xfrm>
            <a:off x="1618488" y="4526280"/>
            <a:ext cx="1874520" cy="457200"/>
          </a:xfrm>
          <a:prstGeom prst="rect">
            <a:avLst/>
          </a:prstGeom>
          <a:noFill/>
          <a:ln/>
        </p:spPr>
        <p:txBody>
          <a:bodyPr wrap="square" rtlCol="0" anchor="ctr"/>
          <a:lstStyle/>
          <a:p>
            <a:pPr algn="ctr" indent="0" marL="0">
              <a:buNone/>
            </a:pPr>
            <a:r>
              <a:rPr lang="en-US" sz="1300" b="1" dirty="0">
                <a:solidFill>
                  <a:srgbClr val="1B3A6B"/>
                </a:solidFill>
                <a:latin typeface="Calibri" pitchFamily="34" charset="0"/>
                <a:ea typeface="Calibri" pitchFamily="34" charset="-122"/>
                <a:cs typeface="Calibri" pitchFamily="34" charset="-120"/>
              </a:rPr>
              <a:t>Before close</a:t>
            </a:r>
            <a:endParaRPr lang="en-US" sz="1300" dirty="0"/>
          </a:p>
        </p:txBody>
      </p:sp>
      <p:sp>
        <p:nvSpPr>
          <p:cNvPr id="19" name="Text 17"/>
          <p:cNvSpPr/>
          <p:nvPr/>
        </p:nvSpPr>
        <p:spPr>
          <a:xfrm>
            <a:off x="3721608" y="4480560"/>
            <a:ext cx="7903159" cy="914400"/>
          </a:xfrm>
          <a:prstGeom prst="rect">
            <a:avLst/>
          </a:prstGeom>
          <a:noFill/>
          <a:ln/>
        </p:spPr>
        <p:txBody>
          <a:bodyPr wrap="square" rtlCol="0" anchor="ctr"/>
          <a:lstStyle/>
          <a:p>
            <a:pPr indent="0" marL="0">
              <a:lnSpc>
                <a:spcPct val="115000"/>
              </a:lnSpc>
              <a:buNone/>
            </a:pPr>
            <a:r>
              <a:rPr lang="en-US" sz="1450" dirty="0">
                <a:solidFill>
                  <a:srgbClr val="14243A"/>
                </a:solidFill>
                <a:latin typeface="Calibri" pitchFamily="34" charset="0"/>
                <a:ea typeface="Calibri" pitchFamily="34" charset="-122"/>
                <a:cs typeface="Calibri" pitchFamily="34" charset="-120"/>
              </a:rPr>
              <a:t>Day 1 readiness plan complete and rehearsed under Clean Team control</a:t>
            </a:r>
            <a:endParaRPr lang="en-US" sz="1450" dirty="0"/>
          </a:p>
        </p:txBody>
      </p:sp>
      <p:sp>
        <p:nvSpPr>
          <p:cNvPr id="20" name="Text 1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Shape 1"/>
          <p:cNvSpPr/>
          <p:nvPr/>
        </p:nvSpPr>
        <p:spPr>
          <a:xfrm>
            <a:off x="-2011680" y="4572000"/>
            <a:ext cx="5029200" cy="5029200"/>
          </a:xfrm>
          <a:prstGeom prst="ellipse">
            <a:avLst/>
          </a:prstGeom>
          <a:solidFill>
            <a:srgbClr val="122748"/>
          </a:solidFill>
          <a:ln/>
        </p:spPr>
      </p:sp>
      <p:sp>
        <p:nvSpPr>
          <p:cNvPr id="4" name="Text 2"/>
          <p:cNvSpPr/>
          <p:nvPr/>
        </p:nvSpPr>
        <p:spPr>
          <a:xfrm>
            <a:off x="0" y="2148840"/>
            <a:ext cx="12191695" cy="1005840"/>
          </a:xfrm>
          <a:prstGeom prst="rect">
            <a:avLst/>
          </a:prstGeom>
          <a:noFill/>
          <a:ln/>
        </p:spPr>
        <p:txBody>
          <a:bodyPr wrap="square" rtlCol="0" anchor="ctr"/>
          <a:lstStyle/>
          <a:p>
            <a:pPr algn="ctr" indent="0" marL="0">
              <a:buNone/>
            </a:pPr>
            <a:r>
              <a:rPr lang="en-US" sz="5800" b="1" dirty="0">
                <a:solidFill>
                  <a:srgbClr val="FFFFFF"/>
                </a:solidFill>
                <a:latin typeface="Calibri" pitchFamily="34" charset="0"/>
                <a:ea typeface="Calibri" pitchFamily="34" charset="-122"/>
                <a:cs typeface="Calibri" pitchFamily="34" charset="-120"/>
              </a:rPr>
              <a:t>QUESTIONS?</a:t>
            </a:r>
            <a:endParaRPr lang="en-US" sz="5800" dirty="0"/>
          </a:p>
        </p:txBody>
      </p:sp>
      <p:sp>
        <p:nvSpPr>
          <p:cNvPr id="5" name="Text 3"/>
          <p:cNvSpPr/>
          <p:nvPr/>
        </p:nvSpPr>
        <p:spPr>
          <a:xfrm>
            <a:off x="0" y="3246120"/>
            <a:ext cx="12191695" cy="457200"/>
          </a:xfrm>
          <a:prstGeom prst="rect">
            <a:avLst/>
          </a:prstGeom>
          <a:noFill/>
          <a:ln/>
        </p:spPr>
        <p:txBody>
          <a:bodyPr wrap="square" rtlCol="0" anchor="ctr"/>
          <a:lstStyle/>
          <a:p>
            <a:pPr algn="ctr" indent="0" marL="0">
              <a:buNone/>
            </a:pPr>
            <a:r>
              <a:rPr lang="en-US" sz="2000" i="1" dirty="0">
                <a:solidFill>
                  <a:srgbClr val="C6DBF0"/>
                </a:solidFill>
                <a:latin typeface="Calibri" pitchFamily="34" charset="0"/>
                <a:ea typeface="Calibri" pitchFamily="34" charset="-122"/>
                <a:cs typeface="Calibri" pitchFamily="34" charset="-120"/>
              </a:rPr>
              <a:t>Let's build something that sets the gold standard.</a:t>
            </a:r>
            <a:endParaRPr lang="en-US" sz="2000" dirty="0"/>
          </a:p>
        </p:txBody>
      </p:sp>
      <p:sp>
        <p:nvSpPr>
          <p:cNvPr id="6" name="Text 4"/>
          <p:cNvSpPr/>
          <p:nvPr/>
        </p:nvSpPr>
        <p:spPr>
          <a:xfrm>
            <a:off x="0" y="4434840"/>
            <a:ext cx="12191695" cy="32004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C. Tyrrell  </a:t>
            </a:r>
            <a:pPr algn="ctr" indent="0" marL="0">
              <a:buNone/>
            </a:pPr>
            <a:r>
              <a:rPr lang="en-US" sz="1500" dirty="0">
                <a:solidFill>
                  <a:srgbClr val="93B4D6"/>
                </a:solidFill>
                <a:latin typeface="Calibri" pitchFamily="34" charset="0"/>
                <a:ea typeface="Calibri" pitchFamily="34" charset="-122"/>
                <a:cs typeface="Calibri" pitchFamily="34" charset="-120"/>
              </a:rPr>
              <a:t>·  Program Manager, Integration</a:t>
            </a:r>
            <a:endParaRPr lang="en-US" sz="1500" dirty="0"/>
          </a:p>
        </p:txBody>
      </p:sp>
      <p:sp>
        <p:nvSpPr>
          <p:cNvPr id="7" name="Text 5"/>
          <p:cNvSpPr/>
          <p:nvPr/>
        </p:nvSpPr>
        <p:spPr>
          <a:xfrm>
            <a:off x="0" y="4754880"/>
            <a:ext cx="12191695" cy="274320"/>
          </a:xfrm>
          <a:prstGeom prst="rect">
            <a:avLst/>
          </a:prstGeom>
          <a:noFill/>
          <a:ln/>
        </p:spPr>
        <p:txBody>
          <a:bodyPr wrap="square" rtlCol="0" anchor="ctr"/>
          <a:lstStyle/>
          <a:p>
            <a:pPr algn="ctr" indent="0" marL="0">
              <a:buNone/>
            </a:pPr>
            <a:r>
              <a:rPr lang="en-US" sz="1300" dirty="0">
                <a:solidFill>
                  <a:srgbClr val="93B4D6"/>
                </a:solidFill>
                <a:latin typeface="Calibri" pitchFamily="34" charset="0"/>
                <a:ea typeface="Calibri" pitchFamily="34" charset="-122"/>
                <a:cs typeface="Calibri" pitchFamily="34" charset="-120"/>
              </a:rPr>
              <a:t>ACME Health / Cumberland Valley Health Plan Integration</a:t>
            </a:r>
            <a:endParaRPr lang="en-US" sz="1300" dirty="0"/>
          </a:p>
        </p:txBody>
      </p:sp>
      <p:sp>
        <p:nvSpPr>
          <p:cNvPr id="8" name="Text 6"/>
          <p:cNvSpPr/>
          <p:nvPr/>
        </p:nvSpPr>
        <p:spPr>
          <a:xfrm>
            <a:off x="0" y="5852160"/>
            <a:ext cx="12191695" cy="274320"/>
          </a:xfrm>
          <a:prstGeom prst="rect">
            <a:avLst/>
          </a:prstGeom>
          <a:noFill/>
          <a:ln/>
        </p:spPr>
        <p:txBody>
          <a:bodyPr wrap="square" rtlCol="0" anchor="ctr"/>
          <a:lstStyle/>
          <a:p>
            <a:pPr algn="ctr" indent="0" marL="0">
              <a:buNone/>
            </a:pPr>
            <a:r>
              <a:rPr lang="en-US" sz="1100" dirty="0">
                <a:solidFill>
                  <a:srgbClr val="8FB0D2"/>
                </a:solidFill>
                <a:latin typeface="Calibri" pitchFamily="34" charset="0"/>
                <a:ea typeface="Calibri" pitchFamily="34" charset="-122"/>
                <a:cs typeface="Calibri" pitchFamily="34" charset="-120"/>
              </a:rPr>
              <a:t>All program artifacts available at ct-pm.pages.dev/ma-integration/</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AGENDA</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What We'll Cover Today</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83080"/>
            <a:ext cx="384048" cy="384048"/>
          </a:xfrm>
          <a:prstGeom prst="roundRect">
            <a:avLst>
              <a:gd name="adj" fmla="val 19048"/>
            </a:avLst>
          </a:prstGeom>
          <a:solidFill>
            <a:srgbClr val="1B3A6B"/>
          </a:solidFill>
          <a:ln/>
        </p:spPr>
      </p:sp>
      <p:sp>
        <p:nvSpPr>
          <p:cNvPr id="6" name="Text 4"/>
          <p:cNvSpPr/>
          <p:nvPr/>
        </p:nvSpPr>
        <p:spPr>
          <a:xfrm>
            <a:off x="566928" y="178308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115568" y="178308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Welcome &amp; Deal Context</a:t>
            </a:r>
            <a:endParaRPr lang="en-US" sz="1400" dirty="0"/>
          </a:p>
        </p:txBody>
      </p:sp>
      <p:sp>
        <p:nvSpPr>
          <p:cNvPr id="8" name="Shape 6"/>
          <p:cNvSpPr/>
          <p:nvPr/>
        </p:nvSpPr>
        <p:spPr>
          <a:xfrm>
            <a:off x="566928" y="2496312"/>
            <a:ext cx="384048" cy="384048"/>
          </a:xfrm>
          <a:prstGeom prst="roundRect">
            <a:avLst>
              <a:gd name="adj" fmla="val 19048"/>
            </a:avLst>
          </a:prstGeom>
          <a:solidFill>
            <a:srgbClr val="D4A02C"/>
          </a:solidFill>
          <a:ln/>
        </p:spPr>
      </p:sp>
      <p:sp>
        <p:nvSpPr>
          <p:cNvPr id="9" name="Text 7"/>
          <p:cNvSpPr/>
          <p:nvPr/>
        </p:nvSpPr>
        <p:spPr>
          <a:xfrm>
            <a:off x="566928" y="249631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115568" y="2496312"/>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Why This Is Hard — The Carve-Out</a:t>
            </a:r>
            <a:endParaRPr lang="en-US" sz="1400" dirty="0"/>
          </a:p>
        </p:txBody>
      </p:sp>
      <p:sp>
        <p:nvSpPr>
          <p:cNvPr id="11" name="Shape 9"/>
          <p:cNvSpPr/>
          <p:nvPr/>
        </p:nvSpPr>
        <p:spPr>
          <a:xfrm>
            <a:off x="566928" y="3209544"/>
            <a:ext cx="384048" cy="384048"/>
          </a:xfrm>
          <a:prstGeom prst="roundRect">
            <a:avLst>
              <a:gd name="adj" fmla="val 19048"/>
            </a:avLst>
          </a:prstGeom>
          <a:solidFill>
            <a:srgbClr val="1B3A6B"/>
          </a:solidFill>
          <a:ln/>
        </p:spPr>
      </p:sp>
      <p:sp>
        <p:nvSpPr>
          <p:cNvPr id="12" name="Text 10"/>
          <p:cNvSpPr/>
          <p:nvPr/>
        </p:nvSpPr>
        <p:spPr>
          <a:xfrm>
            <a:off x="566928" y="3209544"/>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3" name="Text 11"/>
          <p:cNvSpPr/>
          <p:nvPr/>
        </p:nvSpPr>
        <p:spPr>
          <a:xfrm>
            <a:off x="1115568" y="3209544"/>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Objectives &amp; Success Criteria</a:t>
            </a:r>
            <a:endParaRPr lang="en-US" sz="1400" dirty="0"/>
          </a:p>
        </p:txBody>
      </p:sp>
      <p:sp>
        <p:nvSpPr>
          <p:cNvPr id="14" name="Shape 12"/>
          <p:cNvSpPr/>
          <p:nvPr/>
        </p:nvSpPr>
        <p:spPr>
          <a:xfrm>
            <a:off x="566928" y="3922776"/>
            <a:ext cx="384048" cy="384048"/>
          </a:xfrm>
          <a:prstGeom prst="roundRect">
            <a:avLst>
              <a:gd name="adj" fmla="val 19048"/>
            </a:avLst>
          </a:prstGeom>
          <a:solidFill>
            <a:srgbClr val="D4A02C"/>
          </a:solidFill>
          <a:ln/>
        </p:spPr>
      </p:sp>
      <p:sp>
        <p:nvSpPr>
          <p:cNvPr id="15" name="Text 13"/>
          <p:cNvSpPr/>
          <p:nvPr/>
        </p:nvSpPr>
        <p:spPr>
          <a:xfrm>
            <a:off x="566928" y="3922776"/>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6" name="Text 14"/>
          <p:cNvSpPr/>
          <p:nvPr/>
        </p:nvSpPr>
        <p:spPr>
          <a:xfrm>
            <a:off x="1115568" y="3922776"/>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Scope: In and Out</a:t>
            </a:r>
            <a:endParaRPr lang="en-US" sz="1400" dirty="0"/>
          </a:p>
        </p:txBody>
      </p:sp>
      <p:sp>
        <p:nvSpPr>
          <p:cNvPr id="17" name="Shape 15"/>
          <p:cNvSpPr/>
          <p:nvPr/>
        </p:nvSpPr>
        <p:spPr>
          <a:xfrm>
            <a:off x="566928" y="4636008"/>
            <a:ext cx="384048" cy="384048"/>
          </a:xfrm>
          <a:prstGeom prst="roundRect">
            <a:avLst>
              <a:gd name="adj" fmla="val 19048"/>
            </a:avLst>
          </a:prstGeom>
          <a:solidFill>
            <a:srgbClr val="1B3A6B"/>
          </a:solidFill>
          <a:ln/>
        </p:spPr>
      </p:sp>
      <p:sp>
        <p:nvSpPr>
          <p:cNvPr id="18" name="Text 16"/>
          <p:cNvSpPr/>
          <p:nvPr/>
        </p:nvSpPr>
        <p:spPr>
          <a:xfrm>
            <a:off x="566928" y="4636008"/>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19" name="Text 17"/>
          <p:cNvSpPr/>
          <p:nvPr/>
        </p:nvSpPr>
        <p:spPr>
          <a:xfrm>
            <a:off x="1115568" y="4636008"/>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Teams &amp; Delivery Model</a:t>
            </a:r>
            <a:endParaRPr lang="en-US" sz="1400" dirty="0"/>
          </a:p>
        </p:txBody>
      </p:sp>
      <p:sp>
        <p:nvSpPr>
          <p:cNvPr id="20" name="Shape 18"/>
          <p:cNvSpPr/>
          <p:nvPr/>
        </p:nvSpPr>
        <p:spPr>
          <a:xfrm>
            <a:off x="566928" y="5349240"/>
            <a:ext cx="384048" cy="384048"/>
          </a:xfrm>
          <a:prstGeom prst="roundRect">
            <a:avLst>
              <a:gd name="adj" fmla="val 19048"/>
            </a:avLst>
          </a:prstGeom>
          <a:solidFill>
            <a:srgbClr val="D4A02C"/>
          </a:solidFill>
          <a:ln/>
        </p:spPr>
      </p:sp>
      <p:sp>
        <p:nvSpPr>
          <p:cNvPr id="21" name="Text 19"/>
          <p:cNvSpPr/>
          <p:nvPr/>
        </p:nvSpPr>
        <p:spPr>
          <a:xfrm>
            <a:off x="566928" y="534924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22" name="Text 20"/>
          <p:cNvSpPr/>
          <p:nvPr/>
        </p:nvSpPr>
        <p:spPr>
          <a:xfrm>
            <a:off x="1115568" y="534924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Governance &amp; Decision Rights</a:t>
            </a:r>
            <a:endParaRPr lang="en-US" sz="1400" dirty="0"/>
          </a:p>
        </p:txBody>
      </p:sp>
      <p:sp>
        <p:nvSpPr>
          <p:cNvPr id="23" name="Shape 21"/>
          <p:cNvSpPr/>
          <p:nvPr/>
        </p:nvSpPr>
        <p:spPr>
          <a:xfrm>
            <a:off x="566928" y="6062472"/>
            <a:ext cx="384048" cy="384048"/>
          </a:xfrm>
          <a:prstGeom prst="roundRect">
            <a:avLst>
              <a:gd name="adj" fmla="val 19048"/>
            </a:avLst>
          </a:prstGeom>
          <a:solidFill>
            <a:srgbClr val="1B3A6B"/>
          </a:solidFill>
          <a:ln/>
        </p:spPr>
      </p:sp>
      <p:sp>
        <p:nvSpPr>
          <p:cNvPr id="24" name="Text 22"/>
          <p:cNvSpPr/>
          <p:nvPr/>
        </p:nvSpPr>
        <p:spPr>
          <a:xfrm>
            <a:off x="566928" y="606247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7</a:t>
            </a:r>
            <a:endParaRPr lang="en-US" sz="1500" dirty="0"/>
          </a:p>
        </p:txBody>
      </p:sp>
      <p:sp>
        <p:nvSpPr>
          <p:cNvPr id="25" name="Text 23"/>
          <p:cNvSpPr/>
          <p:nvPr/>
        </p:nvSpPr>
        <p:spPr>
          <a:xfrm>
            <a:off x="1115568" y="6062472"/>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Schedule &amp; Phase Gates</a:t>
            </a:r>
            <a:endParaRPr lang="en-US" sz="1400" dirty="0"/>
          </a:p>
        </p:txBody>
      </p:sp>
      <p:sp>
        <p:nvSpPr>
          <p:cNvPr id="26" name="Shape 24"/>
          <p:cNvSpPr/>
          <p:nvPr/>
        </p:nvSpPr>
        <p:spPr>
          <a:xfrm>
            <a:off x="6053328" y="1783080"/>
            <a:ext cx="384048" cy="384048"/>
          </a:xfrm>
          <a:prstGeom prst="roundRect">
            <a:avLst>
              <a:gd name="adj" fmla="val 19048"/>
            </a:avLst>
          </a:prstGeom>
          <a:solidFill>
            <a:srgbClr val="D4A02C"/>
          </a:solidFill>
          <a:ln/>
        </p:spPr>
      </p:sp>
      <p:sp>
        <p:nvSpPr>
          <p:cNvPr id="27" name="Text 25"/>
          <p:cNvSpPr/>
          <p:nvPr/>
        </p:nvSpPr>
        <p:spPr>
          <a:xfrm>
            <a:off x="6053328" y="178308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8</a:t>
            </a:r>
            <a:endParaRPr lang="en-US" sz="1500" dirty="0"/>
          </a:p>
        </p:txBody>
      </p:sp>
      <p:sp>
        <p:nvSpPr>
          <p:cNvPr id="28" name="Text 26"/>
          <p:cNvSpPr/>
          <p:nvPr/>
        </p:nvSpPr>
        <p:spPr>
          <a:xfrm>
            <a:off x="6601968" y="178308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Budget Overview</a:t>
            </a:r>
            <a:endParaRPr lang="en-US" sz="1400" dirty="0"/>
          </a:p>
        </p:txBody>
      </p:sp>
      <p:sp>
        <p:nvSpPr>
          <p:cNvPr id="29" name="Shape 27"/>
          <p:cNvSpPr/>
          <p:nvPr/>
        </p:nvSpPr>
        <p:spPr>
          <a:xfrm>
            <a:off x="6053328" y="2496312"/>
            <a:ext cx="384048" cy="384048"/>
          </a:xfrm>
          <a:prstGeom prst="roundRect">
            <a:avLst>
              <a:gd name="adj" fmla="val 19048"/>
            </a:avLst>
          </a:prstGeom>
          <a:solidFill>
            <a:srgbClr val="1B3A6B"/>
          </a:solidFill>
          <a:ln/>
        </p:spPr>
      </p:sp>
      <p:sp>
        <p:nvSpPr>
          <p:cNvPr id="30" name="Text 28"/>
          <p:cNvSpPr/>
          <p:nvPr/>
        </p:nvSpPr>
        <p:spPr>
          <a:xfrm>
            <a:off x="6053328" y="249631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9</a:t>
            </a:r>
            <a:endParaRPr lang="en-US" sz="1500" dirty="0"/>
          </a:p>
        </p:txBody>
      </p:sp>
      <p:sp>
        <p:nvSpPr>
          <p:cNvPr id="31" name="Text 29"/>
          <p:cNvSpPr/>
          <p:nvPr/>
        </p:nvSpPr>
        <p:spPr>
          <a:xfrm>
            <a:off x="6601968" y="2496312"/>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Forecast &amp; Earned Value</a:t>
            </a:r>
            <a:endParaRPr lang="en-US" sz="1400" dirty="0"/>
          </a:p>
        </p:txBody>
      </p:sp>
      <p:sp>
        <p:nvSpPr>
          <p:cNvPr id="32" name="Shape 30"/>
          <p:cNvSpPr/>
          <p:nvPr/>
        </p:nvSpPr>
        <p:spPr>
          <a:xfrm>
            <a:off x="6053328" y="3209544"/>
            <a:ext cx="384048" cy="384048"/>
          </a:xfrm>
          <a:prstGeom prst="roundRect">
            <a:avLst>
              <a:gd name="adj" fmla="val 19048"/>
            </a:avLst>
          </a:prstGeom>
          <a:solidFill>
            <a:srgbClr val="D4A02C"/>
          </a:solidFill>
          <a:ln/>
        </p:spPr>
      </p:sp>
      <p:sp>
        <p:nvSpPr>
          <p:cNvPr id="33" name="Text 31"/>
          <p:cNvSpPr/>
          <p:nvPr/>
        </p:nvSpPr>
        <p:spPr>
          <a:xfrm>
            <a:off x="6053328" y="3209544"/>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10</a:t>
            </a:r>
            <a:endParaRPr lang="en-US" sz="1500" dirty="0"/>
          </a:p>
        </p:txBody>
      </p:sp>
      <p:sp>
        <p:nvSpPr>
          <p:cNvPr id="34" name="Text 32"/>
          <p:cNvSpPr/>
          <p:nvPr/>
        </p:nvSpPr>
        <p:spPr>
          <a:xfrm>
            <a:off x="6601968" y="3209544"/>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How We'll Work Together</a:t>
            </a:r>
            <a:endParaRPr lang="en-US" sz="1400" dirty="0"/>
          </a:p>
        </p:txBody>
      </p:sp>
      <p:sp>
        <p:nvSpPr>
          <p:cNvPr id="35" name="Shape 33"/>
          <p:cNvSpPr/>
          <p:nvPr/>
        </p:nvSpPr>
        <p:spPr>
          <a:xfrm>
            <a:off x="6053328" y="3922776"/>
            <a:ext cx="384048" cy="384048"/>
          </a:xfrm>
          <a:prstGeom prst="roundRect">
            <a:avLst>
              <a:gd name="adj" fmla="val 19048"/>
            </a:avLst>
          </a:prstGeom>
          <a:solidFill>
            <a:srgbClr val="1B3A6B"/>
          </a:solidFill>
          <a:ln/>
        </p:spPr>
      </p:sp>
      <p:sp>
        <p:nvSpPr>
          <p:cNvPr id="36" name="Text 34"/>
          <p:cNvSpPr/>
          <p:nvPr/>
        </p:nvSpPr>
        <p:spPr>
          <a:xfrm>
            <a:off x="6053328" y="3922776"/>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11</a:t>
            </a:r>
            <a:endParaRPr lang="en-US" sz="1500" dirty="0"/>
          </a:p>
        </p:txBody>
      </p:sp>
      <p:sp>
        <p:nvSpPr>
          <p:cNvPr id="37" name="Text 35"/>
          <p:cNvSpPr/>
          <p:nvPr/>
        </p:nvSpPr>
        <p:spPr>
          <a:xfrm>
            <a:off x="6601968" y="3922776"/>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Risks We're Watching</a:t>
            </a:r>
            <a:endParaRPr lang="en-US" sz="1400" dirty="0"/>
          </a:p>
        </p:txBody>
      </p:sp>
      <p:sp>
        <p:nvSpPr>
          <p:cNvPr id="38" name="Shape 36"/>
          <p:cNvSpPr/>
          <p:nvPr/>
        </p:nvSpPr>
        <p:spPr>
          <a:xfrm>
            <a:off x="6053328" y="4636008"/>
            <a:ext cx="384048" cy="384048"/>
          </a:xfrm>
          <a:prstGeom prst="roundRect">
            <a:avLst>
              <a:gd name="adj" fmla="val 19048"/>
            </a:avLst>
          </a:prstGeom>
          <a:solidFill>
            <a:srgbClr val="D4A02C"/>
          </a:solidFill>
          <a:ln/>
        </p:spPr>
      </p:sp>
      <p:sp>
        <p:nvSpPr>
          <p:cNvPr id="39" name="Text 37"/>
          <p:cNvSpPr/>
          <p:nvPr/>
        </p:nvSpPr>
        <p:spPr>
          <a:xfrm>
            <a:off x="6053328" y="4636008"/>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12</a:t>
            </a:r>
            <a:endParaRPr lang="en-US" sz="1500" dirty="0"/>
          </a:p>
        </p:txBody>
      </p:sp>
      <p:sp>
        <p:nvSpPr>
          <p:cNvPr id="40" name="Text 38"/>
          <p:cNvSpPr/>
          <p:nvPr/>
        </p:nvSpPr>
        <p:spPr>
          <a:xfrm>
            <a:off x="6601968" y="4636008"/>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Decisions Ratified</a:t>
            </a:r>
            <a:endParaRPr lang="en-US" sz="1400" dirty="0"/>
          </a:p>
        </p:txBody>
      </p:sp>
      <p:sp>
        <p:nvSpPr>
          <p:cNvPr id="41" name="Shape 39"/>
          <p:cNvSpPr/>
          <p:nvPr/>
        </p:nvSpPr>
        <p:spPr>
          <a:xfrm>
            <a:off x="6053328" y="5349240"/>
            <a:ext cx="384048" cy="384048"/>
          </a:xfrm>
          <a:prstGeom prst="roundRect">
            <a:avLst>
              <a:gd name="adj" fmla="val 19048"/>
            </a:avLst>
          </a:prstGeom>
          <a:solidFill>
            <a:srgbClr val="1B3A6B"/>
          </a:solidFill>
          <a:ln/>
        </p:spPr>
      </p:sp>
      <p:sp>
        <p:nvSpPr>
          <p:cNvPr id="42" name="Text 40"/>
          <p:cNvSpPr/>
          <p:nvPr/>
        </p:nvSpPr>
        <p:spPr>
          <a:xfrm>
            <a:off x="6053328" y="534924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13</a:t>
            </a:r>
            <a:endParaRPr lang="en-US" sz="1500" dirty="0"/>
          </a:p>
        </p:txBody>
      </p:sp>
      <p:sp>
        <p:nvSpPr>
          <p:cNvPr id="43" name="Text 41"/>
          <p:cNvSpPr/>
          <p:nvPr/>
        </p:nvSpPr>
        <p:spPr>
          <a:xfrm>
            <a:off x="6601968" y="534924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Next Steps &amp; Q&amp;A</a:t>
            </a:r>
            <a:endParaRPr lang="en-US" sz="1400" dirty="0"/>
          </a:p>
        </p:txBody>
      </p:sp>
      <p:sp>
        <p:nvSpPr>
          <p:cNvPr id="44" name="Text 42"/>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WELCOME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Glad You're Here</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691640"/>
            <a:ext cx="11057839" cy="640080"/>
          </a:xfrm>
          <a:prstGeom prst="rect">
            <a:avLst/>
          </a:prstGeom>
          <a:noFill/>
          <a:ln/>
        </p:spPr>
        <p:txBody>
          <a:bodyPr wrap="square" rtlCol="0" anchor="ctr"/>
          <a:lstStyle/>
          <a:p>
            <a:pPr indent="0" marL="0">
              <a:lnSpc>
                <a:spcPct val="105000"/>
              </a:lnSpc>
              <a:buNone/>
            </a:pPr>
            <a:r>
              <a:rPr lang="en-US" sz="1900" b="1" dirty="0">
                <a:solidFill>
                  <a:srgbClr val="1B3A6B"/>
                </a:solidFill>
                <a:latin typeface="Calibri" pitchFamily="34" charset="0"/>
                <a:ea typeface="Calibri" pitchFamily="34" charset="-122"/>
                <a:cs typeface="Calibri" pitchFamily="34" charset="-120"/>
              </a:rPr>
              <a:t>Fifty-eight people start today on a program that legally cannot touch the thing it is planning to integrate — and that constraint shapes everything on the next eighteen slides.</a:t>
            </a:r>
            <a:endParaRPr lang="en-US" sz="1900" dirty="0"/>
          </a:p>
        </p:txBody>
      </p:sp>
      <p:sp>
        <p:nvSpPr>
          <p:cNvPr id="6" name="Text 4"/>
          <p:cNvSpPr/>
          <p:nvPr/>
        </p:nvSpPr>
        <p:spPr>
          <a:xfrm>
            <a:off x="566928" y="2514600"/>
            <a:ext cx="11057839" cy="1554480"/>
          </a:xfrm>
          <a:prstGeom prst="rect">
            <a:avLst/>
          </a:prstGeom>
          <a:noFill/>
          <a:ln/>
        </p:spPr>
        <p:txBody>
          <a:bodyPr wrap="square" rtlCol="0" anchor="t"/>
          <a:lstStyle/>
          <a:p>
            <a:pPr indent="0" marL="0">
              <a:lnSpc>
                <a:spcPct val="125000"/>
              </a:lnSpc>
              <a:buNone/>
            </a:pPr>
            <a:r>
              <a:rPr lang="en-US" sz="1450" dirty="0">
                <a:solidFill>
                  <a:srgbClr val="3D4A5A"/>
                </a:solidFill>
                <a:latin typeface="Calibri" pitchFamily="34" charset="0"/>
                <a:ea typeface="Calibri" pitchFamily="34" charset="-122"/>
                <a:cs typeface="Calibri" pitchFamily="34" charset="-120"/>
              </a:rPr>
              <a:t>ACME Health is acquiring Cumberland Valley Health Plan, roughly 420,000 members, in a carve-out from its parent company. Signing is done; closing is expected in the third quarter once regulatory approvals clear. Until that day we may not examine member-level data or begin integrating — doing so would be gun-jumping — so planning runs through a Clean Team under protocol. At close, the parent keeps providing shared services on a meter, and exiting those services is the integration. Today aligns the team and the Steering Committee on scope, governance, change control and cadence before detailed planning begins.</a:t>
            </a:r>
            <a:endParaRPr lang="en-US" sz="1450" dirty="0"/>
          </a:p>
        </p:txBody>
      </p:sp>
      <p:sp>
        <p:nvSpPr>
          <p:cNvPr id="7" name="Shape 5"/>
          <p:cNvSpPr/>
          <p:nvPr/>
        </p:nvSpPr>
        <p:spPr>
          <a:xfrm>
            <a:off x="566928" y="4572000"/>
            <a:ext cx="3503066" cy="1371600"/>
          </a:xfrm>
          <a:prstGeom prst="roundRect">
            <a:avLst>
              <a:gd name="adj" fmla="val 5333"/>
            </a:avLst>
          </a:prstGeom>
          <a:solidFill>
            <a:srgbClr val="F3F8FD"/>
          </a:solidFill>
          <a:ln w="12700">
            <a:solidFill>
              <a:srgbClr val="E6F1FB"/>
            </a:solidFill>
            <a:prstDash val="solid"/>
          </a:ln>
        </p:spPr>
      </p:sp>
      <p:sp>
        <p:nvSpPr>
          <p:cNvPr id="8" name="Shape 6"/>
          <p:cNvSpPr/>
          <p:nvPr/>
        </p:nvSpPr>
        <p:spPr>
          <a:xfrm>
            <a:off x="566928" y="4572000"/>
            <a:ext cx="64008" cy="1371600"/>
          </a:xfrm>
          <a:prstGeom prst="rect">
            <a:avLst/>
          </a:prstGeom>
          <a:solidFill>
            <a:srgbClr val="1B3A6B"/>
          </a:solidFill>
          <a:ln/>
        </p:spPr>
      </p:sp>
      <p:sp>
        <p:nvSpPr>
          <p:cNvPr id="9" name="Text 7"/>
          <p:cNvSpPr/>
          <p:nvPr/>
        </p:nvSpPr>
        <p:spPr>
          <a:xfrm>
            <a:off x="822960" y="4828032"/>
            <a:ext cx="3045866" cy="640080"/>
          </a:xfrm>
          <a:prstGeom prst="rect">
            <a:avLst/>
          </a:prstGeom>
          <a:noFill/>
          <a:ln/>
        </p:spPr>
        <p:txBody>
          <a:bodyPr wrap="square" rtlCol="0" anchor="ctr"/>
          <a:lstStyle/>
          <a:p>
            <a:pPr indent="0" marL="0">
              <a:buNone/>
            </a:pPr>
            <a:r>
              <a:rPr lang="en-US" sz="3800" b="1" dirty="0">
                <a:solidFill>
                  <a:srgbClr val="1B3A6B"/>
                </a:solidFill>
                <a:latin typeface="Calibri" pitchFamily="34" charset="0"/>
                <a:ea typeface="Calibri" pitchFamily="34" charset="-122"/>
                <a:cs typeface="Calibri" pitchFamily="34" charset="-120"/>
              </a:rPr>
              <a:t>58</a:t>
            </a:r>
            <a:endParaRPr lang="en-US" sz="3800" dirty="0"/>
          </a:p>
        </p:txBody>
      </p:sp>
      <p:sp>
        <p:nvSpPr>
          <p:cNvPr id="10" name="Text 8"/>
          <p:cNvSpPr/>
          <p:nvPr/>
        </p:nvSpPr>
        <p:spPr>
          <a:xfrm>
            <a:off x="822960" y="5504688"/>
            <a:ext cx="3045866" cy="320040"/>
          </a:xfrm>
          <a:prstGeom prst="rect">
            <a:avLst/>
          </a:prstGeom>
          <a:noFill/>
          <a:ln/>
        </p:spPr>
        <p:txBody>
          <a:bodyPr wrap="square" rtlCol="0" anchor="ctr"/>
          <a:lstStyle/>
          <a:p>
            <a:pPr indent="0" marL="0">
              <a:buNone/>
            </a:pPr>
            <a:r>
              <a:rPr lang="en-US" sz="1200" b="1" dirty="0">
                <a:solidFill>
                  <a:srgbClr val="6B7686"/>
                </a:solidFill>
                <a:latin typeface="Calibri" pitchFamily="34" charset="0"/>
                <a:ea typeface="Calibri" pitchFamily="34" charset="-122"/>
                <a:cs typeface="Calibri" pitchFamily="34" charset="-120"/>
              </a:rPr>
              <a:t>People at kickoff</a:t>
            </a:r>
            <a:endParaRPr lang="en-US" sz="1200" dirty="0"/>
          </a:p>
        </p:txBody>
      </p:sp>
      <p:sp>
        <p:nvSpPr>
          <p:cNvPr id="11" name="Shape 9"/>
          <p:cNvSpPr/>
          <p:nvPr/>
        </p:nvSpPr>
        <p:spPr>
          <a:xfrm>
            <a:off x="4344314" y="4572000"/>
            <a:ext cx="3503066" cy="1371600"/>
          </a:xfrm>
          <a:prstGeom prst="roundRect">
            <a:avLst>
              <a:gd name="adj" fmla="val 5333"/>
            </a:avLst>
          </a:prstGeom>
          <a:solidFill>
            <a:srgbClr val="F3F8FD"/>
          </a:solidFill>
          <a:ln w="12700">
            <a:solidFill>
              <a:srgbClr val="E6F1FB"/>
            </a:solidFill>
            <a:prstDash val="solid"/>
          </a:ln>
        </p:spPr>
      </p:sp>
      <p:sp>
        <p:nvSpPr>
          <p:cNvPr id="12" name="Shape 10"/>
          <p:cNvSpPr/>
          <p:nvPr/>
        </p:nvSpPr>
        <p:spPr>
          <a:xfrm>
            <a:off x="4344314" y="4572000"/>
            <a:ext cx="64008" cy="1371600"/>
          </a:xfrm>
          <a:prstGeom prst="rect">
            <a:avLst/>
          </a:prstGeom>
          <a:solidFill>
            <a:srgbClr val="1B3A6B"/>
          </a:solidFill>
          <a:ln/>
        </p:spPr>
      </p:sp>
      <p:sp>
        <p:nvSpPr>
          <p:cNvPr id="13" name="Text 11"/>
          <p:cNvSpPr/>
          <p:nvPr/>
        </p:nvSpPr>
        <p:spPr>
          <a:xfrm>
            <a:off x="4600346" y="4828032"/>
            <a:ext cx="3045866" cy="640080"/>
          </a:xfrm>
          <a:prstGeom prst="rect">
            <a:avLst/>
          </a:prstGeom>
          <a:noFill/>
          <a:ln/>
        </p:spPr>
        <p:txBody>
          <a:bodyPr wrap="square" rtlCol="0" anchor="ctr"/>
          <a:lstStyle/>
          <a:p>
            <a:pPr indent="0" marL="0">
              <a:buNone/>
            </a:pPr>
            <a:r>
              <a:rPr lang="en-US" sz="3800" b="1" dirty="0">
                <a:solidFill>
                  <a:srgbClr val="1B3A6B"/>
                </a:solidFill>
                <a:latin typeface="Calibri" pitchFamily="34" charset="0"/>
                <a:ea typeface="Calibri" pitchFamily="34" charset="-122"/>
                <a:cs typeface="Calibri" pitchFamily="34" charset="-120"/>
              </a:rPr>
              <a:t>420,000</a:t>
            </a:r>
            <a:endParaRPr lang="en-US" sz="3800" dirty="0"/>
          </a:p>
        </p:txBody>
      </p:sp>
      <p:sp>
        <p:nvSpPr>
          <p:cNvPr id="14" name="Text 12"/>
          <p:cNvSpPr/>
          <p:nvPr/>
        </p:nvSpPr>
        <p:spPr>
          <a:xfrm>
            <a:off x="4600346" y="5504688"/>
            <a:ext cx="3045866" cy="320040"/>
          </a:xfrm>
          <a:prstGeom prst="rect">
            <a:avLst/>
          </a:prstGeom>
          <a:noFill/>
          <a:ln/>
        </p:spPr>
        <p:txBody>
          <a:bodyPr wrap="square" rtlCol="0" anchor="ctr"/>
          <a:lstStyle/>
          <a:p>
            <a:pPr indent="0" marL="0">
              <a:buNone/>
            </a:pPr>
            <a:r>
              <a:rPr lang="en-US" sz="1200" b="1" dirty="0">
                <a:solidFill>
                  <a:srgbClr val="6B7686"/>
                </a:solidFill>
                <a:latin typeface="Calibri" pitchFamily="34" charset="0"/>
                <a:ea typeface="Calibri" pitchFamily="34" charset="-122"/>
                <a:cs typeface="Calibri" pitchFamily="34" charset="-120"/>
              </a:rPr>
              <a:t>Members acquired</a:t>
            </a:r>
            <a:endParaRPr lang="en-US" sz="1200" dirty="0"/>
          </a:p>
        </p:txBody>
      </p:sp>
      <p:sp>
        <p:nvSpPr>
          <p:cNvPr id="15" name="Shape 13"/>
          <p:cNvSpPr/>
          <p:nvPr/>
        </p:nvSpPr>
        <p:spPr>
          <a:xfrm>
            <a:off x="8121701" y="4572000"/>
            <a:ext cx="3503066" cy="1371600"/>
          </a:xfrm>
          <a:prstGeom prst="roundRect">
            <a:avLst>
              <a:gd name="adj" fmla="val 5333"/>
            </a:avLst>
          </a:prstGeom>
          <a:solidFill>
            <a:srgbClr val="F3F8FD"/>
          </a:solidFill>
          <a:ln w="12700">
            <a:solidFill>
              <a:srgbClr val="E6F1FB"/>
            </a:solidFill>
            <a:prstDash val="solid"/>
          </a:ln>
        </p:spPr>
      </p:sp>
      <p:sp>
        <p:nvSpPr>
          <p:cNvPr id="16" name="Shape 14"/>
          <p:cNvSpPr/>
          <p:nvPr/>
        </p:nvSpPr>
        <p:spPr>
          <a:xfrm>
            <a:off x="8121701" y="4572000"/>
            <a:ext cx="64008" cy="1371600"/>
          </a:xfrm>
          <a:prstGeom prst="rect">
            <a:avLst/>
          </a:prstGeom>
          <a:solidFill>
            <a:srgbClr val="1B3A6B"/>
          </a:solidFill>
          <a:ln/>
        </p:spPr>
      </p:sp>
      <p:sp>
        <p:nvSpPr>
          <p:cNvPr id="17" name="Text 15"/>
          <p:cNvSpPr/>
          <p:nvPr/>
        </p:nvSpPr>
        <p:spPr>
          <a:xfrm>
            <a:off x="8377733" y="4828032"/>
            <a:ext cx="3045866" cy="640080"/>
          </a:xfrm>
          <a:prstGeom prst="rect">
            <a:avLst/>
          </a:prstGeom>
          <a:noFill/>
          <a:ln/>
        </p:spPr>
        <p:txBody>
          <a:bodyPr wrap="square" rtlCol="0" anchor="ctr"/>
          <a:lstStyle/>
          <a:p>
            <a:pPr indent="0" marL="0">
              <a:buNone/>
            </a:pPr>
            <a:r>
              <a:rPr lang="en-US" sz="3800" b="1" dirty="0">
                <a:solidFill>
                  <a:srgbClr val="1B3A6B"/>
                </a:solidFill>
                <a:latin typeface="Calibri" pitchFamily="34" charset="0"/>
                <a:ea typeface="Calibri" pitchFamily="34" charset="-122"/>
                <a:cs typeface="Calibri" pitchFamily="34" charset="-120"/>
              </a:rPr>
              <a:t>$52.5M</a:t>
            </a:r>
            <a:endParaRPr lang="en-US" sz="3800" dirty="0"/>
          </a:p>
        </p:txBody>
      </p:sp>
      <p:sp>
        <p:nvSpPr>
          <p:cNvPr id="18" name="Text 16"/>
          <p:cNvSpPr/>
          <p:nvPr/>
        </p:nvSpPr>
        <p:spPr>
          <a:xfrm>
            <a:off x="8377733" y="5504688"/>
            <a:ext cx="3045866" cy="320040"/>
          </a:xfrm>
          <a:prstGeom prst="rect">
            <a:avLst/>
          </a:prstGeom>
          <a:noFill/>
          <a:ln/>
        </p:spPr>
        <p:txBody>
          <a:bodyPr wrap="square" rtlCol="0" anchor="ctr"/>
          <a:lstStyle/>
          <a:p>
            <a:pPr indent="0" marL="0">
              <a:buNone/>
            </a:pPr>
            <a:r>
              <a:rPr lang="en-US" sz="1200" b="1" dirty="0">
                <a:solidFill>
                  <a:srgbClr val="6B7686"/>
                </a:solidFill>
                <a:latin typeface="Calibri" pitchFamily="34" charset="0"/>
                <a:ea typeface="Calibri" pitchFamily="34" charset="-122"/>
                <a:cs typeface="Calibri" pitchFamily="34" charset="-120"/>
              </a:rPr>
              <a:t>Authorized budget</a:t>
            </a:r>
            <a:endParaRPr lang="en-US" sz="1200" dirty="0"/>
          </a:p>
        </p:txBody>
      </p:sp>
      <p:sp>
        <p:nvSpPr>
          <p:cNvPr id="19" name="Text 17"/>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Text 1"/>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D4A02C"/>
                </a:solidFill>
                <a:latin typeface="Calibri" pitchFamily="34" charset="0"/>
                <a:ea typeface="Calibri" pitchFamily="34" charset="-122"/>
                <a:cs typeface="Calibri" pitchFamily="34" charset="-120"/>
              </a:rPr>
              <a:t>THE BUSINESS CASE</a:t>
            </a:r>
            <a:endParaRPr lang="en-US" sz="1100" dirty="0"/>
          </a:p>
        </p:txBody>
      </p:sp>
      <p:sp>
        <p:nvSpPr>
          <p:cNvPr id="4" name="Text 2"/>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Why We're Doing This</a:t>
            </a:r>
            <a:endParaRPr lang="en-US" sz="3000" dirty="0"/>
          </a:p>
        </p:txBody>
      </p:sp>
      <p:sp>
        <p:nvSpPr>
          <p:cNvPr id="5" name="Shape 3"/>
          <p:cNvSpPr/>
          <p:nvPr/>
        </p:nvSpPr>
        <p:spPr>
          <a:xfrm>
            <a:off x="566928" y="1417320"/>
            <a:ext cx="11057839" cy="18288"/>
          </a:xfrm>
          <a:prstGeom prst="rect">
            <a:avLst/>
          </a:prstGeom>
          <a:solidFill>
            <a:srgbClr val="3D6FA0"/>
          </a:solidFill>
          <a:ln/>
        </p:spPr>
      </p:sp>
      <p:sp>
        <p:nvSpPr>
          <p:cNvPr id="6" name="Text 4"/>
          <p:cNvSpPr/>
          <p:nvPr/>
        </p:nvSpPr>
        <p:spPr>
          <a:xfrm>
            <a:off x="566928" y="1691640"/>
            <a:ext cx="6126480" cy="914400"/>
          </a:xfrm>
          <a:prstGeom prst="rect">
            <a:avLst/>
          </a:prstGeom>
          <a:noFill/>
          <a:ln/>
        </p:spPr>
        <p:txBody>
          <a:bodyPr wrap="square" rtlCol="0" anchor="ctr"/>
          <a:lstStyle/>
          <a:p>
            <a:pPr indent="0" marL="0">
              <a:lnSpc>
                <a:spcPct val="110000"/>
              </a:lnSpc>
              <a:buNone/>
            </a:pPr>
            <a:r>
              <a:rPr lang="en-US" sz="1800" b="1" dirty="0">
                <a:solidFill>
                  <a:srgbClr val="C6DBF0"/>
                </a:solidFill>
                <a:latin typeface="Calibri" pitchFamily="34" charset="0"/>
                <a:ea typeface="Calibri" pitchFamily="34" charset="-122"/>
                <a:cs typeface="Calibri" pitchFamily="34" charset="-120"/>
              </a:rPr>
              <a:t>This is a carve-out, not a merger — and that single fact explains why the transitional services agreement exists and why exiting it is the real program.</a:t>
            </a:r>
            <a:endParaRPr lang="en-US" sz="1800" dirty="0"/>
          </a:p>
        </p:txBody>
      </p:sp>
      <p:sp>
        <p:nvSpPr>
          <p:cNvPr id="7" name="Text 5"/>
          <p:cNvSpPr/>
          <p:nvPr/>
        </p:nvSpPr>
        <p:spPr>
          <a:xfrm>
            <a:off x="566928" y="2743200"/>
            <a:ext cx="6126480" cy="2377440"/>
          </a:xfrm>
          <a:prstGeom prst="rect">
            <a:avLst/>
          </a:prstGeom>
          <a:noFill/>
          <a:ln/>
        </p:spPr>
        <p:txBody>
          <a:bodyPr wrap="square" rtlCol="0" anchor="t"/>
          <a:lstStyle/>
          <a:p>
            <a:pPr indent="0" marL="0">
              <a:lnSpc>
                <a:spcPct val="130000"/>
              </a:lnSpc>
              <a:buNone/>
            </a:pPr>
            <a:r>
              <a:rPr lang="en-US" sz="1400" dirty="0">
                <a:solidFill>
                  <a:srgbClr val="CFE0F2"/>
                </a:solidFill>
                <a:latin typeface="Calibri" pitchFamily="34" charset="0"/>
                <a:ea typeface="Calibri" pitchFamily="34" charset="-122"/>
                <a:cs typeface="Calibri" pitchFamily="34" charset="-120"/>
              </a:rPr>
              <a:t>Cumberland Valley is being divested by a parent that keeps running its payroll, its general ledger, its data center and its core administration platform on the day we close. In a whole-company merger the shareholders take cash and there is no continuing seller; here there is, and we are renting our own operations back from them on a meter. The transitional services term runs twelve months against an eighteen-month contractual maximum. Every workstream on this program ultimately answers one question: what has to be true before we can stop paying the seller to be us?</a:t>
            </a:r>
            <a:endParaRPr lang="en-US" sz="1400" dirty="0"/>
          </a:p>
        </p:txBody>
      </p:sp>
      <p:sp>
        <p:nvSpPr>
          <p:cNvPr id="8" name="Shape 6"/>
          <p:cNvSpPr/>
          <p:nvPr/>
        </p:nvSpPr>
        <p:spPr>
          <a:xfrm>
            <a:off x="7040880" y="1691640"/>
            <a:ext cx="4583887" cy="4023360"/>
          </a:xfrm>
          <a:prstGeom prst="roundRect">
            <a:avLst>
              <a:gd name="adj" fmla="val 2273"/>
            </a:avLst>
          </a:prstGeom>
          <a:solidFill>
            <a:srgbClr val="122748"/>
          </a:solidFill>
          <a:ln w="12700">
            <a:solidFill>
              <a:srgbClr val="3D6FA0"/>
            </a:solidFill>
            <a:prstDash val="solid"/>
          </a:ln>
        </p:spPr>
      </p:sp>
      <p:sp>
        <p:nvSpPr>
          <p:cNvPr id="9" name="Text 7"/>
          <p:cNvSpPr/>
          <p:nvPr/>
        </p:nvSpPr>
        <p:spPr>
          <a:xfrm>
            <a:off x="7315200" y="1920240"/>
            <a:ext cx="4035247" cy="274320"/>
          </a:xfrm>
          <a:prstGeom prst="rect">
            <a:avLst/>
          </a:prstGeom>
          <a:noFill/>
          <a:ln/>
        </p:spPr>
        <p:txBody>
          <a:bodyPr wrap="square" rtlCol="0" anchor="ctr"/>
          <a:lstStyle/>
          <a:p>
            <a:pPr indent="0" marL="0">
              <a:buNone/>
            </a:pPr>
            <a:r>
              <a:rPr lang="en-US" sz="1100" b="1" spc="200" kern="0" dirty="0">
                <a:solidFill>
                  <a:srgbClr val="D4A02C"/>
                </a:solidFill>
                <a:latin typeface="Calibri" pitchFamily="34" charset="0"/>
                <a:ea typeface="Calibri" pitchFamily="34" charset="-122"/>
                <a:cs typeface="Calibri" pitchFamily="34" charset="-120"/>
              </a:rPr>
              <a:t>KEY FACTS</a:t>
            </a:r>
            <a:endParaRPr lang="en-US" sz="1100" dirty="0"/>
          </a:p>
        </p:txBody>
      </p:sp>
      <p:sp>
        <p:nvSpPr>
          <p:cNvPr id="10" name="Text 8"/>
          <p:cNvSpPr/>
          <p:nvPr/>
        </p:nvSpPr>
        <p:spPr>
          <a:xfrm>
            <a:off x="7315200" y="2377440"/>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Structure</a:t>
            </a:r>
            <a:endParaRPr lang="en-US" sz="1100" dirty="0"/>
          </a:p>
        </p:txBody>
      </p:sp>
      <p:sp>
        <p:nvSpPr>
          <p:cNvPr id="11" name="Text 9"/>
          <p:cNvSpPr/>
          <p:nvPr/>
        </p:nvSpPr>
        <p:spPr>
          <a:xfrm>
            <a:off x="7315200" y="2633472"/>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Carve-out from a parent company</a:t>
            </a:r>
            <a:endParaRPr lang="en-US" sz="1450" dirty="0"/>
          </a:p>
        </p:txBody>
      </p:sp>
      <p:sp>
        <p:nvSpPr>
          <p:cNvPr id="12" name="Text 10"/>
          <p:cNvSpPr/>
          <p:nvPr/>
        </p:nvSpPr>
        <p:spPr>
          <a:xfrm>
            <a:off x="7315200" y="3163824"/>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Members</a:t>
            </a:r>
            <a:endParaRPr lang="en-US" sz="1100" dirty="0"/>
          </a:p>
        </p:txBody>
      </p:sp>
      <p:sp>
        <p:nvSpPr>
          <p:cNvPr id="13" name="Text 11"/>
          <p:cNvSpPr/>
          <p:nvPr/>
        </p:nvSpPr>
        <p:spPr>
          <a:xfrm>
            <a:off x="7315200" y="3419856"/>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~420,000 joining ~1.8M</a:t>
            </a:r>
            <a:endParaRPr lang="en-US" sz="1450" dirty="0"/>
          </a:p>
        </p:txBody>
      </p:sp>
      <p:sp>
        <p:nvSpPr>
          <p:cNvPr id="14" name="Text 12"/>
          <p:cNvSpPr/>
          <p:nvPr/>
        </p:nvSpPr>
        <p:spPr>
          <a:xfrm>
            <a:off x="7315200" y="3950208"/>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Baseline</a:t>
            </a:r>
            <a:endParaRPr lang="en-US" sz="1100" dirty="0"/>
          </a:p>
        </p:txBody>
      </p:sp>
      <p:sp>
        <p:nvSpPr>
          <p:cNvPr id="15" name="Text 13"/>
          <p:cNvSpPr/>
          <p:nvPr/>
        </p:nvSpPr>
        <p:spPr>
          <a:xfrm>
            <a:off x="7315200" y="4206240"/>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$52.5M authorized (Class 5 deal model)</a:t>
            </a:r>
            <a:endParaRPr lang="en-US" sz="1450" dirty="0"/>
          </a:p>
        </p:txBody>
      </p:sp>
      <p:sp>
        <p:nvSpPr>
          <p:cNvPr id="16" name="Text 14"/>
          <p:cNvSpPr/>
          <p:nvPr/>
        </p:nvSpPr>
        <p:spPr>
          <a:xfrm>
            <a:off x="7315200" y="4736592"/>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Real deadline</a:t>
            </a:r>
            <a:endParaRPr lang="en-US" sz="1100" dirty="0"/>
          </a:p>
        </p:txBody>
      </p:sp>
      <p:sp>
        <p:nvSpPr>
          <p:cNvPr id="17" name="Text 15"/>
          <p:cNvSpPr/>
          <p:nvPr/>
        </p:nvSpPr>
        <p:spPr>
          <a:xfrm>
            <a:off x="7315200" y="4992624"/>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Transitional services exit, not close</a:t>
            </a:r>
            <a:endParaRPr lang="en-US" sz="1450" dirty="0"/>
          </a:p>
        </p:txBody>
      </p:sp>
      <p:sp>
        <p:nvSpPr>
          <p:cNvPr id="18" name="Text 16"/>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SUCCESS METRICS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What Success Looks Like</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37360"/>
            <a:ext cx="11057839" cy="713232"/>
          </a:xfrm>
          <a:prstGeom prst="roundRect">
            <a:avLst>
              <a:gd name="adj" fmla="val 7692"/>
            </a:avLst>
          </a:prstGeom>
          <a:solidFill>
            <a:srgbClr val="E7F4ED"/>
          </a:solidFill>
          <a:ln/>
        </p:spPr>
      </p:sp>
      <p:sp>
        <p:nvSpPr>
          <p:cNvPr id="6" name="Shape 4"/>
          <p:cNvSpPr/>
          <p:nvPr/>
        </p:nvSpPr>
        <p:spPr>
          <a:xfrm>
            <a:off x="566928" y="1737360"/>
            <a:ext cx="54864" cy="713232"/>
          </a:xfrm>
          <a:prstGeom prst="rect">
            <a:avLst/>
          </a:prstGeom>
          <a:solidFill>
            <a:srgbClr val="1E7B4D"/>
          </a:solidFill>
          <a:ln/>
        </p:spPr>
      </p:sp>
      <p:sp>
        <p:nvSpPr>
          <p:cNvPr id="7" name="Shape 5"/>
          <p:cNvSpPr/>
          <p:nvPr/>
        </p:nvSpPr>
        <p:spPr>
          <a:xfrm>
            <a:off x="822960" y="1911096"/>
            <a:ext cx="365760" cy="365760"/>
          </a:xfrm>
          <a:prstGeom prst="ellipse">
            <a:avLst/>
          </a:prstGeom>
          <a:solidFill>
            <a:srgbClr val="1E7B4D"/>
          </a:solidFill>
          <a:ln/>
        </p:spPr>
      </p:sp>
      <p:sp>
        <p:nvSpPr>
          <p:cNvPr id="8" name="Text 6"/>
          <p:cNvSpPr/>
          <p:nvPr/>
        </p:nvSpPr>
        <p:spPr>
          <a:xfrm>
            <a:off x="822960" y="1911096"/>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9" name="Text 7"/>
          <p:cNvSpPr/>
          <p:nvPr/>
        </p:nvSpPr>
        <p:spPr>
          <a:xfrm>
            <a:off x="1435608" y="1737360"/>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Close the transaction with every regulatory condition satisfied — no approval slips onto the integration critical path</a:t>
            </a:r>
            <a:endParaRPr lang="en-US" sz="1450" dirty="0"/>
          </a:p>
        </p:txBody>
      </p:sp>
      <p:sp>
        <p:nvSpPr>
          <p:cNvPr id="10" name="Shape 8"/>
          <p:cNvSpPr/>
          <p:nvPr/>
        </p:nvSpPr>
        <p:spPr>
          <a:xfrm>
            <a:off x="566928" y="2578608"/>
            <a:ext cx="11057839" cy="713232"/>
          </a:xfrm>
          <a:prstGeom prst="roundRect">
            <a:avLst>
              <a:gd name="adj" fmla="val 7692"/>
            </a:avLst>
          </a:prstGeom>
          <a:solidFill>
            <a:srgbClr val="E7F4ED"/>
          </a:solidFill>
          <a:ln/>
        </p:spPr>
      </p:sp>
      <p:sp>
        <p:nvSpPr>
          <p:cNvPr id="11" name="Shape 9"/>
          <p:cNvSpPr/>
          <p:nvPr/>
        </p:nvSpPr>
        <p:spPr>
          <a:xfrm>
            <a:off x="566928" y="2578608"/>
            <a:ext cx="54864" cy="713232"/>
          </a:xfrm>
          <a:prstGeom prst="rect">
            <a:avLst/>
          </a:prstGeom>
          <a:solidFill>
            <a:srgbClr val="1E7B4D"/>
          </a:solidFill>
          <a:ln/>
        </p:spPr>
      </p:sp>
      <p:sp>
        <p:nvSpPr>
          <p:cNvPr id="12" name="Shape 10"/>
          <p:cNvSpPr/>
          <p:nvPr/>
        </p:nvSpPr>
        <p:spPr>
          <a:xfrm>
            <a:off x="822960" y="2752344"/>
            <a:ext cx="365760" cy="365760"/>
          </a:xfrm>
          <a:prstGeom prst="ellipse">
            <a:avLst/>
          </a:prstGeom>
          <a:solidFill>
            <a:srgbClr val="1E7B4D"/>
          </a:solidFill>
          <a:ln/>
        </p:spPr>
      </p:sp>
      <p:sp>
        <p:nvSpPr>
          <p:cNvPr id="13" name="Text 11"/>
          <p:cNvSpPr/>
          <p:nvPr/>
        </p:nvSpPr>
        <p:spPr>
          <a:xfrm>
            <a:off x="822960" y="2752344"/>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4" name="Text 12"/>
          <p:cNvSpPr/>
          <p:nvPr/>
        </p:nvSpPr>
        <p:spPr>
          <a:xfrm>
            <a:off x="1435608" y="2578608"/>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Reach Day 1 with member-facing continuity intact — members keep their coverage, their cards work, their claims pay</a:t>
            </a:r>
            <a:endParaRPr lang="en-US" sz="1450" dirty="0"/>
          </a:p>
        </p:txBody>
      </p:sp>
      <p:sp>
        <p:nvSpPr>
          <p:cNvPr id="15" name="Shape 13"/>
          <p:cNvSpPr/>
          <p:nvPr/>
        </p:nvSpPr>
        <p:spPr>
          <a:xfrm>
            <a:off x="566928" y="3419856"/>
            <a:ext cx="11057839" cy="713232"/>
          </a:xfrm>
          <a:prstGeom prst="roundRect">
            <a:avLst>
              <a:gd name="adj" fmla="val 7692"/>
            </a:avLst>
          </a:prstGeom>
          <a:solidFill>
            <a:srgbClr val="E7F4ED"/>
          </a:solidFill>
          <a:ln/>
        </p:spPr>
      </p:sp>
      <p:sp>
        <p:nvSpPr>
          <p:cNvPr id="16" name="Shape 14"/>
          <p:cNvSpPr/>
          <p:nvPr/>
        </p:nvSpPr>
        <p:spPr>
          <a:xfrm>
            <a:off x="566928" y="3419856"/>
            <a:ext cx="54864" cy="713232"/>
          </a:xfrm>
          <a:prstGeom prst="rect">
            <a:avLst/>
          </a:prstGeom>
          <a:solidFill>
            <a:srgbClr val="1E7B4D"/>
          </a:solidFill>
          <a:ln/>
        </p:spPr>
      </p:sp>
      <p:sp>
        <p:nvSpPr>
          <p:cNvPr id="17" name="Shape 15"/>
          <p:cNvSpPr/>
          <p:nvPr/>
        </p:nvSpPr>
        <p:spPr>
          <a:xfrm>
            <a:off x="822960" y="3593592"/>
            <a:ext cx="365760" cy="365760"/>
          </a:xfrm>
          <a:prstGeom prst="ellipse">
            <a:avLst/>
          </a:prstGeom>
          <a:solidFill>
            <a:srgbClr val="1E7B4D"/>
          </a:solidFill>
          <a:ln/>
        </p:spPr>
      </p:sp>
      <p:sp>
        <p:nvSpPr>
          <p:cNvPr id="18" name="Text 16"/>
          <p:cNvSpPr/>
          <p:nvPr/>
        </p:nvSpPr>
        <p:spPr>
          <a:xfrm>
            <a:off x="822960" y="3593592"/>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9" name="Text 17"/>
          <p:cNvSpPr/>
          <p:nvPr/>
        </p:nvSpPr>
        <p:spPr>
          <a:xfrm>
            <a:off x="1435608" y="3419856"/>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Exit every transitional service inside the contractual maximum, with ACME demonstrably able to operate what it inherits</a:t>
            </a:r>
            <a:endParaRPr lang="en-US" sz="1450" dirty="0"/>
          </a:p>
        </p:txBody>
      </p:sp>
      <p:sp>
        <p:nvSpPr>
          <p:cNvPr id="20" name="Shape 18"/>
          <p:cNvSpPr/>
          <p:nvPr/>
        </p:nvSpPr>
        <p:spPr>
          <a:xfrm>
            <a:off x="566928" y="4261104"/>
            <a:ext cx="11057839" cy="713232"/>
          </a:xfrm>
          <a:prstGeom prst="roundRect">
            <a:avLst>
              <a:gd name="adj" fmla="val 7692"/>
            </a:avLst>
          </a:prstGeom>
          <a:solidFill>
            <a:srgbClr val="E7F4ED"/>
          </a:solidFill>
          <a:ln/>
        </p:spPr>
      </p:sp>
      <p:sp>
        <p:nvSpPr>
          <p:cNvPr id="21" name="Shape 19"/>
          <p:cNvSpPr/>
          <p:nvPr/>
        </p:nvSpPr>
        <p:spPr>
          <a:xfrm>
            <a:off x="566928" y="4261104"/>
            <a:ext cx="54864" cy="713232"/>
          </a:xfrm>
          <a:prstGeom prst="rect">
            <a:avLst/>
          </a:prstGeom>
          <a:solidFill>
            <a:srgbClr val="1E7B4D"/>
          </a:solidFill>
          <a:ln/>
        </p:spPr>
      </p:sp>
      <p:sp>
        <p:nvSpPr>
          <p:cNvPr id="22" name="Shape 20"/>
          <p:cNvSpPr/>
          <p:nvPr/>
        </p:nvSpPr>
        <p:spPr>
          <a:xfrm>
            <a:off x="822960" y="4434840"/>
            <a:ext cx="365760" cy="365760"/>
          </a:xfrm>
          <a:prstGeom prst="ellipse">
            <a:avLst/>
          </a:prstGeom>
          <a:solidFill>
            <a:srgbClr val="1E7B4D"/>
          </a:solidFill>
          <a:ln/>
        </p:spPr>
      </p:sp>
      <p:sp>
        <p:nvSpPr>
          <p:cNvPr id="23" name="Text 21"/>
          <p:cNvSpPr/>
          <p:nvPr/>
        </p:nvSpPr>
        <p:spPr>
          <a:xfrm>
            <a:off x="822960" y="4434840"/>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4" name="Text 22"/>
          <p:cNvSpPr/>
          <p:nvPr/>
        </p:nvSpPr>
        <p:spPr>
          <a:xfrm>
            <a:off x="1435608" y="4261104"/>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Resolve two member databases into one enterprise identity with no false merges — the error nothing in operations surfaces</a:t>
            </a:r>
            <a:endParaRPr lang="en-US" sz="1450" dirty="0"/>
          </a:p>
        </p:txBody>
      </p:sp>
      <p:sp>
        <p:nvSpPr>
          <p:cNvPr id="25" name="Shape 23"/>
          <p:cNvSpPr/>
          <p:nvPr/>
        </p:nvSpPr>
        <p:spPr>
          <a:xfrm>
            <a:off x="566928" y="5102352"/>
            <a:ext cx="11057839" cy="713232"/>
          </a:xfrm>
          <a:prstGeom prst="roundRect">
            <a:avLst>
              <a:gd name="adj" fmla="val 7692"/>
            </a:avLst>
          </a:prstGeom>
          <a:solidFill>
            <a:srgbClr val="E7F4ED"/>
          </a:solidFill>
          <a:ln/>
        </p:spPr>
      </p:sp>
      <p:sp>
        <p:nvSpPr>
          <p:cNvPr id="26" name="Shape 24"/>
          <p:cNvSpPr/>
          <p:nvPr/>
        </p:nvSpPr>
        <p:spPr>
          <a:xfrm>
            <a:off x="566928" y="5102352"/>
            <a:ext cx="54864" cy="713232"/>
          </a:xfrm>
          <a:prstGeom prst="rect">
            <a:avLst/>
          </a:prstGeom>
          <a:solidFill>
            <a:srgbClr val="1E7B4D"/>
          </a:solidFill>
          <a:ln/>
        </p:spPr>
      </p:sp>
      <p:sp>
        <p:nvSpPr>
          <p:cNvPr id="27" name="Shape 25"/>
          <p:cNvSpPr/>
          <p:nvPr/>
        </p:nvSpPr>
        <p:spPr>
          <a:xfrm>
            <a:off x="822960" y="5276088"/>
            <a:ext cx="365760" cy="365760"/>
          </a:xfrm>
          <a:prstGeom prst="ellipse">
            <a:avLst/>
          </a:prstGeom>
          <a:solidFill>
            <a:srgbClr val="1E7B4D"/>
          </a:solidFill>
          <a:ln/>
        </p:spPr>
      </p:sp>
      <p:sp>
        <p:nvSpPr>
          <p:cNvPr id="28" name="Text 26"/>
          <p:cNvSpPr/>
          <p:nvPr/>
        </p:nvSpPr>
        <p:spPr>
          <a:xfrm>
            <a:off x="822960" y="5276088"/>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9" name="Text 27"/>
          <p:cNvSpPr/>
          <p:nvPr/>
        </p:nvSpPr>
        <p:spPr>
          <a:xfrm>
            <a:off x="1435608" y="5102352"/>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Deliver the $85M run-rate synergy case by Year 3 without spending data integrity or Day 1 continuity to get there</a:t>
            </a:r>
            <a:endParaRPr lang="en-US" sz="1450" dirty="0"/>
          </a:p>
        </p:txBody>
      </p:sp>
      <p:sp>
        <p:nvSpPr>
          <p:cNvPr id="30" name="Text 2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SCOPE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Where the Lines Are</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783080"/>
            <a:ext cx="5300320" cy="320040"/>
          </a:xfrm>
          <a:prstGeom prst="rect">
            <a:avLst/>
          </a:prstGeom>
          <a:noFill/>
          <a:ln/>
        </p:spPr>
        <p:txBody>
          <a:bodyPr wrap="square" rtlCol="0" anchor="ctr"/>
          <a:lstStyle/>
          <a:p>
            <a:pPr indent="0" marL="0">
              <a:buNone/>
            </a:pPr>
            <a:r>
              <a:rPr lang="en-US" sz="1300" b="1" spc="100" kern="0" dirty="0">
                <a:solidFill>
                  <a:srgbClr val="1E7B4D"/>
                </a:solidFill>
                <a:latin typeface="Calibri" pitchFamily="34" charset="0"/>
                <a:ea typeface="Calibri" pitchFamily="34" charset="-122"/>
                <a:cs typeface="Calibri" pitchFamily="34" charset="-120"/>
              </a:rPr>
              <a:t>IN SCOPE</a:t>
            </a:r>
            <a:endParaRPr lang="en-US" sz="1300" dirty="0"/>
          </a:p>
        </p:txBody>
      </p:sp>
      <p:sp>
        <p:nvSpPr>
          <p:cNvPr id="6" name="Shape 4"/>
          <p:cNvSpPr/>
          <p:nvPr/>
        </p:nvSpPr>
        <p:spPr>
          <a:xfrm>
            <a:off x="566928" y="2167128"/>
            <a:ext cx="5300320" cy="18288"/>
          </a:xfrm>
          <a:prstGeom prst="rect">
            <a:avLst/>
          </a:prstGeom>
          <a:solidFill>
            <a:srgbClr val="E3E9F0"/>
          </a:solidFill>
          <a:ln/>
        </p:spPr>
      </p:sp>
      <p:sp>
        <p:nvSpPr>
          <p:cNvPr id="7" name="Shape 5"/>
          <p:cNvSpPr/>
          <p:nvPr/>
        </p:nvSpPr>
        <p:spPr>
          <a:xfrm>
            <a:off x="566928" y="2377440"/>
            <a:ext cx="5300320" cy="804672"/>
          </a:xfrm>
          <a:prstGeom prst="roundRect">
            <a:avLst>
              <a:gd name="adj" fmla="val 6818"/>
            </a:avLst>
          </a:prstGeom>
          <a:solidFill>
            <a:srgbClr val="E7F4ED"/>
          </a:solidFill>
          <a:ln/>
        </p:spPr>
      </p:sp>
      <p:sp>
        <p:nvSpPr>
          <p:cNvPr id="8" name="Text 6"/>
          <p:cNvSpPr/>
          <p:nvPr/>
        </p:nvSpPr>
        <p:spPr>
          <a:xfrm>
            <a:off x="713232" y="2487168"/>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9" name="Text 7"/>
          <p:cNvSpPr/>
          <p:nvPr/>
        </p:nvSpPr>
        <p:spPr>
          <a:xfrm>
            <a:off x="1115568" y="2468880"/>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Regulatory approval &amp; close readiness</a:t>
            </a:r>
            <a:endParaRPr lang="en-US" sz="1350" dirty="0"/>
          </a:p>
        </p:txBody>
      </p:sp>
      <p:sp>
        <p:nvSpPr>
          <p:cNvPr id="10" name="Text 8"/>
          <p:cNvSpPr/>
          <p:nvPr/>
        </p:nvSpPr>
        <p:spPr>
          <a:xfrm>
            <a:off x="1115568" y="2761488"/>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HSR clearance, Form A filing, closing conditions</a:t>
            </a:r>
            <a:endParaRPr lang="en-US" sz="1100" dirty="0"/>
          </a:p>
        </p:txBody>
      </p:sp>
      <p:sp>
        <p:nvSpPr>
          <p:cNvPr id="11" name="Shape 9"/>
          <p:cNvSpPr/>
          <p:nvPr/>
        </p:nvSpPr>
        <p:spPr>
          <a:xfrm>
            <a:off x="566928" y="3310128"/>
            <a:ext cx="5300320" cy="804672"/>
          </a:xfrm>
          <a:prstGeom prst="roundRect">
            <a:avLst>
              <a:gd name="adj" fmla="val 6818"/>
            </a:avLst>
          </a:prstGeom>
          <a:solidFill>
            <a:srgbClr val="E7F4ED"/>
          </a:solidFill>
          <a:ln/>
        </p:spPr>
      </p:sp>
      <p:sp>
        <p:nvSpPr>
          <p:cNvPr id="12" name="Text 10"/>
          <p:cNvSpPr/>
          <p:nvPr/>
        </p:nvSpPr>
        <p:spPr>
          <a:xfrm>
            <a:off x="713232" y="3419856"/>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13" name="Text 11"/>
          <p:cNvSpPr/>
          <p:nvPr/>
        </p:nvSpPr>
        <p:spPr>
          <a:xfrm>
            <a:off x="1115568" y="3401568"/>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Day 1 operational readiness</a:t>
            </a:r>
            <a:endParaRPr lang="en-US" sz="1350" dirty="0"/>
          </a:p>
        </p:txBody>
      </p:sp>
      <p:sp>
        <p:nvSpPr>
          <p:cNvPr id="14" name="Text 12"/>
          <p:cNvSpPr/>
          <p:nvPr/>
        </p:nvSpPr>
        <p:spPr>
          <a:xfrm>
            <a:off x="1115568" y="3694176"/>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Member continuity, ID cards, eligibility, claims payment</a:t>
            </a:r>
            <a:endParaRPr lang="en-US" sz="1100" dirty="0"/>
          </a:p>
        </p:txBody>
      </p:sp>
      <p:sp>
        <p:nvSpPr>
          <p:cNvPr id="15" name="Shape 13"/>
          <p:cNvSpPr/>
          <p:nvPr/>
        </p:nvSpPr>
        <p:spPr>
          <a:xfrm>
            <a:off x="566928" y="4242816"/>
            <a:ext cx="5300320" cy="804672"/>
          </a:xfrm>
          <a:prstGeom prst="roundRect">
            <a:avLst>
              <a:gd name="adj" fmla="val 6818"/>
            </a:avLst>
          </a:prstGeom>
          <a:solidFill>
            <a:srgbClr val="E7F4ED"/>
          </a:solidFill>
          <a:ln/>
        </p:spPr>
      </p:sp>
      <p:sp>
        <p:nvSpPr>
          <p:cNvPr id="16" name="Text 14"/>
          <p:cNvSpPr/>
          <p:nvPr/>
        </p:nvSpPr>
        <p:spPr>
          <a:xfrm>
            <a:off x="713232" y="4352544"/>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17" name="Text 15"/>
          <p:cNvSpPr/>
          <p:nvPr/>
        </p:nvSpPr>
        <p:spPr>
          <a:xfrm>
            <a:off x="1115568" y="4334256"/>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Transitional services exit</a:t>
            </a:r>
            <a:endParaRPr lang="en-US" sz="1350" dirty="0"/>
          </a:p>
        </p:txBody>
      </p:sp>
      <p:sp>
        <p:nvSpPr>
          <p:cNvPr id="18" name="Text 16"/>
          <p:cNvSpPr/>
          <p:nvPr/>
        </p:nvSpPr>
        <p:spPr>
          <a:xfrm>
            <a:off x="1115568" y="4626864"/>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Six services, each with its own exit criteria and evidence</a:t>
            </a:r>
            <a:endParaRPr lang="en-US" sz="1100" dirty="0"/>
          </a:p>
        </p:txBody>
      </p:sp>
      <p:sp>
        <p:nvSpPr>
          <p:cNvPr id="19" name="Shape 17"/>
          <p:cNvSpPr/>
          <p:nvPr/>
        </p:nvSpPr>
        <p:spPr>
          <a:xfrm>
            <a:off x="566928" y="5175504"/>
            <a:ext cx="5300320" cy="804672"/>
          </a:xfrm>
          <a:prstGeom prst="roundRect">
            <a:avLst>
              <a:gd name="adj" fmla="val 6818"/>
            </a:avLst>
          </a:prstGeom>
          <a:solidFill>
            <a:srgbClr val="E7F4ED"/>
          </a:solidFill>
          <a:ln/>
        </p:spPr>
      </p:sp>
      <p:sp>
        <p:nvSpPr>
          <p:cNvPr id="20" name="Text 18"/>
          <p:cNvSpPr/>
          <p:nvPr/>
        </p:nvSpPr>
        <p:spPr>
          <a:xfrm>
            <a:off x="713232" y="5285232"/>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21" name="Text 19"/>
          <p:cNvSpPr/>
          <p:nvPr/>
        </p:nvSpPr>
        <p:spPr>
          <a:xfrm>
            <a:off x="1115568" y="5266944"/>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Member identity resolution</a:t>
            </a:r>
            <a:endParaRPr lang="en-US" sz="1350" dirty="0"/>
          </a:p>
        </p:txBody>
      </p:sp>
      <p:sp>
        <p:nvSpPr>
          <p:cNvPr id="22" name="Text 20"/>
          <p:cNvSpPr/>
          <p:nvPr/>
        </p:nvSpPr>
        <p:spPr>
          <a:xfrm>
            <a:off x="1115568" y="5559552"/>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Two member files into one enterprise identifier</a:t>
            </a:r>
            <a:endParaRPr lang="en-US" sz="1100" dirty="0"/>
          </a:p>
        </p:txBody>
      </p:sp>
      <p:sp>
        <p:nvSpPr>
          <p:cNvPr id="23" name="Shape 21"/>
          <p:cNvSpPr/>
          <p:nvPr/>
        </p:nvSpPr>
        <p:spPr>
          <a:xfrm>
            <a:off x="566928" y="6108192"/>
            <a:ext cx="5300320" cy="804672"/>
          </a:xfrm>
          <a:prstGeom prst="roundRect">
            <a:avLst>
              <a:gd name="adj" fmla="val 6818"/>
            </a:avLst>
          </a:prstGeom>
          <a:solidFill>
            <a:srgbClr val="E7F4ED"/>
          </a:solidFill>
          <a:ln/>
        </p:spPr>
      </p:sp>
      <p:sp>
        <p:nvSpPr>
          <p:cNvPr id="24" name="Text 22"/>
          <p:cNvSpPr/>
          <p:nvPr/>
        </p:nvSpPr>
        <p:spPr>
          <a:xfrm>
            <a:off x="713232" y="6217920"/>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25" name="Text 23"/>
          <p:cNvSpPr/>
          <p:nvPr/>
        </p:nvSpPr>
        <p:spPr>
          <a:xfrm>
            <a:off x="1115568" y="6199632"/>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Platform, cloud &amp; integration</a:t>
            </a:r>
            <a:endParaRPr lang="en-US" sz="1350" dirty="0"/>
          </a:p>
        </p:txBody>
      </p:sp>
      <p:sp>
        <p:nvSpPr>
          <p:cNvPr id="26" name="Text 24"/>
          <p:cNvSpPr/>
          <p:nvPr/>
        </p:nvSpPr>
        <p:spPr>
          <a:xfrm>
            <a:off x="1115568" y="6492240"/>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Core administration consolidation, Azure migration, fourteen interfaces</a:t>
            </a:r>
            <a:endParaRPr lang="en-US" sz="1100" dirty="0"/>
          </a:p>
        </p:txBody>
      </p:sp>
      <p:sp>
        <p:nvSpPr>
          <p:cNvPr id="27" name="Shape 25"/>
          <p:cNvSpPr/>
          <p:nvPr/>
        </p:nvSpPr>
        <p:spPr>
          <a:xfrm>
            <a:off x="566928" y="7040880"/>
            <a:ext cx="5300320" cy="804672"/>
          </a:xfrm>
          <a:prstGeom prst="roundRect">
            <a:avLst>
              <a:gd name="adj" fmla="val 6818"/>
            </a:avLst>
          </a:prstGeom>
          <a:solidFill>
            <a:srgbClr val="E7F4ED"/>
          </a:solidFill>
          <a:ln/>
        </p:spPr>
      </p:sp>
      <p:sp>
        <p:nvSpPr>
          <p:cNvPr id="28" name="Text 26"/>
          <p:cNvSpPr/>
          <p:nvPr/>
        </p:nvSpPr>
        <p:spPr>
          <a:xfrm>
            <a:off x="713232" y="7150608"/>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29" name="Text 27"/>
          <p:cNvSpPr/>
          <p:nvPr/>
        </p:nvSpPr>
        <p:spPr>
          <a:xfrm>
            <a:off x="1115568" y="7132320"/>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Synergy realization</a:t>
            </a:r>
            <a:endParaRPr lang="en-US" sz="1350" dirty="0"/>
          </a:p>
        </p:txBody>
      </p:sp>
      <p:sp>
        <p:nvSpPr>
          <p:cNvPr id="30" name="Text 28"/>
          <p:cNvSpPr/>
          <p:nvPr/>
        </p:nvSpPr>
        <p:spPr>
          <a:xfrm>
            <a:off x="1115568" y="7424928"/>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Vendor, network, platform, corporate and facilities consolidation</a:t>
            </a:r>
            <a:endParaRPr lang="en-US" sz="1100" dirty="0"/>
          </a:p>
        </p:txBody>
      </p:sp>
      <p:sp>
        <p:nvSpPr>
          <p:cNvPr id="31" name="Text 29"/>
          <p:cNvSpPr/>
          <p:nvPr/>
        </p:nvSpPr>
        <p:spPr>
          <a:xfrm>
            <a:off x="6324448" y="1783080"/>
            <a:ext cx="5300320" cy="320040"/>
          </a:xfrm>
          <a:prstGeom prst="rect">
            <a:avLst/>
          </a:prstGeom>
          <a:noFill/>
          <a:ln/>
        </p:spPr>
        <p:txBody>
          <a:bodyPr wrap="square" rtlCol="0" anchor="ctr"/>
          <a:lstStyle/>
          <a:p>
            <a:pPr indent="0" marL="0">
              <a:buNone/>
            </a:pPr>
            <a:r>
              <a:rPr lang="en-US" sz="1300" b="1" spc="100" kern="0" dirty="0">
                <a:solidFill>
                  <a:srgbClr val="6B7686"/>
                </a:solidFill>
                <a:latin typeface="Calibri" pitchFamily="34" charset="0"/>
                <a:ea typeface="Calibri" pitchFamily="34" charset="-122"/>
                <a:cs typeface="Calibri" pitchFamily="34" charset="-120"/>
              </a:rPr>
              <a:t>OUT OF SCOPE (CANDIDATE BACKLOG)</a:t>
            </a:r>
            <a:endParaRPr lang="en-US" sz="1300" dirty="0"/>
          </a:p>
        </p:txBody>
      </p:sp>
      <p:sp>
        <p:nvSpPr>
          <p:cNvPr id="32" name="Shape 30"/>
          <p:cNvSpPr/>
          <p:nvPr/>
        </p:nvSpPr>
        <p:spPr>
          <a:xfrm>
            <a:off x="6324448" y="2167128"/>
            <a:ext cx="5300320" cy="18288"/>
          </a:xfrm>
          <a:prstGeom prst="rect">
            <a:avLst/>
          </a:prstGeom>
          <a:solidFill>
            <a:srgbClr val="E3E9F0"/>
          </a:solidFill>
          <a:ln/>
        </p:spPr>
      </p:sp>
      <p:sp>
        <p:nvSpPr>
          <p:cNvPr id="33" name="Shape 31"/>
          <p:cNvSpPr/>
          <p:nvPr/>
        </p:nvSpPr>
        <p:spPr>
          <a:xfrm>
            <a:off x="6324448" y="2377440"/>
            <a:ext cx="5300320" cy="804672"/>
          </a:xfrm>
          <a:prstGeom prst="roundRect">
            <a:avLst>
              <a:gd name="adj" fmla="val 6818"/>
            </a:avLst>
          </a:prstGeom>
          <a:solidFill>
            <a:srgbClr val="F3F8FD"/>
          </a:solidFill>
          <a:ln/>
        </p:spPr>
      </p:sp>
      <p:sp>
        <p:nvSpPr>
          <p:cNvPr id="34" name="Text 32"/>
          <p:cNvSpPr/>
          <p:nvPr/>
        </p:nvSpPr>
        <p:spPr>
          <a:xfrm>
            <a:off x="6470752" y="2487168"/>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35" name="Text 33"/>
          <p:cNvSpPr/>
          <p:nvPr/>
        </p:nvSpPr>
        <p:spPr>
          <a:xfrm>
            <a:off x="6873088" y="2468880"/>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Anything before close that touches member data</a:t>
            </a:r>
            <a:endParaRPr lang="en-US" sz="1350" dirty="0"/>
          </a:p>
        </p:txBody>
      </p:sp>
      <p:sp>
        <p:nvSpPr>
          <p:cNvPr id="36" name="Text 34"/>
          <p:cNvSpPr/>
          <p:nvPr/>
        </p:nvSpPr>
        <p:spPr>
          <a:xfrm>
            <a:off x="6873088" y="2761488"/>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Barred by antitrust — planning runs through the Clean Team</a:t>
            </a:r>
            <a:endParaRPr lang="en-US" sz="1100" dirty="0"/>
          </a:p>
        </p:txBody>
      </p:sp>
      <p:sp>
        <p:nvSpPr>
          <p:cNvPr id="37" name="Shape 35"/>
          <p:cNvSpPr/>
          <p:nvPr/>
        </p:nvSpPr>
        <p:spPr>
          <a:xfrm>
            <a:off x="6324448" y="3310128"/>
            <a:ext cx="5300320" cy="804672"/>
          </a:xfrm>
          <a:prstGeom prst="roundRect">
            <a:avLst>
              <a:gd name="adj" fmla="val 6818"/>
            </a:avLst>
          </a:prstGeom>
          <a:solidFill>
            <a:srgbClr val="F3F8FD"/>
          </a:solidFill>
          <a:ln/>
        </p:spPr>
      </p:sp>
      <p:sp>
        <p:nvSpPr>
          <p:cNvPr id="38" name="Text 36"/>
          <p:cNvSpPr/>
          <p:nvPr/>
        </p:nvSpPr>
        <p:spPr>
          <a:xfrm>
            <a:off x="6470752" y="3419856"/>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39" name="Text 37"/>
          <p:cNvSpPr/>
          <p:nvPr/>
        </p:nvSpPr>
        <p:spPr>
          <a:xfrm>
            <a:off x="6873088" y="3401568"/>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Legal entity consolidation</a:t>
            </a:r>
            <a:endParaRPr lang="en-US" sz="1350" dirty="0"/>
          </a:p>
        </p:txBody>
      </p:sp>
      <p:sp>
        <p:nvSpPr>
          <p:cNvPr id="40" name="Text 38"/>
          <p:cNvSpPr/>
          <p:nvPr/>
        </p:nvSpPr>
        <p:spPr>
          <a:xfrm>
            <a:off x="6873088" y="3694176"/>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Evaluated as an option; not a dependency of this program</a:t>
            </a:r>
            <a:endParaRPr lang="en-US" sz="1100" dirty="0"/>
          </a:p>
        </p:txBody>
      </p:sp>
      <p:sp>
        <p:nvSpPr>
          <p:cNvPr id="41" name="Shape 39"/>
          <p:cNvSpPr/>
          <p:nvPr/>
        </p:nvSpPr>
        <p:spPr>
          <a:xfrm>
            <a:off x="6324448" y="4242816"/>
            <a:ext cx="5300320" cy="804672"/>
          </a:xfrm>
          <a:prstGeom prst="roundRect">
            <a:avLst>
              <a:gd name="adj" fmla="val 6818"/>
            </a:avLst>
          </a:prstGeom>
          <a:solidFill>
            <a:srgbClr val="F3F8FD"/>
          </a:solidFill>
          <a:ln/>
        </p:spPr>
      </p:sp>
      <p:sp>
        <p:nvSpPr>
          <p:cNvPr id="42" name="Text 40"/>
          <p:cNvSpPr/>
          <p:nvPr/>
        </p:nvSpPr>
        <p:spPr>
          <a:xfrm>
            <a:off x="6470752" y="4352544"/>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43" name="Text 41"/>
          <p:cNvSpPr/>
          <p:nvPr/>
        </p:nvSpPr>
        <p:spPr>
          <a:xfrm>
            <a:off x="6873088" y="4334256"/>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Benefit or product redesign</a:t>
            </a:r>
            <a:endParaRPr lang="en-US" sz="1350" dirty="0"/>
          </a:p>
        </p:txBody>
      </p:sp>
      <p:sp>
        <p:nvSpPr>
          <p:cNvPr id="44" name="Text 42"/>
          <p:cNvSpPr/>
          <p:nvPr/>
        </p:nvSpPr>
        <p:spPr>
          <a:xfrm>
            <a:off x="6873088" y="4626864"/>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A redesigned benefit cannot be validated by parallel run</a:t>
            </a:r>
            <a:endParaRPr lang="en-US" sz="1100" dirty="0"/>
          </a:p>
        </p:txBody>
      </p:sp>
      <p:sp>
        <p:nvSpPr>
          <p:cNvPr id="45" name="Shape 43"/>
          <p:cNvSpPr/>
          <p:nvPr/>
        </p:nvSpPr>
        <p:spPr>
          <a:xfrm>
            <a:off x="6324448" y="5175504"/>
            <a:ext cx="5300320" cy="804672"/>
          </a:xfrm>
          <a:prstGeom prst="roundRect">
            <a:avLst>
              <a:gd name="adj" fmla="val 6818"/>
            </a:avLst>
          </a:prstGeom>
          <a:solidFill>
            <a:srgbClr val="F3F8FD"/>
          </a:solidFill>
          <a:ln/>
        </p:spPr>
      </p:sp>
      <p:sp>
        <p:nvSpPr>
          <p:cNvPr id="46" name="Text 44"/>
          <p:cNvSpPr/>
          <p:nvPr/>
        </p:nvSpPr>
        <p:spPr>
          <a:xfrm>
            <a:off x="6470752" y="5285232"/>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47" name="Text 45"/>
          <p:cNvSpPr/>
          <p:nvPr/>
        </p:nvSpPr>
        <p:spPr>
          <a:xfrm>
            <a:off x="6873088" y="5266944"/>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Run-state operations after warranty</a:t>
            </a:r>
            <a:endParaRPr lang="en-US" sz="1350" dirty="0"/>
          </a:p>
        </p:txBody>
      </p:sp>
      <p:sp>
        <p:nvSpPr>
          <p:cNvPr id="48" name="Text 46"/>
          <p:cNvSpPr/>
          <p:nvPr/>
        </p:nvSpPr>
        <p:spPr>
          <a:xfrm>
            <a:off x="6873088" y="5559552"/>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Transfers to the receiving organizations at closeout</a:t>
            </a:r>
            <a:endParaRPr lang="en-US" sz="1100" dirty="0"/>
          </a:p>
        </p:txBody>
      </p:sp>
      <p:sp>
        <p:nvSpPr>
          <p:cNvPr id="49" name="Text 47"/>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TEAMS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Everyone Who's Building This</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481328"/>
            <a:ext cx="11057839" cy="457200"/>
          </a:xfrm>
          <a:prstGeom prst="rect">
            <a:avLst/>
          </a:prstGeom>
          <a:noFill/>
          <a:ln/>
        </p:spPr>
        <p:txBody>
          <a:bodyPr wrap="square" rtlCol="0" anchor="ctr"/>
          <a:lstStyle/>
          <a:p>
            <a:pPr indent="0" marL="0">
              <a:lnSpc>
                <a:spcPct val="110000"/>
              </a:lnSpc>
              <a:buNone/>
            </a:pPr>
            <a:r>
              <a:rPr lang="en-US" sz="1050" i="1" dirty="0">
                <a:solidFill>
                  <a:srgbClr val="6B7686"/>
                </a:solidFill>
                <a:latin typeface="Calibri" pitchFamily="34" charset="0"/>
                <a:ea typeface="Calibri" pitchFamily="34" charset="-122"/>
                <a:cs typeface="Calibri" pitchFamily="34" charset="-120"/>
              </a:rPr>
              <a:t>58 people at kickoff — the pre-close roster. ⚠ This team legally changes shape at close: the Clean Team dissolves the day the transaction completes, and the data-steward function that resolves member identity cannot be hired until there is member data to work. Full named roster in the Resource Plan.</a:t>
            </a:r>
            <a:endParaRPr lang="en-US" sz="1050" dirty="0"/>
          </a:p>
        </p:txBody>
      </p:sp>
      <p:sp>
        <p:nvSpPr>
          <p:cNvPr id="6" name="Shape 4"/>
          <p:cNvSpPr/>
          <p:nvPr/>
        </p:nvSpPr>
        <p:spPr>
          <a:xfrm>
            <a:off x="566928" y="2194560"/>
            <a:ext cx="3472586" cy="1737360"/>
          </a:xfrm>
          <a:prstGeom prst="roundRect">
            <a:avLst>
              <a:gd name="adj" fmla="val 4211"/>
            </a:avLst>
          </a:prstGeom>
          <a:solidFill>
            <a:srgbClr val="F3F8FD"/>
          </a:solidFill>
          <a:ln w="12700">
            <a:solidFill>
              <a:srgbClr val="E3E9F0"/>
            </a:solidFill>
            <a:prstDash val="solid"/>
          </a:ln>
        </p:spPr>
      </p:sp>
      <p:sp>
        <p:nvSpPr>
          <p:cNvPr id="7" name="Shape 5"/>
          <p:cNvSpPr/>
          <p:nvPr/>
        </p:nvSpPr>
        <p:spPr>
          <a:xfrm>
            <a:off x="566928" y="2194560"/>
            <a:ext cx="3472586" cy="91440"/>
          </a:xfrm>
          <a:prstGeom prst="rect">
            <a:avLst/>
          </a:prstGeom>
          <a:solidFill>
            <a:srgbClr val="1B3A6B"/>
          </a:solidFill>
          <a:ln/>
        </p:spPr>
      </p:sp>
      <p:sp>
        <p:nvSpPr>
          <p:cNvPr id="8" name="Shape 6"/>
          <p:cNvSpPr/>
          <p:nvPr/>
        </p:nvSpPr>
        <p:spPr>
          <a:xfrm>
            <a:off x="3079394" y="2487168"/>
            <a:ext cx="804672" cy="475488"/>
          </a:xfrm>
          <a:prstGeom prst="roundRect">
            <a:avLst>
              <a:gd name="adj" fmla="val 11538"/>
            </a:avLst>
          </a:prstGeom>
          <a:solidFill>
            <a:srgbClr val="1B3A6B"/>
          </a:solidFill>
          <a:ln/>
        </p:spPr>
      </p:sp>
      <p:sp>
        <p:nvSpPr>
          <p:cNvPr id="9" name="Text 7"/>
          <p:cNvSpPr/>
          <p:nvPr/>
        </p:nvSpPr>
        <p:spPr>
          <a:xfrm>
            <a:off x="3079394"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6</a:t>
            </a:r>
            <a:endParaRPr lang="en-US" sz="1700" dirty="0"/>
          </a:p>
        </p:txBody>
      </p:sp>
      <p:sp>
        <p:nvSpPr>
          <p:cNvPr id="10" name="Text 8"/>
          <p:cNvSpPr/>
          <p:nvPr/>
        </p:nvSpPr>
        <p:spPr>
          <a:xfrm>
            <a:off x="768096" y="2487168"/>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Steering Committee &amp; Sponsorship</a:t>
            </a:r>
            <a:endParaRPr lang="en-US" sz="1300" dirty="0"/>
          </a:p>
        </p:txBody>
      </p:sp>
      <p:sp>
        <p:nvSpPr>
          <p:cNvPr id="11" name="Text 9"/>
          <p:cNvSpPr/>
          <p:nvPr/>
        </p:nvSpPr>
        <p:spPr>
          <a:xfrm>
            <a:off x="768096" y="3310128"/>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Sponsor: D. Ashmore, EVP &amp; CFO</a:t>
            </a:r>
            <a:endParaRPr lang="en-US" sz="1050" dirty="0"/>
          </a:p>
        </p:txBody>
      </p:sp>
      <p:sp>
        <p:nvSpPr>
          <p:cNvPr id="12" name="Shape 10"/>
          <p:cNvSpPr/>
          <p:nvPr/>
        </p:nvSpPr>
        <p:spPr>
          <a:xfrm>
            <a:off x="4359554" y="2194560"/>
            <a:ext cx="3472586" cy="1737360"/>
          </a:xfrm>
          <a:prstGeom prst="roundRect">
            <a:avLst>
              <a:gd name="adj" fmla="val 4211"/>
            </a:avLst>
          </a:prstGeom>
          <a:solidFill>
            <a:srgbClr val="F3F8FD"/>
          </a:solidFill>
          <a:ln w="12700">
            <a:solidFill>
              <a:srgbClr val="E3E9F0"/>
            </a:solidFill>
            <a:prstDash val="solid"/>
          </a:ln>
        </p:spPr>
      </p:sp>
      <p:sp>
        <p:nvSpPr>
          <p:cNvPr id="13" name="Shape 11"/>
          <p:cNvSpPr/>
          <p:nvPr/>
        </p:nvSpPr>
        <p:spPr>
          <a:xfrm>
            <a:off x="4359554" y="2194560"/>
            <a:ext cx="3472586" cy="91440"/>
          </a:xfrm>
          <a:prstGeom prst="rect">
            <a:avLst/>
          </a:prstGeom>
          <a:solidFill>
            <a:srgbClr val="2B5C8A"/>
          </a:solidFill>
          <a:ln/>
        </p:spPr>
      </p:sp>
      <p:sp>
        <p:nvSpPr>
          <p:cNvPr id="14" name="Shape 12"/>
          <p:cNvSpPr/>
          <p:nvPr/>
        </p:nvSpPr>
        <p:spPr>
          <a:xfrm>
            <a:off x="6872021" y="2487168"/>
            <a:ext cx="804672" cy="475488"/>
          </a:xfrm>
          <a:prstGeom prst="roundRect">
            <a:avLst>
              <a:gd name="adj" fmla="val 11538"/>
            </a:avLst>
          </a:prstGeom>
          <a:solidFill>
            <a:srgbClr val="2B5C8A"/>
          </a:solidFill>
          <a:ln/>
        </p:spPr>
      </p:sp>
      <p:sp>
        <p:nvSpPr>
          <p:cNvPr id="15" name="Text 13"/>
          <p:cNvSpPr/>
          <p:nvPr/>
        </p:nvSpPr>
        <p:spPr>
          <a:xfrm>
            <a:off x="6872021"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4</a:t>
            </a:r>
            <a:endParaRPr lang="en-US" sz="1700" dirty="0"/>
          </a:p>
        </p:txBody>
      </p:sp>
      <p:sp>
        <p:nvSpPr>
          <p:cNvPr id="16" name="Text 14"/>
          <p:cNvSpPr/>
          <p:nvPr/>
        </p:nvSpPr>
        <p:spPr>
          <a:xfrm>
            <a:off x="4560722" y="2487168"/>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Integration Management Office</a:t>
            </a:r>
            <a:endParaRPr lang="en-US" sz="1300" dirty="0"/>
          </a:p>
        </p:txBody>
      </p:sp>
      <p:sp>
        <p:nvSpPr>
          <p:cNvPr id="17" name="Text 15"/>
          <p:cNvSpPr/>
          <p:nvPr/>
        </p:nvSpPr>
        <p:spPr>
          <a:xfrm>
            <a:off x="4560722" y="3310128"/>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Lead: C. Tyrrell, Program Manager</a:t>
            </a:r>
            <a:endParaRPr lang="en-US" sz="1050" dirty="0"/>
          </a:p>
        </p:txBody>
      </p:sp>
      <p:sp>
        <p:nvSpPr>
          <p:cNvPr id="18" name="Shape 16"/>
          <p:cNvSpPr/>
          <p:nvPr/>
        </p:nvSpPr>
        <p:spPr>
          <a:xfrm>
            <a:off x="8152181" y="2194560"/>
            <a:ext cx="3472586" cy="1737360"/>
          </a:xfrm>
          <a:prstGeom prst="roundRect">
            <a:avLst>
              <a:gd name="adj" fmla="val 4211"/>
            </a:avLst>
          </a:prstGeom>
          <a:solidFill>
            <a:srgbClr val="F3F8FD"/>
          </a:solidFill>
          <a:ln w="12700">
            <a:solidFill>
              <a:srgbClr val="E3E9F0"/>
            </a:solidFill>
            <a:prstDash val="solid"/>
          </a:ln>
        </p:spPr>
      </p:sp>
      <p:sp>
        <p:nvSpPr>
          <p:cNvPr id="19" name="Shape 17"/>
          <p:cNvSpPr/>
          <p:nvPr/>
        </p:nvSpPr>
        <p:spPr>
          <a:xfrm>
            <a:off x="8152181" y="2194560"/>
            <a:ext cx="3472586" cy="91440"/>
          </a:xfrm>
          <a:prstGeom prst="rect">
            <a:avLst/>
          </a:prstGeom>
          <a:solidFill>
            <a:srgbClr val="D4A02C"/>
          </a:solidFill>
          <a:ln/>
        </p:spPr>
      </p:sp>
      <p:sp>
        <p:nvSpPr>
          <p:cNvPr id="20" name="Shape 18"/>
          <p:cNvSpPr/>
          <p:nvPr/>
        </p:nvSpPr>
        <p:spPr>
          <a:xfrm>
            <a:off x="10664647" y="2487168"/>
            <a:ext cx="804672" cy="475488"/>
          </a:xfrm>
          <a:prstGeom prst="roundRect">
            <a:avLst>
              <a:gd name="adj" fmla="val 11538"/>
            </a:avLst>
          </a:prstGeom>
          <a:solidFill>
            <a:srgbClr val="D4A02C"/>
          </a:solidFill>
          <a:ln/>
        </p:spPr>
      </p:sp>
      <p:sp>
        <p:nvSpPr>
          <p:cNvPr id="21" name="Text 19"/>
          <p:cNvSpPr/>
          <p:nvPr/>
        </p:nvSpPr>
        <p:spPr>
          <a:xfrm>
            <a:off x="10664647"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4</a:t>
            </a:r>
            <a:endParaRPr lang="en-US" sz="1700" dirty="0"/>
          </a:p>
        </p:txBody>
      </p:sp>
      <p:sp>
        <p:nvSpPr>
          <p:cNvPr id="22" name="Text 20"/>
          <p:cNvSpPr/>
          <p:nvPr/>
        </p:nvSpPr>
        <p:spPr>
          <a:xfrm>
            <a:off x="8353349" y="2487168"/>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Clean Team — pre-close only</a:t>
            </a:r>
            <a:endParaRPr lang="en-US" sz="1300" dirty="0"/>
          </a:p>
        </p:txBody>
      </p:sp>
      <p:sp>
        <p:nvSpPr>
          <p:cNvPr id="23" name="Text 21"/>
          <p:cNvSpPr/>
          <p:nvPr/>
        </p:nvSpPr>
        <p:spPr>
          <a:xfrm>
            <a:off x="8353349" y="3310128"/>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Lead: P. Marchetti · dissolves at close</a:t>
            </a:r>
            <a:endParaRPr lang="en-US" sz="1050" dirty="0"/>
          </a:p>
        </p:txBody>
      </p:sp>
      <p:sp>
        <p:nvSpPr>
          <p:cNvPr id="24" name="Shape 22"/>
          <p:cNvSpPr/>
          <p:nvPr/>
        </p:nvSpPr>
        <p:spPr>
          <a:xfrm>
            <a:off x="566928" y="4224528"/>
            <a:ext cx="3472586" cy="1737360"/>
          </a:xfrm>
          <a:prstGeom prst="roundRect">
            <a:avLst>
              <a:gd name="adj" fmla="val 4211"/>
            </a:avLst>
          </a:prstGeom>
          <a:solidFill>
            <a:srgbClr val="F3F8FD"/>
          </a:solidFill>
          <a:ln w="12700">
            <a:solidFill>
              <a:srgbClr val="E3E9F0"/>
            </a:solidFill>
            <a:prstDash val="solid"/>
          </a:ln>
        </p:spPr>
      </p:sp>
      <p:sp>
        <p:nvSpPr>
          <p:cNvPr id="25" name="Shape 23"/>
          <p:cNvSpPr/>
          <p:nvPr/>
        </p:nvSpPr>
        <p:spPr>
          <a:xfrm>
            <a:off x="566928" y="4224528"/>
            <a:ext cx="3472586" cy="91440"/>
          </a:xfrm>
          <a:prstGeom prst="rect">
            <a:avLst/>
          </a:prstGeom>
          <a:solidFill>
            <a:srgbClr val="1E7B4D"/>
          </a:solidFill>
          <a:ln/>
        </p:spPr>
      </p:sp>
      <p:sp>
        <p:nvSpPr>
          <p:cNvPr id="26" name="Shape 24"/>
          <p:cNvSpPr/>
          <p:nvPr/>
        </p:nvSpPr>
        <p:spPr>
          <a:xfrm>
            <a:off x="3079394" y="4517136"/>
            <a:ext cx="804672" cy="475488"/>
          </a:xfrm>
          <a:prstGeom prst="roundRect">
            <a:avLst>
              <a:gd name="adj" fmla="val 11538"/>
            </a:avLst>
          </a:prstGeom>
          <a:solidFill>
            <a:srgbClr val="1E7B4D"/>
          </a:solidFill>
          <a:ln/>
        </p:spPr>
      </p:sp>
      <p:sp>
        <p:nvSpPr>
          <p:cNvPr id="27" name="Text 25"/>
          <p:cNvSpPr/>
          <p:nvPr/>
        </p:nvSpPr>
        <p:spPr>
          <a:xfrm>
            <a:off x="3079394"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18</a:t>
            </a:r>
            <a:endParaRPr lang="en-US" sz="1700" dirty="0"/>
          </a:p>
        </p:txBody>
      </p:sp>
      <p:sp>
        <p:nvSpPr>
          <p:cNvPr id="28" name="Text 26"/>
          <p:cNvSpPr/>
          <p:nvPr/>
        </p:nvSpPr>
        <p:spPr>
          <a:xfrm>
            <a:off x="768096" y="4517136"/>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Technology Workstreams</a:t>
            </a:r>
            <a:endParaRPr lang="en-US" sz="1300" dirty="0"/>
          </a:p>
        </p:txBody>
      </p:sp>
      <p:sp>
        <p:nvSpPr>
          <p:cNvPr id="29" name="Text 27"/>
          <p:cNvSpPr/>
          <p:nvPr/>
        </p:nvSpPr>
        <p:spPr>
          <a:xfrm>
            <a:off x="768096" y="5340096"/>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W. Ferriday · Dr. A. Ravindran · K. Stallworth · B. Trammell</a:t>
            </a:r>
            <a:endParaRPr lang="en-US" sz="1050" dirty="0"/>
          </a:p>
        </p:txBody>
      </p:sp>
      <p:sp>
        <p:nvSpPr>
          <p:cNvPr id="30" name="Shape 28"/>
          <p:cNvSpPr/>
          <p:nvPr/>
        </p:nvSpPr>
        <p:spPr>
          <a:xfrm>
            <a:off x="4359554" y="4224528"/>
            <a:ext cx="3472586" cy="1737360"/>
          </a:xfrm>
          <a:prstGeom prst="roundRect">
            <a:avLst>
              <a:gd name="adj" fmla="val 4211"/>
            </a:avLst>
          </a:prstGeom>
          <a:solidFill>
            <a:srgbClr val="F3F8FD"/>
          </a:solidFill>
          <a:ln w="12700">
            <a:solidFill>
              <a:srgbClr val="E3E9F0"/>
            </a:solidFill>
            <a:prstDash val="solid"/>
          </a:ln>
        </p:spPr>
      </p:sp>
      <p:sp>
        <p:nvSpPr>
          <p:cNvPr id="31" name="Shape 29"/>
          <p:cNvSpPr/>
          <p:nvPr/>
        </p:nvSpPr>
        <p:spPr>
          <a:xfrm>
            <a:off x="4359554" y="4224528"/>
            <a:ext cx="3472586" cy="91440"/>
          </a:xfrm>
          <a:prstGeom prst="rect">
            <a:avLst/>
          </a:prstGeom>
          <a:solidFill>
            <a:srgbClr val="2C7A5E"/>
          </a:solidFill>
          <a:ln/>
        </p:spPr>
      </p:sp>
      <p:sp>
        <p:nvSpPr>
          <p:cNvPr id="32" name="Shape 30"/>
          <p:cNvSpPr/>
          <p:nvPr/>
        </p:nvSpPr>
        <p:spPr>
          <a:xfrm>
            <a:off x="6872021" y="4517136"/>
            <a:ext cx="804672" cy="475488"/>
          </a:xfrm>
          <a:prstGeom prst="roundRect">
            <a:avLst>
              <a:gd name="adj" fmla="val 11538"/>
            </a:avLst>
          </a:prstGeom>
          <a:solidFill>
            <a:srgbClr val="2C7A5E"/>
          </a:solidFill>
          <a:ln/>
        </p:spPr>
      </p:sp>
      <p:sp>
        <p:nvSpPr>
          <p:cNvPr id="33" name="Text 31"/>
          <p:cNvSpPr/>
          <p:nvPr/>
        </p:nvSpPr>
        <p:spPr>
          <a:xfrm>
            <a:off x="6872021"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10</a:t>
            </a:r>
            <a:endParaRPr lang="en-US" sz="1700" dirty="0"/>
          </a:p>
        </p:txBody>
      </p:sp>
      <p:sp>
        <p:nvSpPr>
          <p:cNvPr id="34" name="Text 32"/>
          <p:cNvSpPr/>
          <p:nvPr/>
        </p:nvSpPr>
        <p:spPr>
          <a:xfrm>
            <a:off x="4560722" y="4517136"/>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Business Workstreams</a:t>
            </a:r>
            <a:endParaRPr lang="en-US" sz="1300" dirty="0"/>
          </a:p>
        </p:txBody>
      </p:sp>
      <p:sp>
        <p:nvSpPr>
          <p:cNvPr id="35" name="Text 33"/>
          <p:cNvSpPr/>
          <p:nvPr/>
        </p:nvSpPr>
        <p:spPr>
          <a:xfrm>
            <a:off x="4560722" y="5340096"/>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J. Kirkendall · T. Ruffalo · Dr. M. Ellsworth · E. Wetherby</a:t>
            </a:r>
            <a:endParaRPr lang="en-US" sz="1050" dirty="0"/>
          </a:p>
        </p:txBody>
      </p:sp>
      <p:sp>
        <p:nvSpPr>
          <p:cNvPr id="36" name="Shape 34"/>
          <p:cNvSpPr/>
          <p:nvPr/>
        </p:nvSpPr>
        <p:spPr>
          <a:xfrm>
            <a:off x="8152181" y="4224528"/>
            <a:ext cx="3472586" cy="1737360"/>
          </a:xfrm>
          <a:prstGeom prst="roundRect">
            <a:avLst>
              <a:gd name="adj" fmla="val 4211"/>
            </a:avLst>
          </a:prstGeom>
          <a:solidFill>
            <a:srgbClr val="F3F8FD"/>
          </a:solidFill>
          <a:ln w="12700">
            <a:solidFill>
              <a:srgbClr val="E3E9F0"/>
            </a:solidFill>
            <a:prstDash val="solid"/>
          </a:ln>
        </p:spPr>
      </p:sp>
      <p:sp>
        <p:nvSpPr>
          <p:cNvPr id="37" name="Shape 35"/>
          <p:cNvSpPr/>
          <p:nvPr/>
        </p:nvSpPr>
        <p:spPr>
          <a:xfrm>
            <a:off x="8152181" y="4224528"/>
            <a:ext cx="3472586" cy="91440"/>
          </a:xfrm>
          <a:prstGeom prst="rect">
            <a:avLst/>
          </a:prstGeom>
          <a:solidFill>
            <a:srgbClr val="7B5EA7"/>
          </a:solidFill>
          <a:ln/>
        </p:spPr>
      </p:sp>
      <p:sp>
        <p:nvSpPr>
          <p:cNvPr id="38" name="Shape 36"/>
          <p:cNvSpPr/>
          <p:nvPr/>
        </p:nvSpPr>
        <p:spPr>
          <a:xfrm>
            <a:off x="10664647" y="4517136"/>
            <a:ext cx="804672" cy="475488"/>
          </a:xfrm>
          <a:prstGeom prst="roundRect">
            <a:avLst>
              <a:gd name="adj" fmla="val 11538"/>
            </a:avLst>
          </a:prstGeom>
          <a:solidFill>
            <a:srgbClr val="7B5EA7"/>
          </a:solidFill>
          <a:ln/>
        </p:spPr>
      </p:sp>
      <p:sp>
        <p:nvSpPr>
          <p:cNvPr id="39" name="Text 37"/>
          <p:cNvSpPr/>
          <p:nvPr/>
        </p:nvSpPr>
        <p:spPr>
          <a:xfrm>
            <a:off x="10664647"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16</a:t>
            </a:r>
            <a:endParaRPr lang="en-US" sz="1700" dirty="0"/>
          </a:p>
        </p:txBody>
      </p:sp>
      <p:sp>
        <p:nvSpPr>
          <p:cNvPr id="40" name="Text 38"/>
          <p:cNvSpPr/>
          <p:nvPr/>
        </p:nvSpPr>
        <p:spPr>
          <a:xfrm>
            <a:off x="8353349" y="4517136"/>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Corporate Functions &amp; Control</a:t>
            </a:r>
            <a:endParaRPr lang="en-US" sz="1300" dirty="0"/>
          </a:p>
        </p:txBody>
      </p:sp>
      <p:sp>
        <p:nvSpPr>
          <p:cNvPr id="41" name="Text 39"/>
          <p:cNvSpPr/>
          <p:nvPr/>
        </p:nvSpPr>
        <p:spPr>
          <a:xfrm>
            <a:off x="8353349" y="5340096"/>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F. Underhill · H. Castellow · A. Quintanilla · L. Braithwaite</a:t>
            </a:r>
            <a:endParaRPr lang="en-US" sz="1050" dirty="0"/>
          </a:p>
        </p:txBody>
      </p:sp>
      <p:sp>
        <p:nvSpPr>
          <p:cNvPr id="42" name="Text 40"/>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GOVERNANCE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Who Decides What</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600200"/>
            <a:ext cx="11057839" cy="731520"/>
          </a:xfrm>
          <a:prstGeom prst="rect">
            <a:avLst/>
          </a:prstGeom>
          <a:noFill/>
          <a:ln/>
        </p:spPr>
        <p:txBody>
          <a:bodyPr wrap="square" rtlCol="0" anchor="ctr"/>
          <a:lstStyle/>
          <a:p>
            <a:pPr indent="0" marL="0">
              <a:lnSpc>
                <a:spcPct val="120000"/>
              </a:lnSpc>
              <a:buNone/>
            </a:pPr>
            <a:r>
              <a:rPr lang="en-US" sz="1300" dirty="0">
                <a:solidFill>
                  <a:srgbClr val="3D4A5A"/>
                </a:solidFill>
                <a:latin typeface="Calibri" pitchFamily="34" charset="0"/>
                <a:ea typeface="Calibri" pitchFamily="34" charset="-122"/>
                <a:cs typeface="Calibri" pitchFamily="34" charset="-120"/>
              </a:rPr>
              <a:t>Authority scales with the risk and impact of the decision, and one boundary is absolute: before close, nothing that would constitute integrating the two businesses may be decided at all, regardless of who wants to decide it. Any cost- or scope-impacting change goes to the Change Control Board, not informal PM approval.</a:t>
            </a:r>
            <a:endParaRPr lang="en-US" sz="1300" dirty="0"/>
          </a:p>
        </p:txBody>
      </p:sp>
      <p:sp>
        <p:nvSpPr>
          <p:cNvPr id="6" name="Shape 4"/>
          <p:cNvSpPr/>
          <p:nvPr/>
        </p:nvSpPr>
        <p:spPr>
          <a:xfrm>
            <a:off x="566928" y="2514600"/>
            <a:ext cx="11057839" cy="731520"/>
          </a:xfrm>
          <a:prstGeom prst="roundRect">
            <a:avLst>
              <a:gd name="adj" fmla="val 7500"/>
            </a:avLst>
          </a:prstGeom>
          <a:solidFill>
            <a:srgbClr val="FFFFFF"/>
          </a:solidFill>
          <a:ln w="12700">
            <a:solidFill>
              <a:srgbClr val="E3E9F0"/>
            </a:solidFill>
            <a:prstDash val="solid"/>
          </a:ln>
        </p:spPr>
      </p:sp>
      <p:sp>
        <p:nvSpPr>
          <p:cNvPr id="7" name="Shape 5"/>
          <p:cNvSpPr/>
          <p:nvPr/>
        </p:nvSpPr>
        <p:spPr>
          <a:xfrm>
            <a:off x="566928" y="2514600"/>
            <a:ext cx="54864" cy="731520"/>
          </a:xfrm>
          <a:prstGeom prst="rect">
            <a:avLst/>
          </a:prstGeom>
          <a:solidFill>
            <a:srgbClr val="1B3A6B"/>
          </a:solidFill>
          <a:ln/>
        </p:spPr>
      </p:sp>
      <p:sp>
        <p:nvSpPr>
          <p:cNvPr id="8" name="Text 6"/>
          <p:cNvSpPr/>
          <p:nvPr/>
        </p:nvSpPr>
        <p:spPr>
          <a:xfrm>
            <a:off x="749808" y="2514600"/>
            <a:ext cx="1371600" cy="73152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Tier 1</a:t>
            </a:r>
            <a:endParaRPr lang="en-US" sz="1500" dirty="0"/>
          </a:p>
        </p:txBody>
      </p:sp>
      <p:sp>
        <p:nvSpPr>
          <p:cNvPr id="9" name="Text 7"/>
          <p:cNvSpPr/>
          <p:nvPr/>
        </p:nvSpPr>
        <p:spPr>
          <a:xfrm>
            <a:off x="2167128" y="2514600"/>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Planning and task decisions within approved scope and the PM's delegated authority</a:t>
            </a:r>
            <a:endParaRPr lang="en-US" sz="1150" dirty="0"/>
          </a:p>
        </p:txBody>
      </p:sp>
      <p:sp>
        <p:nvSpPr>
          <p:cNvPr id="10" name="Text 8"/>
          <p:cNvSpPr/>
          <p:nvPr/>
        </p:nvSpPr>
        <p:spPr>
          <a:xfrm>
            <a:off x="7680960" y="2514600"/>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Program Manager (C. Tyrrell)</a:t>
            </a:r>
            <a:endParaRPr lang="en-US" sz="1100" dirty="0"/>
          </a:p>
        </p:txBody>
      </p:sp>
      <p:sp>
        <p:nvSpPr>
          <p:cNvPr id="11" name="Shape 9"/>
          <p:cNvSpPr/>
          <p:nvPr/>
        </p:nvSpPr>
        <p:spPr>
          <a:xfrm>
            <a:off x="566928" y="3355848"/>
            <a:ext cx="11057839" cy="731520"/>
          </a:xfrm>
          <a:prstGeom prst="roundRect">
            <a:avLst>
              <a:gd name="adj" fmla="val 7500"/>
            </a:avLst>
          </a:prstGeom>
          <a:solidFill>
            <a:srgbClr val="F3F8FD"/>
          </a:solidFill>
          <a:ln w="12700">
            <a:solidFill>
              <a:srgbClr val="E3E9F0"/>
            </a:solidFill>
            <a:prstDash val="solid"/>
          </a:ln>
        </p:spPr>
      </p:sp>
      <p:sp>
        <p:nvSpPr>
          <p:cNvPr id="12" name="Shape 10"/>
          <p:cNvSpPr/>
          <p:nvPr/>
        </p:nvSpPr>
        <p:spPr>
          <a:xfrm>
            <a:off x="566928" y="3355848"/>
            <a:ext cx="54864" cy="731520"/>
          </a:xfrm>
          <a:prstGeom prst="rect">
            <a:avLst/>
          </a:prstGeom>
          <a:solidFill>
            <a:srgbClr val="2B5C8A"/>
          </a:solidFill>
          <a:ln/>
        </p:spPr>
      </p:sp>
      <p:sp>
        <p:nvSpPr>
          <p:cNvPr id="13" name="Text 11"/>
          <p:cNvSpPr/>
          <p:nvPr/>
        </p:nvSpPr>
        <p:spPr>
          <a:xfrm>
            <a:off x="749808" y="3355848"/>
            <a:ext cx="1371600" cy="731520"/>
          </a:xfrm>
          <a:prstGeom prst="rect">
            <a:avLst/>
          </a:prstGeom>
          <a:noFill/>
          <a:ln/>
        </p:spPr>
        <p:txBody>
          <a:bodyPr wrap="square" rtlCol="0" anchor="ctr"/>
          <a:lstStyle/>
          <a:p>
            <a:pPr indent="0" marL="0">
              <a:buNone/>
            </a:pPr>
            <a:r>
              <a:rPr lang="en-US" sz="1500" b="1" dirty="0">
                <a:solidFill>
                  <a:srgbClr val="2B5C8A"/>
                </a:solidFill>
                <a:latin typeface="Calibri" pitchFamily="34" charset="0"/>
                <a:ea typeface="Calibri" pitchFamily="34" charset="-122"/>
                <a:cs typeface="Calibri" pitchFamily="34" charset="-120"/>
              </a:rPr>
              <a:t>Tier 2</a:t>
            </a:r>
            <a:endParaRPr lang="en-US" sz="1500" dirty="0"/>
          </a:p>
        </p:txBody>
      </p:sp>
      <p:sp>
        <p:nvSpPr>
          <p:cNvPr id="14" name="Text 12"/>
          <p:cNvSpPr/>
          <p:nvPr/>
        </p:nvSpPr>
        <p:spPr>
          <a:xfrm>
            <a:off x="2167128" y="3355848"/>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Cost, scope, or schedule change exceeding PM authority</a:t>
            </a:r>
            <a:endParaRPr lang="en-US" sz="1150" dirty="0"/>
          </a:p>
        </p:txBody>
      </p:sp>
      <p:sp>
        <p:nvSpPr>
          <p:cNvPr id="15" name="Text 13"/>
          <p:cNvSpPr/>
          <p:nvPr/>
        </p:nvSpPr>
        <p:spPr>
          <a:xfrm>
            <a:off x="7680960" y="3355848"/>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Change Control Board → Steering Committee</a:t>
            </a:r>
            <a:endParaRPr lang="en-US" sz="1100" dirty="0"/>
          </a:p>
        </p:txBody>
      </p:sp>
      <p:sp>
        <p:nvSpPr>
          <p:cNvPr id="16" name="Shape 14"/>
          <p:cNvSpPr/>
          <p:nvPr/>
        </p:nvSpPr>
        <p:spPr>
          <a:xfrm>
            <a:off x="566928" y="4197096"/>
            <a:ext cx="11057839" cy="731520"/>
          </a:xfrm>
          <a:prstGeom prst="roundRect">
            <a:avLst>
              <a:gd name="adj" fmla="val 7500"/>
            </a:avLst>
          </a:prstGeom>
          <a:solidFill>
            <a:srgbClr val="FFFFFF"/>
          </a:solidFill>
          <a:ln w="12700">
            <a:solidFill>
              <a:srgbClr val="E3E9F0"/>
            </a:solidFill>
            <a:prstDash val="solid"/>
          </a:ln>
        </p:spPr>
      </p:sp>
      <p:sp>
        <p:nvSpPr>
          <p:cNvPr id="17" name="Shape 15"/>
          <p:cNvSpPr/>
          <p:nvPr/>
        </p:nvSpPr>
        <p:spPr>
          <a:xfrm>
            <a:off x="566928" y="4197096"/>
            <a:ext cx="54864" cy="731520"/>
          </a:xfrm>
          <a:prstGeom prst="rect">
            <a:avLst/>
          </a:prstGeom>
          <a:solidFill>
            <a:srgbClr val="C0392B"/>
          </a:solidFill>
          <a:ln/>
        </p:spPr>
      </p:sp>
      <p:sp>
        <p:nvSpPr>
          <p:cNvPr id="18" name="Text 16"/>
          <p:cNvSpPr/>
          <p:nvPr/>
        </p:nvSpPr>
        <p:spPr>
          <a:xfrm>
            <a:off x="749808" y="4197096"/>
            <a:ext cx="1371600" cy="731520"/>
          </a:xfrm>
          <a:prstGeom prst="rect">
            <a:avLst/>
          </a:prstGeom>
          <a:noFill/>
          <a:ln/>
        </p:spPr>
        <p:txBody>
          <a:bodyPr wrap="square"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Tier 3</a:t>
            </a:r>
            <a:endParaRPr lang="en-US" sz="1500" dirty="0"/>
          </a:p>
        </p:txBody>
      </p:sp>
      <p:sp>
        <p:nvSpPr>
          <p:cNvPr id="19" name="Text 17"/>
          <p:cNvSpPr/>
          <p:nvPr/>
        </p:nvSpPr>
        <p:spPr>
          <a:xfrm>
            <a:off x="2167128" y="4197096"/>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Strategic direction, program continuation, budget and reserve authority</a:t>
            </a:r>
            <a:endParaRPr lang="en-US" sz="1150" dirty="0"/>
          </a:p>
        </p:txBody>
      </p:sp>
      <p:sp>
        <p:nvSpPr>
          <p:cNvPr id="20" name="Text 18"/>
          <p:cNvSpPr/>
          <p:nvPr/>
        </p:nvSpPr>
        <p:spPr>
          <a:xfrm>
            <a:off x="7680960" y="4197096"/>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Executive Sponsor (D. Ashmore, EVP &amp; CFO)</a:t>
            </a:r>
            <a:endParaRPr lang="en-US" sz="1100" dirty="0"/>
          </a:p>
        </p:txBody>
      </p:sp>
      <p:sp>
        <p:nvSpPr>
          <p:cNvPr id="21" name="Shape 19"/>
          <p:cNvSpPr/>
          <p:nvPr/>
        </p:nvSpPr>
        <p:spPr>
          <a:xfrm>
            <a:off x="566928" y="5038344"/>
            <a:ext cx="11057839" cy="731520"/>
          </a:xfrm>
          <a:prstGeom prst="roundRect">
            <a:avLst>
              <a:gd name="adj" fmla="val 7500"/>
            </a:avLst>
          </a:prstGeom>
          <a:solidFill>
            <a:srgbClr val="F3F8FD"/>
          </a:solidFill>
          <a:ln w="12700">
            <a:solidFill>
              <a:srgbClr val="E3E9F0"/>
            </a:solidFill>
            <a:prstDash val="solid"/>
          </a:ln>
        </p:spPr>
      </p:sp>
      <p:sp>
        <p:nvSpPr>
          <p:cNvPr id="22" name="Shape 20"/>
          <p:cNvSpPr/>
          <p:nvPr/>
        </p:nvSpPr>
        <p:spPr>
          <a:xfrm>
            <a:off x="566928" y="5038344"/>
            <a:ext cx="54864" cy="731520"/>
          </a:xfrm>
          <a:prstGeom prst="rect">
            <a:avLst/>
          </a:prstGeom>
          <a:solidFill>
            <a:srgbClr val="7B5EA7"/>
          </a:solidFill>
          <a:ln/>
        </p:spPr>
      </p:sp>
      <p:sp>
        <p:nvSpPr>
          <p:cNvPr id="23" name="Text 21"/>
          <p:cNvSpPr/>
          <p:nvPr/>
        </p:nvSpPr>
        <p:spPr>
          <a:xfrm>
            <a:off x="749808" y="5038344"/>
            <a:ext cx="1371600" cy="731520"/>
          </a:xfrm>
          <a:prstGeom prst="rect">
            <a:avLst/>
          </a:prstGeom>
          <a:noFill/>
          <a:ln/>
        </p:spPr>
        <p:txBody>
          <a:bodyPr wrap="square" rtlCol="0" anchor="ctr"/>
          <a:lstStyle/>
          <a:p>
            <a:pPr indent="0" marL="0">
              <a:buNone/>
            </a:pPr>
            <a:r>
              <a:rPr lang="en-US" sz="1500" b="1" dirty="0">
                <a:solidFill>
                  <a:srgbClr val="7B5EA7"/>
                </a:solidFill>
                <a:latin typeface="Calibri" pitchFamily="34" charset="0"/>
                <a:ea typeface="Calibri" pitchFamily="34" charset="-122"/>
                <a:cs typeface="Calibri" pitchFamily="34" charset="-120"/>
              </a:rPr>
              <a:t>Absolute</a:t>
            </a:r>
            <a:endParaRPr lang="en-US" sz="1500" dirty="0"/>
          </a:p>
        </p:txBody>
      </p:sp>
      <p:sp>
        <p:nvSpPr>
          <p:cNvPr id="24" name="Text 22"/>
          <p:cNvSpPr/>
          <p:nvPr/>
        </p:nvSpPr>
        <p:spPr>
          <a:xfrm>
            <a:off x="2167128" y="5038344"/>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Anything constituting pre-close integration — gun-jumping exposure</a:t>
            </a:r>
            <a:endParaRPr lang="en-US" sz="1150" dirty="0"/>
          </a:p>
        </p:txBody>
      </p:sp>
      <p:sp>
        <p:nvSpPr>
          <p:cNvPr id="25" name="Text 23"/>
          <p:cNvSpPr/>
          <p:nvPr/>
        </p:nvSpPr>
        <p:spPr>
          <a:xfrm>
            <a:off x="7680960" y="5038344"/>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Clean Team protocol (P. Marchetti) + Legal (F. Underhill)</a:t>
            </a:r>
            <a:endParaRPr lang="en-US" sz="1100" dirty="0"/>
          </a:p>
        </p:txBody>
      </p:sp>
      <p:sp>
        <p:nvSpPr>
          <p:cNvPr id="26" name="Text 24"/>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TIMELINE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Signing to Close to a Clean TSA Exit</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508760"/>
            <a:ext cx="11057839" cy="320040"/>
          </a:xfrm>
          <a:prstGeom prst="rect">
            <a:avLst/>
          </a:prstGeom>
          <a:noFill/>
          <a:ln/>
        </p:spPr>
        <p:txBody>
          <a:bodyPr wrap="square" rtlCol="0" anchor="ctr"/>
          <a:lstStyle/>
          <a:p>
            <a:pPr indent="0" marL="0">
              <a:buNone/>
            </a:pPr>
            <a:r>
              <a:rPr lang="en-US" sz="1250" dirty="0">
                <a:solidFill>
                  <a:srgbClr val="3D4A5A"/>
                </a:solidFill>
                <a:latin typeface="Calibri" pitchFamily="34" charset="0"/>
                <a:ea typeface="Calibri" pitchFamily="34" charset="-122"/>
                <a:cs typeface="Calibri" pitchFamily="34" charset="-120"/>
              </a:rPr>
              <a:t>Two clocks run at once — regulatory approval sets the close date, and the transitional services term starts counting the day after it.</a:t>
            </a:r>
            <a:endParaRPr lang="en-US" sz="1250" dirty="0"/>
          </a:p>
        </p:txBody>
      </p:sp>
      <p:sp>
        <p:nvSpPr>
          <p:cNvPr id="6" name="Shape 4"/>
          <p:cNvSpPr/>
          <p:nvPr/>
        </p:nvSpPr>
        <p:spPr>
          <a:xfrm>
            <a:off x="566928" y="2148840"/>
            <a:ext cx="2514600" cy="1051560"/>
          </a:xfrm>
          <a:prstGeom prst="chevron">
            <a:avLst/>
          </a:prstGeom>
          <a:solidFill>
            <a:srgbClr val="1B3A6B"/>
          </a:solidFill>
          <a:ln/>
        </p:spPr>
      </p:sp>
      <p:sp>
        <p:nvSpPr>
          <p:cNvPr id="7" name="Text 5"/>
          <p:cNvSpPr/>
          <p:nvPr/>
        </p:nvSpPr>
        <p:spPr>
          <a:xfrm>
            <a:off x="102412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Pre-Close Planning</a:t>
            </a:r>
            <a:endParaRPr lang="en-US" sz="1250" dirty="0"/>
          </a:p>
        </p:txBody>
      </p:sp>
      <p:sp>
        <p:nvSpPr>
          <p:cNvPr id="8" name="Text 6"/>
          <p:cNvSpPr/>
          <p:nvPr/>
        </p:nvSpPr>
        <p:spPr>
          <a:xfrm>
            <a:off x="102412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Clean Team, regulatory, Day 1 design  ·  Feb–Sep '23</a:t>
            </a:r>
            <a:endParaRPr lang="en-US" sz="950" dirty="0"/>
          </a:p>
        </p:txBody>
      </p:sp>
      <p:sp>
        <p:nvSpPr>
          <p:cNvPr id="9" name="Shape 7"/>
          <p:cNvSpPr/>
          <p:nvPr/>
        </p:nvSpPr>
        <p:spPr>
          <a:xfrm>
            <a:off x="2670048" y="2148840"/>
            <a:ext cx="2514600" cy="1051560"/>
          </a:xfrm>
          <a:prstGeom prst="chevron">
            <a:avLst/>
          </a:prstGeom>
          <a:solidFill>
            <a:srgbClr val="2B5C8A"/>
          </a:solidFill>
          <a:ln/>
        </p:spPr>
      </p:sp>
      <p:sp>
        <p:nvSpPr>
          <p:cNvPr id="10" name="Text 8"/>
          <p:cNvSpPr/>
          <p:nvPr/>
        </p:nvSpPr>
        <p:spPr>
          <a:xfrm>
            <a:off x="312724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Close &amp; Day 1</a:t>
            </a:r>
            <a:endParaRPr lang="en-US" sz="1250" dirty="0"/>
          </a:p>
        </p:txBody>
      </p:sp>
      <p:sp>
        <p:nvSpPr>
          <p:cNvPr id="11" name="Text 9"/>
          <p:cNvSpPr/>
          <p:nvPr/>
        </p:nvSpPr>
        <p:spPr>
          <a:xfrm>
            <a:off x="312724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Cutover, member continuity  ·  Sep–Oct '23</a:t>
            </a:r>
            <a:endParaRPr lang="en-US" sz="950" dirty="0"/>
          </a:p>
        </p:txBody>
      </p:sp>
      <p:sp>
        <p:nvSpPr>
          <p:cNvPr id="12" name="Shape 10"/>
          <p:cNvSpPr/>
          <p:nvPr/>
        </p:nvSpPr>
        <p:spPr>
          <a:xfrm>
            <a:off x="4773168" y="2148840"/>
            <a:ext cx="2514600" cy="1051560"/>
          </a:xfrm>
          <a:prstGeom prst="chevron">
            <a:avLst/>
          </a:prstGeom>
          <a:solidFill>
            <a:srgbClr val="D4A02C"/>
          </a:solidFill>
          <a:ln/>
        </p:spPr>
      </p:sp>
      <p:sp>
        <p:nvSpPr>
          <p:cNvPr id="13" name="Text 11"/>
          <p:cNvSpPr/>
          <p:nvPr/>
        </p:nvSpPr>
        <p:spPr>
          <a:xfrm>
            <a:off x="523036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Stabilize &amp; Re-Baseline</a:t>
            </a:r>
            <a:endParaRPr lang="en-US" sz="1250" dirty="0"/>
          </a:p>
        </p:txBody>
      </p:sp>
      <p:sp>
        <p:nvSpPr>
          <p:cNvPr id="14" name="Text 12"/>
          <p:cNvSpPr/>
          <p:nvPr/>
        </p:nvSpPr>
        <p:spPr>
          <a:xfrm>
            <a:off x="523036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Day 100, first credible estimate  ·  Oct '23–Jan '24</a:t>
            </a:r>
            <a:endParaRPr lang="en-US" sz="950" dirty="0"/>
          </a:p>
        </p:txBody>
      </p:sp>
      <p:sp>
        <p:nvSpPr>
          <p:cNvPr id="15" name="Shape 13"/>
          <p:cNvSpPr/>
          <p:nvPr/>
        </p:nvSpPr>
        <p:spPr>
          <a:xfrm>
            <a:off x="6876288" y="2148840"/>
            <a:ext cx="2514600" cy="1051560"/>
          </a:xfrm>
          <a:prstGeom prst="chevron">
            <a:avLst/>
          </a:prstGeom>
          <a:solidFill>
            <a:srgbClr val="7B5EA7"/>
          </a:solidFill>
          <a:ln/>
        </p:spPr>
      </p:sp>
      <p:sp>
        <p:nvSpPr>
          <p:cNvPr id="16" name="Text 14"/>
          <p:cNvSpPr/>
          <p:nvPr/>
        </p:nvSpPr>
        <p:spPr>
          <a:xfrm>
            <a:off x="733348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Integrate &amp; Migrate</a:t>
            </a:r>
            <a:endParaRPr lang="en-US" sz="1250" dirty="0"/>
          </a:p>
        </p:txBody>
      </p:sp>
      <p:sp>
        <p:nvSpPr>
          <p:cNvPr id="17" name="Text 15"/>
          <p:cNvSpPr/>
          <p:nvPr/>
        </p:nvSpPr>
        <p:spPr>
          <a:xfrm>
            <a:off x="733348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Platform, cloud, identity, interfaces  ·  Jan–Sep '24</a:t>
            </a:r>
            <a:endParaRPr lang="en-US" sz="950" dirty="0"/>
          </a:p>
        </p:txBody>
      </p:sp>
      <p:sp>
        <p:nvSpPr>
          <p:cNvPr id="18" name="Shape 16"/>
          <p:cNvSpPr/>
          <p:nvPr/>
        </p:nvSpPr>
        <p:spPr>
          <a:xfrm>
            <a:off x="8979408" y="2148840"/>
            <a:ext cx="2514600" cy="1051560"/>
          </a:xfrm>
          <a:prstGeom prst="chevron">
            <a:avLst/>
          </a:prstGeom>
          <a:solidFill>
            <a:srgbClr val="1E7B4D"/>
          </a:solidFill>
          <a:ln/>
        </p:spPr>
      </p:sp>
      <p:sp>
        <p:nvSpPr>
          <p:cNvPr id="19" name="Text 17"/>
          <p:cNvSpPr/>
          <p:nvPr/>
        </p:nvSpPr>
        <p:spPr>
          <a:xfrm>
            <a:off x="943660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TSA Exit &amp; Closeout</a:t>
            </a:r>
            <a:endParaRPr lang="en-US" sz="1250" dirty="0"/>
          </a:p>
        </p:txBody>
      </p:sp>
      <p:sp>
        <p:nvSpPr>
          <p:cNvPr id="20" name="Text 18"/>
          <p:cNvSpPr/>
          <p:nvPr/>
        </p:nvSpPr>
        <p:spPr>
          <a:xfrm>
            <a:off x="943660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Service-by-service exit, handover  ·  Sep '24–Apr '25</a:t>
            </a:r>
            <a:endParaRPr lang="en-US" sz="950" dirty="0"/>
          </a:p>
        </p:txBody>
      </p:sp>
      <p:sp>
        <p:nvSpPr>
          <p:cNvPr id="21" name="Text 19"/>
          <p:cNvSpPr/>
          <p:nvPr/>
        </p:nvSpPr>
        <p:spPr>
          <a:xfrm>
            <a:off x="566928" y="370332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KEY MILESTONES</a:t>
            </a:r>
            <a:endParaRPr lang="en-US" sz="1100" dirty="0"/>
          </a:p>
        </p:txBody>
      </p:sp>
      <p:sp>
        <p:nvSpPr>
          <p:cNvPr id="22" name="Shape 20"/>
          <p:cNvSpPr/>
          <p:nvPr/>
        </p:nvSpPr>
        <p:spPr>
          <a:xfrm>
            <a:off x="566928" y="4142232"/>
            <a:ext cx="146304" cy="146304"/>
          </a:xfrm>
          <a:prstGeom prst="ellipse">
            <a:avLst/>
          </a:prstGeom>
          <a:solidFill>
            <a:srgbClr val="1B3A6B"/>
          </a:solidFill>
          <a:ln/>
        </p:spPr>
      </p:sp>
      <p:sp>
        <p:nvSpPr>
          <p:cNvPr id="23" name="Text 21"/>
          <p:cNvSpPr/>
          <p:nvPr/>
        </p:nvSpPr>
        <p:spPr>
          <a:xfrm>
            <a:off x="822960" y="411480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Feb 13 '23</a:t>
            </a:r>
            <a:endParaRPr lang="en-US" sz="1100" dirty="0"/>
          </a:p>
        </p:txBody>
      </p:sp>
      <p:sp>
        <p:nvSpPr>
          <p:cNvPr id="24" name="Text 22"/>
          <p:cNvSpPr/>
          <p:nvPr/>
        </p:nvSpPr>
        <p:spPr>
          <a:xfrm>
            <a:off x="1801368" y="411480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Definitive agreement signed</a:t>
            </a:r>
            <a:endParaRPr lang="en-US" sz="1100" dirty="0"/>
          </a:p>
        </p:txBody>
      </p:sp>
      <p:sp>
        <p:nvSpPr>
          <p:cNvPr id="25" name="Shape 23"/>
          <p:cNvSpPr/>
          <p:nvPr/>
        </p:nvSpPr>
        <p:spPr>
          <a:xfrm>
            <a:off x="4252874" y="4142232"/>
            <a:ext cx="146304" cy="146304"/>
          </a:xfrm>
          <a:prstGeom prst="ellipse">
            <a:avLst/>
          </a:prstGeom>
          <a:solidFill>
            <a:srgbClr val="2B5C8A"/>
          </a:solidFill>
          <a:ln/>
        </p:spPr>
      </p:sp>
      <p:sp>
        <p:nvSpPr>
          <p:cNvPr id="26" name="Text 24"/>
          <p:cNvSpPr/>
          <p:nvPr/>
        </p:nvSpPr>
        <p:spPr>
          <a:xfrm>
            <a:off x="4508906" y="411480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Mar 20 '23</a:t>
            </a:r>
            <a:endParaRPr lang="en-US" sz="1100" dirty="0"/>
          </a:p>
        </p:txBody>
      </p:sp>
      <p:sp>
        <p:nvSpPr>
          <p:cNvPr id="27" name="Text 25"/>
          <p:cNvSpPr/>
          <p:nvPr/>
        </p:nvSpPr>
        <p:spPr>
          <a:xfrm>
            <a:off x="5487314" y="411480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Integration kickoff — planning begins</a:t>
            </a:r>
            <a:endParaRPr lang="en-US" sz="1100" dirty="0"/>
          </a:p>
        </p:txBody>
      </p:sp>
      <p:sp>
        <p:nvSpPr>
          <p:cNvPr id="28" name="Shape 26"/>
          <p:cNvSpPr/>
          <p:nvPr/>
        </p:nvSpPr>
        <p:spPr>
          <a:xfrm>
            <a:off x="7938821" y="4142232"/>
            <a:ext cx="146304" cy="146304"/>
          </a:xfrm>
          <a:prstGeom prst="ellipse">
            <a:avLst/>
          </a:prstGeom>
          <a:solidFill>
            <a:srgbClr val="D4A02C"/>
          </a:solidFill>
          <a:ln/>
        </p:spPr>
      </p:sp>
      <p:sp>
        <p:nvSpPr>
          <p:cNvPr id="29" name="Text 27"/>
          <p:cNvSpPr/>
          <p:nvPr/>
        </p:nvSpPr>
        <p:spPr>
          <a:xfrm>
            <a:off x="8194853" y="411480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Q2 '23</a:t>
            </a:r>
            <a:endParaRPr lang="en-US" sz="1100" dirty="0"/>
          </a:p>
        </p:txBody>
      </p:sp>
      <p:sp>
        <p:nvSpPr>
          <p:cNvPr id="30" name="Text 28"/>
          <p:cNvSpPr/>
          <p:nvPr/>
        </p:nvSpPr>
        <p:spPr>
          <a:xfrm>
            <a:off x="9173261" y="411480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Antitrust clearance expected</a:t>
            </a:r>
            <a:endParaRPr lang="en-US" sz="1100" dirty="0"/>
          </a:p>
        </p:txBody>
      </p:sp>
      <p:sp>
        <p:nvSpPr>
          <p:cNvPr id="31" name="Shape 29"/>
          <p:cNvSpPr/>
          <p:nvPr/>
        </p:nvSpPr>
        <p:spPr>
          <a:xfrm>
            <a:off x="566928" y="4782312"/>
            <a:ext cx="146304" cy="146304"/>
          </a:xfrm>
          <a:prstGeom prst="ellipse">
            <a:avLst/>
          </a:prstGeom>
          <a:solidFill>
            <a:srgbClr val="7B5EA7"/>
          </a:solidFill>
          <a:ln/>
        </p:spPr>
      </p:sp>
      <p:sp>
        <p:nvSpPr>
          <p:cNvPr id="32" name="Text 30"/>
          <p:cNvSpPr/>
          <p:nvPr/>
        </p:nvSpPr>
        <p:spPr>
          <a:xfrm>
            <a:off x="822960" y="475488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Q3 '23</a:t>
            </a:r>
            <a:endParaRPr lang="en-US" sz="1100" dirty="0"/>
          </a:p>
        </p:txBody>
      </p:sp>
      <p:sp>
        <p:nvSpPr>
          <p:cNvPr id="33" name="Text 31"/>
          <p:cNvSpPr/>
          <p:nvPr/>
        </p:nvSpPr>
        <p:spPr>
          <a:xfrm>
            <a:off x="1801368" y="475488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Insurance regulatory approval expected</a:t>
            </a:r>
            <a:endParaRPr lang="en-US" sz="1100" dirty="0"/>
          </a:p>
        </p:txBody>
      </p:sp>
      <p:sp>
        <p:nvSpPr>
          <p:cNvPr id="34" name="Shape 32"/>
          <p:cNvSpPr/>
          <p:nvPr/>
        </p:nvSpPr>
        <p:spPr>
          <a:xfrm>
            <a:off x="4252874" y="4782312"/>
            <a:ext cx="146304" cy="146304"/>
          </a:xfrm>
          <a:prstGeom prst="ellipse">
            <a:avLst/>
          </a:prstGeom>
          <a:solidFill>
            <a:srgbClr val="1E7B4D"/>
          </a:solidFill>
          <a:ln/>
        </p:spPr>
      </p:sp>
      <p:sp>
        <p:nvSpPr>
          <p:cNvPr id="35" name="Text 33"/>
          <p:cNvSpPr/>
          <p:nvPr/>
        </p:nvSpPr>
        <p:spPr>
          <a:xfrm>
            <a:off x="4508906" y="475488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Q3 '23</a:t>
            </a:r>
            <a:endParaRPr lang="en-US" sz="1100" dirty="0"/>
          </a:p>
        </p:txBody>
      </p:sp>
      <p:sp>
        <p:nvSpPr>
          <p:cNvPr id="36" name="Text 34"/>
          <p:cNvSpPr/>
          <p:nvPr/>
        </p:nvSpPr>
        <p:spPr>
          <a:xfrm>
            <a:off x="5487314" y="475488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Expected close → Day 1</a:t>
            </a:r>
            <a:endParaRPr lang="en-US" sz="1100" dirty="0"/>
          </a:p>
        </p:txBody>
      </p:sp>
      <p:sp>
        <p:nvSpPr>
          <p:cNvPr id="37" name="Shape 35"/>
          <p:cNvSpPr/>
          <p:nvPr/>
        </p:nvSpPr>
        <p:spPr>
          <a:xfrm>
            <a:off x="7938821" y="4782312"/>
            <a:ext cx="146304" cy="146304"/>
          </a:xfrm>
          <a:prstGeom prst="ellipse">
            <a:avLst/>
          </a:prstGeom>
          <a:solidFill>
            <a:srgbClr val="1B3A6B"/>
          </a:solidFill>
          <a:ln/>
        </p:spPr>
      </p:sp>
      <p:sp>
        <p:nvSpPr>
          <p:cNvPr id="38" name="Text 36"/>
          <p:cNvSpPr/>
          <p:nvPr/>
        </p:nvSpPr>
        <p:spPr>
          <a:xfrm>
            <a:off x="8194853" y="475488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Q1 '24</a:t>
            </a:r>
            <a:endParaRPr lang="en-US" sz="1100" dirty="0"/>
          </a:p>
        </p:txBody>
      </p:sp>
      <p:sp>
        <p:nvSpPr>
          <p:cNvPr id="39" name="Text 37"/>
          <p:cNvSpPr/>
          <p:nvPr/>
        </p:nvSpPr>
        <p:spPr>
          <a:xfrm>
            <a:off x="9173261" y="475488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Day 100 review and re-baseline</a:t>
            </a:r>
            <a:endParaRPr lang="en-US" sz="1100" dirty="0"/>
          </a:p>
        </p:txBody>
      </p:sp>
      <p:sp>
        <p:nvSpPr>
          <p:cNvPr id="40" name="Text 3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2026-08-06T12:57:09Z</dcterms:created>
  <dcterms:modified xsi:type="dcterms:W3CDTF">2026-08-06T12:57:09Z</dcterms:modified>
</cp:coreProperties>
</file>