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0" y="0"/>
            <a:ext cx="12191695" cy="932688"/>
          </a:xfrm>
          <a:prstGeom prst="roundRect">
            <a:avLst/>
          </a:prstGeom>
          <a:solidFill>
            <a:srgbClr val="1B3A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18872"/>
            <a:ext cx="82296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1">
                <a:solidFill>
                  <a:srgbClr val="9FB3D1"/>
                </a:solidFill>
                <a:latin typeface="Calibri"/>
              </a:rPr>
              <a:t>ORGANIZATIONAL STRUCTURE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47472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Calibri"/>
              </a:rPr>
              <a:t>Governance &amp; the Integration Management Office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71055" y="402336"/>
            <a:ext cx="46634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50" b="0">
                <a:solidFill>
                  <a:srgbClr val="C6D2E4"/>
                </a:solidFill>
                <a:latin typeface="Calibri"/>
              </a:rPr>
              <a:t>ACME Health  |  Cumberland Valley Health Plan   ·   84 post-close  ·  58 pre-close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0" y="932688"/>
            <a:ext cx="12191695" cy="54864"/>
          </a:xfrm>
          <a:prstGeom prst="roundRect">
            <a:avLst/>
          </a:prstGeom>
          <a:solidFill>
            <a:srgbClr val="D4A0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1207008"/>
            <a:ext cx="5486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1">
                <a:solidFill>
                  <a:srgbClr val="1B3A6B"/>
                </a:solidFill>
                <a:latin typeface="Calibri"/>
              </a:rPr>
              <a:t>Steering Committee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536192"/>
            <a:ext cx="1742389" cy="877824"/>
          </a:xfrm>
          <a:prstGeom prst="roundRect">
            <a:avLst/>
          </a:prstGeom>
          <a:solidFill>
            <a:srgbClr val="EAF1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/>
          <a:lstStyle/>
          <a:p>
            <a:pPr algn="ctr"/>
            <a:r>
              <a:rPr sz="1000" b="1">
                <a:solidFill>
                  <a:srgbClr val="1B2130"/>
                </a:solidFill>
                <a:latin typeface="Calibri"/>
              </a:rPr>
              <a:t>D. Ashmore</a:t>
            </a:r>
          </a:p>
          <a:p>
            <a:pPr algn="ctr"/>
            <a:r>
              <a:rPr sz="750">
                <a:solidFill>
                  <a:srgbClr val="1B2130"/>
                </a:solidFill>
                <a:latin typeface="Calibri"/>
              </a:rPr>
              <a:t>EVP &amp; Chief Financial Officer…</a:t>
            </a:r>
          </a:p>
          <a:p>
            <a:pPr algn="ctr"/>
            <a:r>
              <a:rPr sz="650" i="1">
                <a:solidFill>
                  <a:srgbClr val="1B2130"/>
                </a:solidFill>
                <a:latin typeface="Calibri"/>
              </a:rPr>
              <a:t>ACME Health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419045" y="1536192"/>
            <a:ext cx="1742389" cy="877824"/>
          </a:xfrm>
          <a:prstGeom prst="roundRect">
            <a:avLst/>
          </a:prstGeom>
          <a:solidFill>
            <a:srgbClr val="EAF1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/>
          <a:lstStyle/>
          <a:p>
            <a:pPr algn="ctr"/>
            <a:r>
              <a:rPr sz="1000" b="1">
                <a:solidFill>
                  <a:srgbClr val="1B2130"/>
                </a:solidFill>
                <a:latin typeface="Calibri"/>
              </a:rPr>
              <a:t>R. Villanueva</a:t>
            </a:r>
          </a:p>
          <a:p>
            <a:pPr algn="ctr"/>
            <a:r>
              <a:rPr sz="750">
                <a:solidFill>
                  <a:srgbClr val="1B2130"/>
                </a:solidFill>
                <a:latin typeface="Calibri"/>
              </a:rPr>
              <a:t>Chief Operating Officer, ACME</a:t>
            </a:r>
          </a:p>
          <a:p>
            <a:pPr algn="ctr"/>
            <a:r>
              <a:rPr sz="650" i="1">
                <a:solidFill>
                  <a:srgbClr val="1B2130"/>
                </a:solidFill>
                <a:latin typeface="Calibri"/>
              </a:rPr>
              <a:t>ACME Health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89450" y="1536192"/>
            <a:ext cx="1742389" cy="877824"/>
          </a:xfrm>
          <a:prstGeom prst="roundRect">
            <a:avLst/>
          </a:prstGeom>
          <a:solidFill>
            <a:srgbClr val="EAF1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/>
          <a:lstStyle/>
          <a:p>
            <a:pPr algn="ctr"/>
            <a:r>
              <a:rPr sz="1000" b="1">
                <a:solidFill>
                  <a:srgbClr val="1B2130"/>
                </a:solidFill>
                <a:latin typeface="Calibri"/>
              </a:rPr>
              <a:t>M. Kessinger</a:t>
            </a:r>
          </a:p>
          <a:p>
            <a:pPr algn="ctr"/>
            <a:r>
              <a:rPr sz="750">
                <a:solidFill>
                  <a:srgbClr val="1B2130"/>
                </a:solidFill>
                <a:latin typeface="Calibri"/>
              </a:rPr>
              <a:t>President &amp; CEO, Cumberland Valley</a:t>
            </a:r>
          </a:p>
          <a:p>
            <a:pPr algn="ctr"/>
            <a:r>
              <a:rPr sz="650" i="1">
                <a:solidFill>
                  <a:srgbClr val="1B2130"/>
                </a:solidFill>
                <a:latin typeface="Calibri"/>
              </a:rPr>
              <a:t>Cumberland Valley…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59855" y="1536192"/>
            <a:ext cx="1742389" cy="877824"/>
          </a:xfrm>
          <a:prstGeom prst="roundRect">
            <a:avLst/>
          </a:prstGeom>
          <a:solidFill>
            <a:srgbClr val="EAF1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/>
          <a:lstStyle/>
          <a:p>
            <a:pPr algn="ctr"/>
            <a:r>
              <a:rPr sz="1000" b="1">
                <a:solidFill>
                  <a:srgbClr val="1B2130"/>
                </a:solidFill>
                <a:latin typeface="Calibri"/>
              </a:rPr>
              <a:t>T. Broadnax</a:t>
            </a:r>
          </a:p>
          <a:p>
            <a:pPr algn="ctr"/>
            <a:r>
              <a:rPr sz="750">
                <a:solidFill>
                  <a:srgbClr val="1B2130"/>
                </a:solidFill>
                <a:latin typeface="Calibri"/>
              </a:rPr>
              <a:t>SVP Corporate Development, ACME</a:t>
            </a:r>
          </a:p>
          <a:p>
            <a:pPr algn="ctr"/>
            <a:r>
              <a:rPr sz="650" i="1">
                <a:solidFill>
                  <a:srgbClr val="1B2130"/>
                </a:solidFill>
                <a:latin typeface="Calibri"/>
              </a:rPr>
              <a:t>ACME Health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30260" y="1536192"/>
            <a:ext cx="1742389" cy="877824"/>
          </a:xfrm>
          <a:prstGeom prst="roundRect">
            <a:avLst/>
          </a:prstGeom>
          <a:solidFill>
            <a:srgbClr val="EAF1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/>
          <a:lstStyle/>
          <a:p>
            <a:pPr algn="ctr"/>
            <a:r>
              <a:rPr sz="1000" b="1">
                <a:solidFill>
                  <a:srgbClr val="1B2130"/>
                </a:solidFill>
                <a:latin typeface="Calibri"/>
              </a:rPr>
              <a:t>L. Hollingsworth</a:t>
            </a:r>
          </a:p>
          <a:p>
            <a:pPr algn="ctr"/>
            <a:r>
              <a:rPr sz="750">
                <a:solidFill>
                  <a:srgbClr val="1B2130"/>
                </a:solidFill>
                <a:latin typeface="Calibri"/>
              </a:rPr>
              <a:t>General Counsel, ACME</a:t>
            </a:r>
          </a:p>
          <a:p>
            <a:pPr algn="ctr"/>
            <a:r>
              <a:rPr sz="650" i="1">
                <a:solidFill>
                  <a:srgbClr val="1B2130"/>
                </a:solidFill>
                <a:latin typeface="Calibri"/>
              </a:rPr>
              <a:t>ACME Health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900666" y="1536192"/>
            <a:ext cx="1742389" cy="877824"/>
          </a:xfrm>
          <a:prstGeom prst="roundRect">
            <a:avLst/>
          </a:prstGeom>
          <a:solidFill>
            <a:srgbClr val="EAF1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/>
          <a:lstStyle/>
          <a:p>
            <a:pPr algn="ctr"/>
            <a:r>
              <a:rPr sz="1000" b="1">
                <a:solidFill>
                  <a:srgbClr val="1B2130"/>
                </a:solidFill>
                <a:latin typeface="Calibri"/>
              </a:rPr>
              <a:t>S. Achebe</a:t>
            </a:r>
          </a:p>
          <a:p>
            <a:pPr algn="ctr"/>
            <a:r>
              <a:rPr sz="750">
                <a:solidFill>
                  <a:srgbClr val="1B2130"/>
                </a:solidFill>
                <a:latin typeface="Calibri"/>
              </a:rPr>
              <a:t>Chief Information Officer, ACME</a:t>
            </a:r>
          </a:p>
          <a:p>
            <a:pPr algn="ctr"/>
            <a:r>
              <a:rPr sz="650" i="1">
                <a:solidFill>
                  <a:srgbClr val="1B2130"/>
                </a:solidFill>
                <a:latin typeface="Calibri"/>
              </a:rPr>
              <a:t>ACME Health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2743200"/>
            <a:ext cx="5486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1">
                <a:solidFill>
                  <a:srgbClr val="1B3A6B"/>
                </a:solidFill>
                <a:latin typeface="Calibri"/>
              </a:rPr>
              <a:t>Integration Management Office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3072384"/>
            <a:ext cx="3200400" cy="868680"/>
          </a:xfrm>
          <a:prstGeom prst="roundRect">
            <a:avLst/>
          </a:prstGeom>
          <a:solidFill>
            <a:srgbClr val="1B3A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C. Tyrrell</a:t>
            </a:r>
          </a:p>
          <a:p>
            <a:pPr algn="ctr"/>
            <a:r>
              <a:rPr sz="950">
                <a:solidFill>
                  <a:srgbClr val="FFFFFF"/>
                </a:solidFill>
                <a:latin typeface="Calibri"/>
              </a:rPr>
              <a:t>Program Manager, Integration</a:t>
            </a:r>
          </a:p>
          <a:p>
            <a:pPr algn="ctr"/>
            <a:r>
              <a:rPr sz="850" i="1">
                <a:solidFill>
                  <a:srgbClr val="FFFFFF"/>
                </a:solidFill>
                <a:latin typeface="Calibri"/>
              </a:rPr>
              <a:t>Arrington Advisory Group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931920" y="3072384"/>
            <a:ext cx="1965960" cy="868680"/>
          </a:xfrm>
          <a:prstGeom prst="roundRect">
            <a:avLst/>
          </a:prstGeom>
          <a:solidFill>
            <a:srgbClr val="EAF1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/>
          <a:lstStyle/>
          <a:p>
            <a:pPr algn="ctr"/>
            <a:r>
              <a:rPr sz="950" b="1">
                <a:solidFill>
                  <a:srgbClr val="1B2130"/>
                </a:solidFill>
                <a:latin typeface="Calibri"/>
              </a:rPr>
              <a:t>N. Farnsworth</a:t>
            </a:r>
          </a:p>
          <a:p>
            <a:pPr algn="ctr"/>
            <a:r>
              <a:rPr sz="700">
                <a:solidFill>
                  <a:srgbClr val="1B2130"/>
                </a:solidFill>
                <a:latin typeface="Calibri"/>
              </a:rPr>
              <a:t>PMO Analyst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007608" y="3072384"/>
            <a:ext cx="1965960" cy="868680"/>
          </a:xfrm>
          <a:prstGeom prst="roundRect">
            <a:avLst/>
          </a:prstGeom>
          <a:solidFill>
            <a:srgbClr val="EAF1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/>
          <a:lstStyle/>
          <a:p>
            <a:pPr algn="ctr"/>
            <a:r>
              <a:rPr sz="950" b="1">
                <a:solidFill>
                  <a:srgbClr val="1B2130"/>
                </a:solidFill>
                <a:latin typeface="Calibri"/>
              </a:rPr>
              <a:t>J. Petrosyan</a:t>
            </a:r>
          </a:p>
          <a:p>
            <a:pPr algn="ctr"/>
            <a:r>
              <a:rPr sz="700">
                <a:solidFill>
                  <a:srgbClr val="1B2130"/>
                </a:solidFill>
                <a:latin typeface="Calibri"/>
              </a:rPr>
              <a:t>Synergy &amp; Financial Analyst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083296" y="3072384"/>
            <a:ext cx="1965960" cy="868680"/>
          </a:xfrm>
          <a:prstGeom prst="roundRect">
            <a:avLst/>
          </a:prstGeom>
          <a:solidFill>
            <a:srgbClr val="EAF1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/>
          <a:lstStyle/>
          <a:p>
            <a:pPr algn="ctr"/>
            <a:r>
              <a:rPr sz="950" b="1">
                <a:solidFill>
                  <a:srgbClr val="1B2130"/>
                </a:solidFill>
                <a:latin typeface="Calibri"/>
              </a:rPr>
              <a:t>A. Winterbourne</a:t>
            </a:r>
          </a:p>
          <a:p>
            <a:pPr algn="ctr"/>
            <a:r>
              <a:rPr sz="700">
                <a:solidFill>
                  <a:srgbClr val="1B2130"/>
                </a:solidFill>
                <a:latin typeface="Calibri"/>
              </a:rPr>
              <a:t>Change &amp; Communications Lead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0158984" y="3072384"/>
            <a:ext cx="1965960" cy="868680"/>
          </a:xfrm>
          <a:prstGeom prst="roundRect">
            <a:avLst/>
          </a:prstGeom>
          <a:solidFill>
            <a:srgbClr val="EAF1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/>
          <a:lstStyle/>
          <a:p>
            <a:pPr algn="ctr"/>
            <a:r>
              <a:rPr sz="950" b="1">
                <a:solidFill>
                  <a:srgbClr val="1B2130"/>
                </a:solidFill>
                <a:latin typeface="Calibri"/>
              </a:rPr>
              <a:t>G. Threadgill</a:t>
            </a:r>
          </a:p>
          <a:p>
            <a:pPr algn="ctr"/>
            <a:r>
              <a:rPr sz="700">
                <a:solidFill>
                  <a:srgbClr val="1B2130"/>
                </a:solidFill>
                <a:latin typeface="Calibri"/>
              </a:rPr>
              <a:t>TSA Manager — owns exit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4224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1">
                <a:solidFill>
                  <a:srgbClr val="9A6400"/>
                </a:solidFill>
                <a:latin typeface="Calibri"/>
              </a:rPr>
              <a:t>Clean Team — pre-close only, dissolves at close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4553712"/>
            <a:ext cx="2212848" cy="877824"/>
          </a:xfrm>
          <a:prstGeom prst="roundRect">
            <a:avLst/>
          </a:prstGeom>
          <a:solidFill>
            <a:srgbClr val="FCF4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/>
          <a:lstStyle/>
          <a:p>
            <a:pPr algn="ctr"/>
            <a:r>
              <a:rPr sz="1000" b="1">
                <a:solidFill>
                  <a:srgbClr val="1B2130"/>
                </a:solidFill>
                <a:latin typeface="Calibri"/>
              </a:rPr>
              <a:t>P. Marchetti</a:t>
            </a:r>
          </a:p>
          <a:p>
            <a:pPr algn="ctr"/>
            <a:r>
              <a:rPr sz="750">
                <a:solidFill>
                  <a:srgbClr val="1B2130"/>
                </a:solidFill>
                <a:latin typeface="Calibri"/>
              </a:rPr>
              <a:t>Clean Team Lead</a:t>
            </a:r>
          </a:p>
          <a:p>
            <a:pPr algn="ctr"/>
            <a:r>
              <a:rPr sz="650" i="1">
                <a:solidFill>
                  <a:srgbClr val="1B2130"/>
                </a:solidFill>
                <a:latin typeface="Calibri"/>
              </a:rPr>
              <a:t>Harpeth Clean Team…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889504" y="4553712"/>
            <a:ext cx="2212848" cy="877824"/>
          </a:xfrm>
          <a:prstGeom prst="roundRect">
            <a:avLst/>
          </a:prstGeom>
          <a:solidFill>
            <a:srgbClr val="FCF4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/>
          <a:lstStyle/>
          <a:p>
            <a:pPr algn="ctr"/>
            <a:r>
              <a:rPr sz="1000" b="1">
                <a:solidFill>
                  <a:srgbClr val="1B2130"/>
                </a:solidFill>
                <a:latin typeface="Calibri"/>
              </a:rPr>
              <a:t>K. Oyelaran</a:t>
            </a:r>
          </a:p>
          <a:p>
            <a:pPr algn="ctr"/>
            <a:r>
              <a:rPr sz="750">
                <a:solidFill>
                  <a:srgbClr val="1B2130"/>
                </a:solidFill>
                <a:latin typeface="Calibri"/>
              </a:rPr>
              <a:t>Clean Team Analyst — pricing…</a:t>
            </a:r>
          </a:p>
          <a:p>
            <a:pPr algn="ctr"/>
            <a:r>
              <a:rPr sz="650" i="1">
                <a:solidFill>
                  <a:srgbClr val="1B2130"/>
                </a:solidFill>
                <a:latin typeface="Calibri"/>
              </a:rPr>
              <a:t>Harpeth Clean Team…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230368" y="4553712"/>
            <a:ext cx="2212848" cy="877824"/>
          </a:xfrm>
          <a:prstGeom prst="roundRect">
            <a:avLst/>
          </a:prstGeom>
          <a:solidFill>
            <a:srgbClr val="FCF4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/>
          <a:lstStyle/>
          <a:p>
            <a:pPr algn="ctr"/>
            <a:r>
              <a:rPr sz="1000" b="1">
                <a:solidFill>
                  <a:srgbClr val="1B2130"/>
                </a:solidFill>
                <a:latin typeface="Calibri"/>
              </a:rPr>
              <a:t>B. Sandoval</a:t>
            </a:r>
          </a:p>
          <a:p>
            <a:pPr algn="ctr"/>
            <a:r>
              <a:rPr sz="750">
                <a:solidFill>
                  <a:srgbClr val="1B2130"/>
                </a:solidFill>
                <a:latin typeface="Calibri"/>
              </a:rPr>
              <a:t>Clean Team Analyst — membership…</a:t>
            </a:r>
          </a:p>
          <a:p>
            <a:pPr algn="ctr"/>
            <a:r>
              <a:rPr sz="650" i="1">
                <a:solidFill>
                  <a:srgbClr val="1B2130"/>
                </a:solidFill>
                <a:latin typeface="Calibri"/>
              </a:rPr>
              <a:t>Harpeth Clean Team…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571231" y="4553712"/>
            <a:ext cx="2212848" cy="877824"/>
          </a:xfrm>
          <a:prstGeom prst="roundRect">
            <a:avLst/>
          </a:prstGeom>
          <a:solidFill>
            <a:srgbClr val="FCF4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/>
          <a:lstStyle/>
          <a:p>
            <a:pPr algn="ctr"/>
            <a:r>
              <a:rPr sz="1000" b="1">
                <a:solidFill>
                  <a:srgbClr val="1B2130"/>
                </a:solidFill>
                <a:latin typeface="Calibri"/>
              </a:rPr>
              <a:t>H. Tillinghast</a:t>
            </a:r>
          </a:p>
          <a:p>
            <a:pPr algn="ctr"/>
            <a:r>
              <a:rPr sz="750">
                <a:solidFill>
                  <a:srgbClr val="1B2130"/>
                </a:solidFill>
                <a:latin typeface="Calibri"/>
              </a:rPr>
              <a:t>Clean Team Counsel (outside)</a:t>
            </a:r>
          </a:p>
          <a:p>
            <a:pPr algn="ctr"/>
            <a:r>
              <a:rPr sz="650" i="1">
                <a:solidFill>
                  <a:srgbClr val="1B2130"/>
                </a:solidFill>
                <a:latin typeface="Calibri"/>
              </a:rPr>
              <a:t>Harpeth Clean Team…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7200" y="6382512"/>
            <a:ext cx="11277295" cy="3108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50" b="0">
                <a:solidFill>
                  <a:srgbClr val="5B6472"/>
                </a:solidFill>
                <a:latin typeface="Calibri"/>
              </a:rPr>
              <a:t>The Clean Team exists only before closing — antitrust rules bar the acquirer from examining member-level data until the transaction completes. The data-steward function that replaces it cannot be staffed until there is data to work. Generated from the program roster; supplier signatories are excluded because they are not program staff.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0" y="0"/>
            <a:ext cx="12191695" cy="932688"/>
          </a:xfrm>
          <a:prstGeom prst="roundRect">
            <a:avLst/>
          </a:prstGeom>
          <a:solidFill>
            <a:srgbClr val="1B3A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18872"/>
            <a:ext cx="82296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1">
                <a:solidFill>
                  <a:srgbClr val="9FB3D1"/>
                </a:solidFill>
                <a:latin typeface="Calibri"/>
              </a:rPr>
              <a:t>ORGANIZATIONAL STRUCTURE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47472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Calibri"/>
              </a:rPr>
              <a:t>Workstreams &amp; Delivery Teams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71055" y="402336"/>
            <a:ext cx="46634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50" b="0">
                <a:solidFill>
                  <a:srgbClr val="C6D2E4"/>
                </a:solidFill>
                <a:latin typeface="Calibri"/>
              </a:rPr>
              <a:t>ACME Health  |  Cumberland Valley Health Plan   ·   84 post-close  ·  58 pre-close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0" y="932688"/>
            <a:ext cx="12191695" cy="54864"/>
          </a:xfrm>
          <a:prstGeom prst="roundRect">
            <a:avLst/>
          </a:prstGeom>
          <a:solidFill>
            <a:srgbClr val="D4A0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548640" y="1261872"/>
            <a:ext cx="2109155" cy="1115568"/>
          </a:xfrm>
          <a:prstGeom prst="roundRect">
            <a:avLst/>
          </a:prstGeom>
          <a:solidFill>
            <a:srgbClr val="F7F9FC"/>
          </a:solidFill>
          <a:ln w="9525">
            <a:solidFill>
              <a:srgbClr val="E3E6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48640" y="1261872"/>
            <a:ext cx="2109155" cy="50292"/>
          </a:xfrm>
          <a:prstGeom prst="roundRect">
            <a:avLst/>
          </a:prstGeom>
          <a:solidFill>
            <a:srgbClr val="2B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76656" y="1380743"/>
            <a:ext cx="1359347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50" b="1">
                <a:solidFill>
                  <a:srgbClr val="1B3A6B"/>
                </a:solidFill>
                <a:latin typeface="Calibri"/>
              </a:rPr>
              <a:t>Claims &amp; Core Administration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26275" y="1380743"/>
            <a:ext cx="603504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>
                <a:solidFill>
                  <a:srgbClr val="2B5C8A"/>
                </a:solidFill>
                <a:latin typeface="Calibri"/>
              </a:rPr>
              <a:t>6 → 11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6656" y="1792224"/>
            <a:ext cx="1853123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B6472"/>
                </a:solidFill>
                <a:latin typeface="Calibri"/>
              </a:rPr>
              <a:t>W. Ferriday — VP Claims Operations
D. Halloran — counterpart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794955" y="1261872"/>
            <a:ext cx="2109155" cy="1115568"/>
          </a:xfrm>
          <a:prstGeom prst="roundRect">
            <a:avLst/>
          </a:prstGeom>
          <a:solidFill>
            <a:srgbClr val="F7F9FC"/>
          </a:solidFill>
          <a:ln w="9525">
            <a:solidFill>
              <a:srgbClr val="E3E6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2794955" y="1261872"/>
            <a:ext cx="2109155" cy="50292"/>
          </a:xfrm>
          <a:prstGeom prst="roundRect">
            <a:avLst/>
          </a:prstGeom>
          <a:solidFill>
            <a:srgbClr val="2B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922971" y="1380743"/>
            <a:ext cx="1359347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50" b="1">
                <a:solidFill>
                  <a:srgbClr val="1B3A6B"/>
                </a:solidFill>
                <a:latin typeface="Calibri"/>
              </a:rPr>
              <a:t>Data &amp; EMPI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72590" y="1380743"/>
            <a:ext cx="603504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>
                <a:solidFill>
                  <a:srgbClr val="2B5C8A"/>
                </a:solidFill>
                <a:latin typeface="Calibri"/>
              </a:rPr>
              <a:t>3 → 11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22971" y="1792224"/>
            <a:ext cx="1853123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B6472"/>
                </a:solidFill>
                <a:latin typeface="Calibri"/>
              </a:rPr>
              <a:t>Dr. A. Ravindran — Director
C. Bhattacharya — counterpart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41270" y="1261872"/>
            <a:ext cx="2109155" cy="1115568"/>
          </a:xfrm>
          <a:prstGeom prst="roundRect">
            <a:avLst/>
          </a:prstGeom>
          <a:solidFill>
            <a:srgbClr val="F7F9FC"/>
          </a:solidFill>
          <a:ln w="9525">
            <a:solidFill>
              <a:srgbClr val="E3E6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5041270" y="1261872"/>
            <a:ext cx="2109155" cy="50292"/>
          </a:xfrm>
          <a:prstGeom prst="roundRect">
            <a:avLst/>
          </a:prstGeom>
          <a:solidFill>
            <a:srgbClr val="2B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169286" y="1380743"/>
            <a:ext cx="1359347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50" b="1">
                <a:solidFill>
                  <a:srgbClr val="1B3A6B"/>
                </a:solidFill>
                <a:latin typeface="Calibri"/>
              </a:rPr>
              <a:t>Application Integration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18905" y="1380743"/>
            <a:ext cx="603504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>
                <a:solidFill>
                  <a:srgbClr val="2B5C8A"/>
                </a:solidFill>
                <a:latin typeface="Calibri"/>
              </a:rPr>
              <a:t>4 → 11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69286" y="1792224"/>
            <a:ext cx="1853123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B6472"/>
                </a:solidFill>
                <a:latin typeface="Calibri"/>
              </a:rPr>
              <a:t>K. Stallworth — Director
J. Amonett — counterpart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287585" y="1261872"/>
            <a:ext cx="2109155" cy="1115568"/>
          </a:xfrm>
          <a:prstGeom prst="roundRect">
            <a:avLst/>
          </a:prstGeom>
          <a:solidFill>
            <a:srgbClr val="F7F9FC"/>
          </a:solidFill>
          <a:ln w="9525">
            <a:solidFill>
              <a:srgbClr val="E3E6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7287585" y="1261872"/>
            <a:ext cx="2109155" cy="50292"/>
          </a:xfrm>
          <a:prstGeom prst="roundRect">
            <a:avLst/>
          </a:prstGeom>
          <a:solidFill>
            <a:srgbClr val="2B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415601" y="1380743"/>
            <a:ext cx="1359347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50" b="1">
                <a:solidFill>
                  <a:srgbClr val="1B3A6B"/>
                </a:solidFill>
                <a:latin typeface="Calibri"/>
              </a:rPr>
              <a:t>Cloud &amp; Infrastructure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65220" y="1380743"/>
            <a:ext cx="603504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>
                <a:solidFill>
                  <a:srgbClr val="2B5C8A"/>
                </a:solidFill>
                <a:latin typeface="Calibri"/>
              </a:rPr>
              <a:t>5 → 7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415601" y="1792224"/>
            <a:ext cx="1853123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B6472"/>
                </a:solidFill>
                <a:latin typeface="Calibri"/>
              </a:rPr>
              <a:t>B. Trammell — VP Infrastructure
G. Whitmire — counterpart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533900" y="1261872"/>
            <a:ext cx="2109155" cy="1115568"/>
          </a:xfrm>
          <a:prstGeom prst="roundRect">
            <a:avLst/>
          </a:prstGeom>
          <a:solidFill>
            <a:srgbClr val="F7F9FC"/>
          </a:solidFill>
          <a:ln w="9525">
            <a:solidFill>
              <a:srgbClr val="E3E6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9533900" y="1261872"/>
            <a:ext cx="2109155" cy="50292"/>
          </a:xfrm>
          <a:prstGeom prst="roundRect">
            <a:avLst/>
          </a:prstGeom>
          <a:solidFill>
            <a:srgbClr val="2B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661916" y="1380743"/>
            <a:ext cx="1359347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50" b="1">
                <a:solidFill>
                  <a:srgbClr val="1B3A6B"/>
                </a:solidFill>
                <a:latin typeface="Calibri"/>
              </a:rPr>
              <a:t>Provider Network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911535" y="1380743"/>
            <a:ext cx="603504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>
                <a:solidFill>
                  <a:srgbClr val="2B5C8A"/>
                </a:solidFill>
                <a:latin typeface="Calibri"/>
              </a:rPr>
              <a:t>2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661916" y="1792224"/>
            <a:ext cx="1853123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B6472"/>
                </a:solidFill>
                <a:latin typeface="Calibri"/>
              </a:rPr>
              <a:t>J. Kirkendall — VP Network…
A. Boudreaux — counterpart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48640" y="2496312"/>
            <a:ext cx="2109155" cy="1115568"/>
          </a:xfrm>
          <a:prstGeom prst="roundRect">
            <a:avLst/>
          </a:prstGeom>
          <a:solidFill>
            <a:srgbClr val="F7F9FC"/>
          </a:solidFill>
          <a:ln w="9525">
            <a:solidFill>
              <a:srgbClr val="E3E6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548640" y="2496312"/>
            <a:ext cx="2109155" cy="50292"/>
          </a:xfrm>
          <a:prstGeom prst="roundRect">
            <a:avLst/>
          </a:prstGeom>
          <a:solidFill>
            <a:srgbClr val="2B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76656" y="2615184"/>
            <a:ext cx="1359347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50" b="1">
                <a:solidFill>
                  <a:srgbClr val="1B3A6B"/>
                </a:solidFill>
                <a:latin typeface="Calibri"/>
              </a:rPr>
              <a:t>Care Management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926275" y="2615184"/>
            <a:ext cx="603504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>
                <a:solidFill>
                  <a:srgbClr val="2B5C8A"/>
                </a:solidFill>
                <a:latin typeface="Calibri"/>
              </a:rPr>
              <a:t>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76656" y="3026664"/>
            <a:ext cx="1853123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B6472"/>
                </a:solidFill>
                <a:latin typeface="Calibri"/>
              </a:rPr>
              <a:t>Dr. M. Ellsworth — Chief Medical…
Dr. P. Nwachukwu — counterpart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2794955" y="2496312"/>
            <a:ext cx="2109155" cy="1115568"/>
          </a:xfrm>
          <a:prstGeom prst="roundRect">
            <a:avLst/>
          </a:prstGeom>
          <a:solidFill>
            <a:srgbClr val="F7F9FC"/>
          </a:solidFill>
          <a:ln w="9525">
            <a:solidFill>
              <a:srgbClr val="E3E6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2794955" y="2496312"/>
            <a:ext cx="2109155" cy="50292"/>
          </a:xfrm>
          <a:prstGeom prst="roundRect">
            <a:avLst/>
          </a:prstGeom>
          <a:solidFill>
            <a:srgbClr val="2B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2922971" y="2615184"/>
            <a:ext cx="1359347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50" b="1">
                <a:solidFill>
                  <a:srgbClr val="1B3A6B"/>
                </a:solidFill>
                <a:latin typeface="Calibri"/>
              </a:rPr>
              <a:t>Member Services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172590" y="2615184"/>
            <a:ext cx="603504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>
                <a:solidFill>
                  <a:srgbClr val="2B5C8A"/>
                </a:solidFill>
                <a:latin typeface="Calibri"/>
              </a:rPr>
              <a:t>2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922971" y="3026664"/>
            <a:ext cx="1853123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B6472"/>
                </a:solidFill>
                <a:latin typeface="Calibri"/>
              </a:rPr>
              <a:t>T. Ruffalo — VP Member Experience
C. Hollifield — counterpart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5041270" y="2496312"/>
            <a:ext cx="2109155" cy="1115568"/>
          </a:xfrm>
          <a:prstGeom prst="roundRect">
            <a:avLst/>
          </a:prstGeom>
          <a:solidFill>
            <a:srgbClr val="F7F9FC"/>
          </a:solidFill>
          <a:ln w="9525">
            <a:solidFill>
              <a:srgbClr val="E3E6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>
            <a:off x="5041270" y="2496312"/>
            <a:ext cx="2109155" cy="50292"/>
          </a:xfrm>
          <a:prstGeom prst="roundRect">
            <a:avLst/>
          </a:prstGeom>
          <a:solidFill>
            <a:srgbClr val="2B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5169286" y="2615184"/>
            <a:ext cx="1359347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50" b="1">
                <a:solidFill>
                  <a:srgbClr val="1B3A6B"/>
                </a:solidFill>
                <a:latin typeface="Calibri"/>
              </a:rPr>
              <a:t>Finance &amp; Accounting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418905" y="2615184"/>
            <a:ext cx="603504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>
                <a:solidFill>
                  <a:srgbClr val="2B5C8A"/>
                </a:solidFill>
                <a:latin typeface="Calibri"/>
              </a:rPr>
              <a:t>2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169286" y="3026664"/>
            <a:ext cx="1853123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B6472"/>
                </a:solidFill>
                <a:latin typeface="Calibri"/>
              </a:rPr>
              <a:t>S. Beauregard — VP Financial…
N. Applewhite — counterpart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7287585" y="2496312"/>
            <a:ext cx="2109155" cy="1115568"/>
          </a:xfrm>
          <a:prstGeom prst="roundRect">
            <a:avLst/>
          </a:prstGeom>
          <a:solidFill>
            <a:srgbClr val="F7F9FC"/>
          </a:solidFill>
          <a:ln w="9525">
            <a:solidFill>
              <a:srgbClr val="E3E6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8" name="Rounded Rectangle 47"/>
          <p:cNvSpPr/>
          <p:nvPr/>
        </p:nvSpPr>
        <p:spPr>
          <a:xfrm>
            <a:off x="7287585" y="2496312"/>
            <a:ext cx="2109155" cy="50292"/>
          </a:xfrm>
          <a:prstGeom prst="roundRect">
            <a:avLst/>
          </a:prstGeom>
          <a:solidFill>
            <a:srgbClr val="2B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7415601" y="2615184"/>
            <a:ext cx="1359347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50" b="1">
                <a:solidFill>
                  <a:srgbClr val="1B3A6B"/>
                </a:solidFill>
                <a:latin typeface="Calibri"/>
              </a:rPr>
              <a:t>HR &amp; Talent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665220" y="2615184"/>
            <a:ext cx="603504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>
                <a:solidFill>
                  <a:srgbClr val="2B5C8A"/>
                </a:solidFill>
                <a:latin typeface="Calibri"/>
              </a:rPr>
              <a:t>2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415601" y="3026664"/>
            <a:ext cx="1853123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B6472"/>
                </a:solidFill>
                <a:latin typeface="Calibri"/>
              </a:rPr>
              <a:t>D. Marchbanks — SVP Human…
K. Osterhout — counterpart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9533900" y="2496312"/>
            <a:ext cx="2109155" cy="1115568"/>
          </a:xfrm>
          <a:prstGeom prst="roundRect">
            <a:avLst/>
          </a:prstGeom>
          <a:solidFill>
            <a:srgbClr val="F7F9FC"/>
          </a:solidFill>
          <a:ln w="9525">
            <a:solidFill>
              <a:srgbClr val="E3E6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3" name="Rounded Rectangle 52"/>
          <p:cNvSpPr/>
          <p:nvPr/>
        </p:nvSpPr>
        <p:spPr>
          <a:xfrm>
            <a:off x="9533900" y="2496312"/>
            <a:ext cx="2109155" cy="50292"/>
          </a:xfrm>
          <a:prstGeom prst="roundRect">
            <a:avLst/>
          </a:prstGeom>
          <a:solidFill>
            <a:srgbClr val="2B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9661916" y="2615184"/>
            <a:ext cx="1359347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50" b="1">
                <a:solidFill>
                  <a:srgbClr val="1B3A6B"/>
                </a:solidFill>
                <a:latin typeface="Calibri"/>
              </a:rPr>
              <a:t>Legal &amp; Regulatory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0911535" y="2615184"/>
            <a:ext cx="603504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>
                <a:solidFill>
                  <a:srgbClr val="2B5C8A"/>
                </a:solidFill>
                <a:latin typeface="Calibri"/>
              </a:rPr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9661916" y="3026664"/>
            <a:ext cx="1853123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B6472"/>
                </a:solidFill>
                <a:latin typeface="Calibri"/>
              </a:rPr>
              <a:t>F. Underhill — Associate General…
M. Sheffield — counterpart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548640" y="3730752"/>
            <a:ext cx="2109155" cy="1115568"/>
          </a:xfrm>
          <a:prstGeom prst="roundRect">
            <a:avLst/>
          </a:prstGeom>
          <a:solidFill>
            <a:srgbClr val="F7F9FC"/>
          </a:solidFill>
          <a:ln w="9525">
            <a:solidFill>
              <a:srgbClr val="E3E6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8" name="Rounded Rectangle 57"/>
          <p:cNvSpPr/>
          <p:nvPr/>
        </p:nvSpPr>
        <p:spPr>
          <a:xfrm>
            <a:off x="548640" y="3730752"/>
            <a:ext cx="2109155" cy="50292"/>
          </a:xfrm>
          <a:prstGeom prst="roundRect">
            <a:avLst/>
          </a:prstGeom>
          <a:solidFill>
            <a:srgbClr val="2B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676656" y="3849624"/>
            <a:ext cx="1359347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50" b="1">
                <a:solidFill>
                  <a:srgbClr val="1B3A6B"/>
                </a:solidFill>
                <a:latin typeface="Calibri"/>
              </a:rPr>
              <a:t>Compliance &amp; Privacy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926275" y="3849624"/>
            <a:ext cx="603504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>
                <a:solidFill>
                  <a:srgbClr val="2B5C8A"/>
                </a:solidFill>
                <a:latin typeface="Calibri"/>
              </a:rPr>
              <a:t>2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76656" y="4261104"/>
            <a:ext cx="1853123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B6472"/>
                </a:solidFill>
                <a:latin typeface="Calibri"/>
              </a:rPr>
              <a:t>L. Braithwaite — Chief Privacy…
J. Ferrandino — counterpart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2794955" y="3730752"/>
            <a:ext cx="2109155" cy="1115568"/>
          </a:xfrm>
          <a:prstGeom prst="roundRect">
            <a:avLst/>
          </a:prstGeom>
          <a:solidFill>
            <a:srgbClr val="F7F9FC"/>
          </a:solidFill>
          <a:ln w="9525">
            <a:solidFill>
              <a:srgbClr val="E3E6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3" name="Rounded Rectangle 62"/>
          <p:cNvSpPr/>
          <p:nvPr/>
        </p:nvSpPr>
        <p:spPr>
          <a:xfrm>
            <a:off x="2794955" y="3730752"/>
            <a:ext cx="2109155" cy="50292"/>
          </a:xfrm>
          <a:prstGeom prst="roundRect">
            <a:avLst/>
          </a:prstGeom>
          <a:solidFill>
            <a:srgbClr val="2B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2922971" y="3849624"/>
            <a:ext cx="1359347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50" b="1">
                <a:solidFill>
                  <a:srgbClr val="1B3A6B"/>
                </a:solidFill>
                <a:latin typeface="Calibri"/>
              </a:rPr>
              <a:t>Security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172590" y="3849624"/>
            <a:ext cx="603504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>
                <a:solidFill>
                  <a:srgbClr val="2B5C8A"/>
                </a:solidFill>
                <a:latin typeface="Calibri"/>
              </a:rPr>
              <a:t>2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2922971" y="4261104"/>
            <a:ext cx="1853123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B6472"/>
                </a:solidFill>
                <a:latin typeface="Calibri"/>
              </a:rPr>
              <a:t>A. Quintanilla — Chief…
P. Hasenfratz — counterpart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5041270" y="3730752"/>
            <a:ext cx="2109155" cy="1115568"/>
          </a:xfrm>
          <a:prstGeom prst="roundRect">
            <a:avLst/>
          </a:prstGeom>
          <a:solidFill>
            <a:srgbClr val="F7F9FC"/>
          </a:solidFill>
          <a:ln w="9525">
            <a:solidFill>
              <a:srgbClr val="E3E6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8" name="Rounded Rectangle 67"/>
          <p:cNvSpPr/>
          <p:nvPr/>
        </p:nvSpPr>
        <p:spPr>
          <a:xfrm>
            <a:off x="5041270" y="3730752"/>
            <a:ext cx="2109155" cy="50292"/>
          </a:xfrm>
          <a:prstGeom prst="roundRect">
            <a:avLst/>
          </a:prstGeom>
          <a:solidFill>
            <a:srgbClr val="2B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5169286" y="3849624"/>
            <a:ext cx="1359347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50" b="1">
                <a:solidFill>
                  <a:srgbClr val="1B3A6B"/>
                </a:solidFill>
                <a:latin typeface="Calibri"/>
              </a:rPr>
              <a:t>Actuarial &amp; Underwriting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6418905" y="3849624"/>
            <a:ext cx="603504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>
                <a:solidFill>
                  <a:srgbClr val="2B5C8A"/>
                </a:solidFill>
                <a:latin typeface="Calibri"/>
              </a:rPr>
              <a:t>2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5169286" y="4261104"/>
            <a:ext cx="1853123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B6472"/>
                </a:solidFill>
                <a:latin typeface="Calibri"/>
              </a:rPr>
              <a:t>E. Wetherby — VP Actuarial…
C. Adeyemi — counterpart</a:t>
            </a:r>
          </a:p>
        </p:txBody>
      </p:sp>
      <p:sp>
        <p:nvSpPr>
          <p:cNvPr id="72" name="Rounded Rectangle 71"/>
          <p:cNvSpPr/>
          <p:nvPr/>
        </p:nvSpPr>
        <p:spPr>
          <a:xfrm>
            <a:off x="7287585" y="3730752"/>
            <a:ext cx="2109155" cy="1115568"/>
          </a:xfrm>
          <a:prstGeom prst="roundRect">
            <a:avLst/>
          </a:prstGeom>
          <a:solidFill>
            <a:srgbClr val="F7F9FC"/>
          </a:solidFill>
          <a:ln w="9525">
            <a:solidFill>
              <a:srgbClr val="E3E6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3" name="Rounded Rectangle 72"/>
          <p:cNvSpPr/>
          <p:nvPr/>
        </p:nvSpPr>
        <p:spPr>
          <a:xfrm>
            <a:off x="7287585" y="3730752"/>
            <a:ext cx="2109155" cy="50292"/>
          </a:xfrm>
          <a:prstGeom prst="roundRect">
            <a:avLst/>
          </a:prstGeom>
          <a:solidFill>
            <a:srgbClr val="2B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7415601" y="3849624"/>
            <a:ext cx="1359347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50" b="1">
                <a:solidFill>
                  <a:srgbClr val="1B3A6B"/>
                </a:solidFill>
                <a:latin typeface="Calibri"/>
              </a:rPr>
              <a:t>Communications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8665220" y="3849624"/>
            <a:ext cx="603504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>
                <a:solidFill>
                  <a:srgbClr val="2B5C8A"/>
                </a:solidFill>
                <a:latin typeface="Calibri"/>
              </a:rPr>
              <a:t>2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7415601" y="4261104"/>
            <a:ext cx="1853123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B6472"/>
                </a:solidFill>
                <a:latin typeface="Calibri"/>
              </a:rPr>
              <a:t>B. Lundquist — VP Corporate…
R. Tomlinson — counterpart</a:t>
            </a:r>
          </a:p>
        </p:txBody>
      </p:sp>
      <p:sp>
        <p:nvSpPr>
          <p:cNvPr id="77" name="Rounded Rectangle 76"/>
          <p:cNvSpPr/>
          <p:nvPr/>
        </p:nvSpPr>
        <p:spPr>
          <a:xfrm>
            <a:off x="9533900" y="3730752"/>
            <a:ext cx="2109155" cy="1115568"/>
          </a:xfrm>
          <a:prstGeom prst="roundRect">
            <a:avLst/>
          </a:prstGeom>
          <a:solidFill>
            <a:srgbClr val="F7F9FC"/>
          </a:solidFill>
          <a:ln w="9525">
            <a:solidFill>
              <a:srgbClr val="E3E6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8" name="Rounded Rectangle 77"/>
          <p:cNvSpPr/>
          <p:nvPr/>
        </p:nvSpPr>
        <p:spPr>
          <a:xfrm>
            <a:off x="9533900" y="3730752"/>
            <a:ext cx="2109155" cy="50292"/>
          </a:xfrm>
          <a:prstGeom prst="roundRect">
            <a:avLst/>
          </a:prstGeom>
          <a:solidFill>
            <a:srgbClr val="2B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9" name="TextBox 78"/>
          <p:cNvSpPr txBox="1"/>
          <p:nvPr/>
        </p:nvSpPr>
        <p:spPr>
          <a:xfrm>
            <a:off x="9661916" y="3849624"/>
            <a:ext cx="1359347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50" b="1">
                <a:solidFill>
                  <a:srgbClr val="1B3A6B"/>
                </a:solidFill>
                <a:latin typeface="Calibri"/>
              </a:rPr>
              <a:t>Vendor &amp; Contract Management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10911535" y="3849624"/>
            <a:ext cx="603504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>
                <a:solidFill>
                  <a:srgbClr val="2B5C8A"/>
                </a:solidFill>
                <a:latin typeface="Calibri"/>
              </a:rPr>
              <a:t>3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9661916" y="4261104"/>
            <a:ext cx="1853123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B6472"/>
                </a:solidFill>
                <a:latin typeface="Calibri"/>
              </a:rPr>
              <a:t>H. Castellow — VP Procurement
D. Achterberg — counterpart</a:t>
            </a:r>
          </a:p>
        </p:txBody>
      </p:sp>
      <p:sp>
        <p:nvSpPr>
          <p:cNvPr id="82" name="Rounded Rectangle 81"/>
          <p:cNvSpPr/>
          <p:nvPr/>
        </p:nvSpPr>
        <p:spPr>
          <a:xfrm>
            <a:off x="548640" y="4965192"/>
            <a:ext cx="2109155" cy="1115568"/>
          </a:xfrm>
          <a:prstGeom prst="roundRect">
            <a:avLst/>
          </a:prstGeom>
          <a:solidFill>
            <a:srgbClr val="F7F9FC"/>
          </a:solidFill>
          <a:ln w="9525">
            <a:solidFill>
              <a:srgbClr val="E3E6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3" name="Rounded Rectangle 82"/>
          <p:cNvSpPr/>
          <p:nvPr/>
        </p:nvSpPr>
        <p:spPr>
          <a:xfrm>
            <a:off x="548640" y="4965192"/>
            <a:ext cx="2109155" cy="50292"/>
          </a:xfrm>
          <a:prstGeom prst="roundRect">
            <a:avLst/>
          </a:prstGeom>
          <a:solidFill>
            <a:srgbClr val="2B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4" name="TextBox 83"/>
          <p:cNvSpPr txBox="1"/>
          <p:nvPr/>
        </p:nvSpPr>
        <p:spPr>
          <a:xfrm>
            <a:off x="676656" y="5084064"/>
            <a:ext cx="1359347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50" b="1">
                <a:solidFill>
                  <a:srgbClr val="1B3A6B"/>
                </a:solidFill>
                <a:latin typeface="Calibri"/>
              </a:rPr>
              <a:t>Facilities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1926275" y="5084064"/>
            <a:ext cx="603504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>
                <a:solidFill>
                  <a:srgbClr val="2B5C8A"/>
                </a:solidFill>
                <a:latin typeface="Calibri"/>
              </a:rPr>
              <a:t>2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676656" y="5495544"/>
            <a:ext cx="1853123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B6472"/>
                </a:solidFill>
                <a:latin typeface="Calibri"/>
              </a:rPr>
              <a:t>W. Pickering — Director
S. Grimsley — counterpart</a:t>
            </a:r>
          </a:p>
        </p:txBody>
      </p:sp>
      <p:sp>
        <p:nvSpPr>
          <p:cNvPr id="87" name="Rounded Rectangle 86"/>
          <p:cNvSpPr/>
          <p:nvPr/>
        </p:nvSpPr>
        <p:spPr>
          <a:xfrm>
            <a:off x="2794955" y="4965192"/>
            <a:ext cx="2109155" cy="1115568"/>
          </a:xfrm>
          <a:prstGeom prst="roundRect">
            <a:avLst/>
          </a:prstGeom>
          <a:solidFill>
            <a:srgbClr val="F7F9FC"/>
          </a:solidFill>
          <a:ln w="9525">
            <a:solidFill>
              <a:srgbClr val="E3E6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8" name="Rounded Rectangle 87"/>
          <p:cNvSpPr/>
          <p:nvPr/>
        </p:nvSpPr>
        <p:spPr>
          <a:xfrm>
            <a:off x="2794955" y="4965192"/>
            <a:ext cx="2109155" cy="50292"/>
          </a:xfrm>
          <a:prstGeom prst="roundRect">
            <a:avLst/>
          </a:prstGeom>
          <a:solidFill>
            <a:srgbClr val="2B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9" name="TextBox 88"/>
          <p:cNvSpPr txBox="1"/>
          <p:nvPr/>
        </p:nvSpPr>
        <p:spPr>
          <a:xfrm>
            <a:off x="2922971" y="5084064"/>
            <a:ext cx="1359347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50" b="1">
                <a:solidFill>
                  <a:srgbClr val="1B3A6B"/>
                </a:solidFill>
                <a:latin typeface="Calibri"/>
              </a:rPr>
              <a:t>EDI Transaction Assurance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4172590" y="5084064"/>
            <a:ext cx="603504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000" b="1">
                <a:solidFill>
                  <a:srgbClr val="2B5C8A"/>
                </a:solidFill>
                <a:latin typeface="Calibri"/>
              </a:rPr>
              <a:t>0 → 3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2922971" y="5495544"/>
            <a:ext cx="1853123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B6472"/>
                </a:solidFill>
                <a:latin typeface="Calibri"/>
              </a:rPr>
              <a:t>—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457200" y="6382512"/>
            <a:ext cx="11277295" cy="3108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50" b="0">
                <a:solidFill>
                  <a:srgbClr val="5B6472"/>
                </a:solidFill>
                <a:latin typeface="Calibri"/>
              </a:rPr>
              <a:t>A badge shown as "n → n" is a team that changes size at close. Headcounts and names are read from the program roster, not restated here — the Resource Plan names every person individually.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