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lineChart>
        <c:varyColors val="0"/>
        <c:ser>
          <c:idx val="0"/>
          <c:order val="0"/>
          <c:tx>
            <c:strRef>
              <c:f>Sheet1!$B$1</c:f>
              <c:strCache>
                <c:ptCount val="1"/>
                <c:pt idx="0">
                  <c:v>Planned</c:v>
                </c:pt>
              </c:strCache>
            </c:strRef>
          </c:tx>
          <c:spPr>
            <a:solidFill>
              <a:srgbClr val="D4A02C"/>
            </a:solidFill>
            <a:ln w="38100" cap="flat">
              <a:solidFill>
                <a:srgbClr val="D4A02C"/>
              </a:solidFill>
              <a:prstDash val="solid"/>
              <a:round/>
            </a:ln>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c:symbol val="circle"/>
            <c:size val="7"/>
            <c:spPr>
              <a:solidFill>
                <a:srgbClr val="D4A02C"/>
              </a:solidFill>
              <a:ln w="9525" cap="flat">
                <a:solidFill>
                  <a:srgbClr val="D4A02C"/>
                </a:solidFill>
                <a:prstDash val="solid"/>
                <a:round/>
              </a:ln>
              <a:effectLst/>
            </c:spPr>
          </c:marker>
          <c:cat>
            <c:multiLvlStrRef>
              <c:f>Sheet1!$A$2:$A$8</c:f>
              <c:multiLvlStrCache>
                <c:ptCount val="7"/>
                <c:lvl>
                  <c:pt idx="0">
                    <c:v>M0</c:v>
                  </c:pt>
                  <c:pt idx="1">
                    <c:v>M3</c:v>
                  </c:pt>
                  <c:pt idx="2">
                    <c:v>M5</c:v>
                  </c:pt>
                  <c:pt idx="3">
                    <c:v>M8</c:v>
                  </c:pt>
                  <c:pt idx="4">
                    <c:v>M11</c:v>
                  </c:pt>
                  <c:pt idx="5">
                    <c:v>M14</c:v>
                  </c:pt>
                  <c:pt idx="6">
                    <c:v>M18</c:v>
                  </c:pt>
                </c:lvl>
              </c:multiLvlStrCache>
            </c:multiLvlStrRef>
          </c:cat>
          <c:val>
            <c:numRef>
              <c:f>Sheet1!$B$2:$B$8</c:f>
              <c:numCache>
                <c:formatCode>General</c:formatCode>
                <c:ptCount val="7"/>
                <c:pt idx="0">
                  <c:v>4.2</c:v>
                </c:pt>
                <c:pt idx="1">
                  <c:v>16.5</c:v>
                </c:pt>
                <c:pt idx="2">
                  <c:v>26</c:v>
                </c:pt>
                <c:pt idx="3">
                  <c:v>35.5</c:v>
                </c:pt>
                <c:pt idx="4">
                  <c:v>44</c:v>
                </c:pt>
                <c:pt idx="5">
                  <c:v>51.5</c:v>
                </c:pt>
                <c:pt idx="6">
                  <c:v>55.944</c:v>
                </c:pt>
              </c:numCache>
            </c:numRef>
          </c:val>
          <c:smooth val="0"/>
        </c:ser>
        <c:ser>
          <c:idx val="1"/>
          <c:order val="1"/>
          <c:tx>
            <c:strRef>
              <c:f>Sheet1!$C$1</c:f>
              <c:strCache>
                <c:ptCount val="1"/>
                <c:pt idx="0">
                  <c:v>Actual + Forecast</c:v>
                </c:pt>
              </c:strCache>
            </c:strRef>
          </c:tx>
          <c:spPr>
            <a:solidFill>
              <a:srgbClr val="FFFFFF"/>
            </a:solidFill>
            <a:ln w="38100" cap="flat">
              <a:solidFill>
                <a:srgbClr val="FFFFFF"/>
              </a:solidFill>
              <a:prstDash val="solid"/>
              <a:round/>
            </a:ln>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c:symbol val="circle"/>
            <c:size val="7"/>
            <c:spPr>
              <a:solidFill>
                <a:srgbClr val="FFFFFF"/>
              </a:solidFill>
              <a:ln w="9525" cap="flat">
                <a:solidFill>
                  <a:srgbClr val="FFFFFF"/>
                </a:solidFill>
                <a:prstDash val="solid"/>
                <a:round/>
              </a:ln>
              <a:effectLst/>
            </c:spPr>
          </c:marker>
          <c:cat>
            <c:multiLvlStrRef>
              <c:f>Sheet1!$A$2:$A$8</c:f>
              <c:multiLvlStrCache>
                <c:ptCount val="7"/>
                <c:lvl>
                  <c:pt idx="0">
                    <c:v>M0</c:v>
                  </c:pt>
                  <c:pt idx="1">
                    <c:v>M3</c:v>
                  </c:pt>
                  <c:pt idx="2">
                    <c:v>M5</c:v>
                  </c:pt>
                  <c:pt idx="3">
                    <c:v>M8</c:v>
                  </c:pt>
                  <c:pt idx="4">
                    <c:v>M11</c:v>
                  </c:pt>
                  <c:pt idx="5">
                    <c:v>M14</c:v>
                  </c:pt>
                  <c:pt idx="6">
                    <c:v>M18</c:v>
                  </c:pt>
                </c:lvl>
              </c:multiLvlStrCache>
            </c:multiLvlStrRef>
          </c:cat>
          <c:val>
            <c:numRef>
              <c:f>Sheet1!$C$2:$C$8</c:f>
              <c:numCache>
                <c:formatCode>General</c:formatCode>
                <c:ptCount val="7"/>
                <c:pt idx="0">
                  <c:v>4.4</c:v>
                </c:pt>
                <c:pt idx="1">
                  <c:v>17.8</c:v>
                </c:pt>
                <c:pt idx="2">
                  <c:v>28.6</c:v>
                </c:pt>
                <c:pt idx="3">
                  <c:v>39.2</c:v>
                </c:pt>
                <c:pt idx="4">
                  <c:v>47.9</c:v>
                </c:pt>
                <c:pt idx="5">
                  <c:v>55.2</c:v>
                </c:pt>
                <c:pt idx="6">
                  <c:v>59.4</c:v>
                </c:pt>
              </c:numCache>
            </c:numRef>
          </c:val>
          <c:smooth val="0"/>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solidFill>
              <a:srgbClr val="143A5E"/>
            </a:solidFill>
            <a:prstDash val="solid"/>
            <a:round/>
          </a:ln>
        </c:spPr>
        <c:txPr>
          <a:bodyPr/>
          <a:lstStyle/>
          <a:p>
            <a:pPr>
              <a:defRPr sz="900" b="0" i="0" u="none" strike="noStrike">
                <a:solidFill>
                  <a:srgbClr val="8FB0D2"/>
                </a:solidFill>
                <a:latin typeface="Arial"/>
              </a:defRPr>
            </a:pPr>
            <a:endParaRPr lang="en-US"/>
          </a:p>
        </c:txPr>
        <c:crossAx val="2094734552"/>
        <c:crosses val="autoZero"/>
        <c:auto val="1"/>
        <c:lblAlgn val="ctr"/>
        <c:noMultiLvlLbl val="1"/>
      </c:catAx>
      <c:valAx>
        <c:axId val="2094734552"/>
        <c:scaling>
          <c:orientation val="minMax"/>
          <c:max val="70"/>
          <c:min val="0"/>
        </c:scaling>
        <c:delete val="0"/>
        <c:axPos val="l"/>
        <c:majorGridlines>
          <c:spPr>
            <a:ln w="12700" cap="flat">
              <a:solidFill>
                <a:srgbClr val="143A5E"/>
              </a:solidFill>
              <a:prstDash val="solid"/>
              <a:round/>
            </a:ln>
          </c:spPr>
        </c:majorGridlines>
        <c:numFmt formatCode="General" sourceLinked="0"/>
        <c:majorTickMark val="out"/>
        <c:minorTickMark val="none"/>
        <c:tickLblPos val="nextTo"/>
        <c:spPr>
          <a:ln w="12700" cap="flat">
            <a:solidFill>
              <a:srgbClr val="143A5E"/>
            </a:solidFill>
            <a:prstDash val="solid"/>
            <a:round/>
          </a:ln>
        </c:spPr>
        <c:txPr>
          <a:bodyPr/>
          <a:lstStyle/>
          <a:p>
            <a:pPr>
              <a:defRPr sz="900" b="0" i="0" u="none" strike="noStrike">
                <a:solidFill>
                  <a:srgbClr val="8FB0D2"/>
                </a:solidFill>
                <a:latin typeface="Arial"/>
              </a:defRPr>
            </a:pPr>
            <a:endParaRPr lang="en-US"/>
          </a:p>
        </c:txPr>
        <c:crossAx val="2094734554"/>
        <c:crosses val="autoZero"/>
        <c:crossBetween val="between"/>
        <c:majorUnit val="10"/>
      </c:valAx>
      <c:spPr>
        <a:noFill/>
        <a:ln>
          <a:noFill/>
        </a:ln>
        <a:effectLst/>
      </c:spPr>
    </c:plotArea>
    <c:legend>
      <c:legendPos val="b"/>
      <c:overlay val="0"/>
      <c:txPr>
        <a:bodyPr/>
        <a:lstStyle/>
        <a:p>
          <a:pPr>
            <a:defRPr sz="1100">
              <a:solidFill>
                <a:srgbClr val="CFE0F2"/>
              </a:solidFill>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Shape 1"/>
          <p:cNvSpPr/>
          <p:nvPr/>
        </p:nvSpPr>
        <p:spPr>
          <a:xfrm>
            <a:off x="6120079" y="484632"/>
            <a:ext cx="5614416" cy="3190193"/>
          </a:xfrm>
          <a:prstGeom prst="rect">
            <a:avLst/>
          </a:prstGeom>
          <a:solidFill>
            <a:srgbClr val="3D6FA0"/>
          </a:solidFill>
          <a:ln/>
        </p:spPr>
      </p:sp>
      <p:pic>
        <p:nvPicPr>
          <p:cNvPr id="4" name="Image 0" descr="../deck-covers/ma-integration-steering.png">    </p:cNvPr>
          <p:cNvPicPr>
            <a:picLocks noChangeAspect="1"/>
          </p:cNvPicPr>
          <p:nvPr/>
        </p:nvPicPr>
        <p:blipFill>
          <a:blip r:embed="rId1"/>
          <a:stretch>
            <a:fillRect/>
          </a:stretch>
        </p:blipFill>
        <p:spPr>
          <a:xfrm>
            <a:off x="6184087" y="548640"/>
            <a:ext cx="5486400" cy="3062177"/>
          </a:xfrm>
          <a:prstGeom prst="rect">
            <a:avLst/>
          </a:prstGeom>
        </p:spPr>
      </p:pic>
      <p:sp>
        <p:nvSpPr>
          <p:cNvPr id="5" name="Text 2"/>
          <p:cNvSpPr/>
          <p:nvPr/>
        </p:nvSpPr>
        <p:spPr>
          <a:xfrm>
            <a:off x="640080" y="713232"/>
            <a:ext cx="5394960" cy="274320"/>
          </a:xfrm>
          <a:prstGeom prst="rect">
            <a:avLst/>
          </a:prstGeom>
          <a:noFill/>
          <a:ln/>
        </p:spPr>
        <p:txBody>
          <a:bodyPr wrap="square" rtlCol="0" anchor="ctr"/>
          <a:lstStyle/>
          <a:p>
            <a:pPr indent="0" marL="0">
              <a:buNone/>
            </a:pPr>
            <a:r>
              <a:rPr lang="en-US" sz="1200" b="1" spc="200" kern="0" dirty="0">
                <a:solidFill>
                  <a:srgbClr val="D4A02C"/>
                </a:solidFill>
                <a:latin typeface="Calibri" pitchFamily="34" charset="0"/>
                <a:ea typeface="Calibri" pitchFamily="34" charset="-122"/>
                <a:cs typeface="Calibri" pitchFamily="34" charset="-120"/>
              </a:rPr>
              <a:t>STEERING REVIEW · ESCALATION · MONTH 8 POST-CLOSE</a:t>
            </a:r>
            <a:endParaRPr lang="en-US" sz="1200" dirty="0"/>
          </a:p>
        </p:txBody>
      </p:sp>
      <p:sp>
        <p:nvSpPr>
          <p:cNvPr id="6" name="Shape 3"/>
          <p:cNvSpPr/>
          <p:nvPr/>
        </p:nvSpPr>
        <p:spPr>
          <a:xfrm>
            <a:off x="658368" y="1325880"/>
            <a:ext cx="100584" cy="1371600"/>
          </a:xfrm>
          <a:prstGeom prst="rect">
            <a:avLst/>
          </a:prstGeom>
          <a:solidFill>
            <a:srgbClr val="D4A02C"/>
          </a:solidFill>
          <a:ln/>
        </p:spPr>
      </p:sp>
      <p:sp>
        <p:nvSpPr>
          <p:cNvPr id="7" name="Text 4"/>
          <p:cNvSpPr/>
          <p:nvPr/>
        </p:nvSpPr>
        <p:spPr>
          <a:xfrm>
            <a:off x="896112" y="1280160"/>
            <a:ext cx="5029200" cy="1554480"/>
          </a:xfrm>
          <a:prstGeom prst="rect">
            <a:avLst/>
          </a:prstGeom>
          <a:noFill/>
          <a:ln/>
        </p:spPr>
        <p:txBody>
          <a:bodyPr wrap="square" rtlCol="0" anchor="ctr"/>
          <a:lstStyle/>
          <a:p>
            <a:pPr indent="0" marL="0">
              <a:lnSpc>
                <a:spcPct val="95000"/>
              </a:lnSpc>
              <a:buNone/>
            </a:pPr>
            <a:r>
              <a:rPr lang="en-US" sz="3600" b="1" dirty="0">
                <a:solidFill>
                  <a:srgbClr val="FFFFFF"/>
                </a:solidFill>
                <a:latin typeface="Calibri" pitchFamily="34" charset="0"/>
                <a:ea typeface="Calibri" pitchFamily="34" charset="-122"/>
                <a:cs typeface="Calibri" pitchFamily="34" charset="-120"/>
              </a:rPr>
              <a:t>Steering Committee</a:t>
            </a:r>
            <a:endParaRPr lang="en-US" sz="3600" dirty="0"/>
          </a:p>
          <a:p>
            <a:pPr indent="0" marL="0">
              <a:lnSpc>
                <a:spcPct val="95000"/>
              </a:lnSpc>
              <a:buNone/>
            </a:pPr>
            <a:r>
              <a:rPr lang="en-US" sz="3600" b="1" dirty="0">
                <a:solidFill>
                  <a:srgbClr val="FFFFFF"/>
                </a:solidFill>
                <a:latin typeface="Calibri" pitchFamily="34" charset="0"/>
                <a:ea typeface="Calibri" pitchFamily="34" charset="-122"/>
                <a:cs typeface="Calibri" pitchFamily="34" charset="-120"/>
              </a:rPr>
              <a:t>Escalation</a:t>
            </a:r>
            <a:endParaRPr lang="en-US" sz="3600" dirty="0"/>
          </a:p>
        </p:txBody>
      </p:sp>
      <p:sp>
        <p:nvSpPr>
          <p:cNvPr id="8" name="Text 5"/>
          <p:cNvSpPr/>
          <p:nvPr/>
        </p:nvSpPr>
        <p:spPr>
          <a:xfrm>
            <a:off x="640080" y="3977640"/>
            <a:ext cx="8412480" cy="1005840"/>
          </a:xfrm>
          <a:prstGeom prst="rect">
            <a:avLst/>
          </a:prstGeom>
          <a:noFill/>
          <a:ln/>
        </p:spPr>
        <p:txBody>
          <a:bodyPr wrap="square" rtlCol="0" anchor="ctr"/>
          <a:lstStyle/>
          <a:p>
            <a:pPr indent="0" marL="0">
              <a:lnSpc>
                <a:spcPct val="118000"/>
              </a:lnSpc>
              <a:buNone/>
            </a:pPr>
            <a:r>
              <a:rPr lang="en-US" sz="1650" i="1" dirty="0">
                <a:solidFill>
                  <a:srgbClr val="C6DBF0"/>
                </a:solidFill>
                <a:latin typeface="Calibri" pitchFamily="34" charset="0"/>
                <a:ea typeface="Calibri" pitchFamily="34" charset="-122"/>
                <a:cs typeface="Calibri" pitchFamily="34" charset="-120"/>
              </a:rPr>
              <a:t>One decision is sought: extend transitional services by three months and fund it from management reserve. This pack states the recommendation, the two alternatives, and what the program will not do regardless of the outcome.</a:t>
            </a:r>
            <a:endParaRPr lang="en-US" sz="1650" dirty="0"/>
          </a:p>
        </p:txBody>
      </p:sp>
      <p:sp>
        <p:nvSpPr>
          <p:cNvPr id="9" name="Shape 6"/>
          <p:cNvSpPr/>
          <p:nvPr/>
        </p:nvSpPr>
        <p:spPr>
          <a:xfrm>
            <a:off x="640080" y="5257800"/>
            <a:ext cx="10927080" cy="27432"/>
          </a:xfrm>
          <a:prstGeom prst="rect">
            <a:avLst/>
          </a:prstGeom>
          <a:solidFill>
            <a:srgbClr val="D4A02C"/>
          </a:solidFill>
          <a:ln/>
        </p:spPr>
      </p:sp>
      <p:sp>
        <p:nvSpPr>
          <p:cNvPr id="10" name="Text 7"/>
          <p:cNvSpPr/>
          <p:nvPr/>
        </p:nvSpPr>
        <p:spPr>
          <a:xfrm>
            <a:off x="64008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May 14, 2024</a:t>
            </a:r>
            <a:endParaRPr lang="en-US" sz="1700" dirty="0"/>
          </a:p>
        </p:txBody>
      </p:sp>
      <p:sp>
        <p:nvSpPr>
          <p:cNvPr id="11" name="Text 8"/>
          <p:cNvSpPr/>
          <p:nvPr/>
        </p:nvSpPr>
        <p:spPr>
          <a:xfrm>
            <a:off x="640080" y="5815584"/>
            <a:ext cx="2697480" cy="274320"/>
          </a:xfrm>
          <a:prstGeom prst="rect">
            <a:avLst/>
          </a:prstGeom>
          <a:noFill/>
          <a:ln/>
        </p:spPr>
        <p:txBody>
          <a:bodyPr wrap="square" rtlCol="0" anchor="ctr"/>
          <a:lstStyle/>
          <a:p>
            <a:pPr indent="0" marL="0">
              <a:buNone/>
            </a:pPr>
            <a:r>
              <a:rPr lang="en-US" sz="1000" dirty="0">
                <a:solidFill>
                  <a:srgbClr val="93B4D6"/>
                </a:solidFill>
                <a:latin typeface="Calibri" pitchFamily="34" charset="0"/>
                <a:ea typeface="Calibri" pitchFamily="34" charset="-122"/>
                <a:cs typeface="Calibri" pitchFamily="34" charset="-120"/>
              </a:rPr>
              <a:t>Meeting Date</a:t>
            </a:r>
            <a:endParaRPr lang="en-US" sz="1000" dirty="0"/>
          </a:p>
        </p:txBody>
      </p:sp>
      <p:sp>
        <p:nvSpPr>
          <p:cNvPr id="12" name="Text 9"/>
          <p:cNvSpPr/>
          <p:nvPr/>
        </p:nvSpPr>
        <p:spPr>
          <a:xfrm>
            <a:off x="333756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 RED</a:t>
            </a:r>
            <a:endParaRPr lang="en-US" sz="1700" dirty="0"/>
          </a:p>
        </p:txBody>
      </p:sp>
      <p:sp>
        <p:nvSpPr>
          <p:cNvPr id="13" name="Text 10"/>
          <p:cNvSpPr/>
          <p:nvPr/>
        </p:nvSpPr>
        <p:spPr>
          <a:xfrm>
            <a:off x="3337560" y="5815584"/>
            <a:ext cx="2697480" cy="274320"/>
          </a:xfrm>
          <a:prstGeom prst="rect">
            <a:avLst/>
          </a:prstGeom>
          <a:noFill/>
          <a:ln/>
        </p:spPr>
        <p:txBody>
          <a:bodyPr wrap="square" rtlCol="0" anchor="ctr"/>
          <a:lstStyle/>
          <a:p>
            <a:pPr indent="0" marL="0">
              <a:buNone/>
            </a:pPr>
            <a:r>
              <a:rPr lang="en-US" sz="1000" dirty="0">
                <a:solidFill>
                  <a:srgbClr val="93B4D6"/>
                </a:solidFill>
                <a:latin typeface="Calibri" pitchFamily="34" charset="0"/>
                <a:ea typeface="Calibri" pitchFamily="34" charset="-122"/>
                <a:cs typeface="Calibri" pitchFamily="34" charset="-120"/>
              </a:rPr>
              <a:t>Program Status</a:t>
            </a:r>
            <a:endParaRPr lang="en-US" sz="1000" dirty="0"/>
          </a:p>
        </p:txBody>
      </p:sp>
      <p:sp>
        <p:nvSpPr>
          <p:cNvPr id="14" name="Text 11"/>
          <p:cNvSpPr/>
          <p:nvPr/>
        </p:nvSpPr>
        <p:spPr>
          <a:xfrm>
            <a:off x="603504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26%</a:t>
            </a:r>
            <a:endParaRPr lang="en-US" sz="1700" dirty="0"/>
          </a:p>
        </p:txBody>
      </p:sp>
      <p:sp>
        <p:nvSpPr>
          <p:cNvPr id="15" name="Text 12"/>
          <p:cNvSpPr/>
          <p:nvPr/>
        </p:nvSpPr>
        <p:spPr>
          <a:xfrm>
            <a:off x="6035040" y="5815584"/>
            <a:ext cx="2697480" cy="274320"/>
          </a:xfrm>
          <a:prstGeom prst="rect">
            <a:avLst/>
          </a:prstGeom>
          <a:noFill/>
          <a:ln/>
        </p:spPr>
        <p:txBody>
          <a:bodyPr wrap="square" rtlCol="0" anchor="ctr"/>
          <a:lstStyle/>
          <a:p>
            <a:pPr indent="0" marL="0">
              <a:buNone/>
            </a:pPr>
            <a:r>
              <a:rPr lang="en-US" sz="1000" dirty="0">
                <a:solidFill>
                  <a:srgbClr val="93B4D6"/>
                </a:solidFill>
                <a:latin typeface="Calibri" pitchFamily="34" charset="0"/>
                <a:ea typeface="Calibri" pitchFamily="34" charset="-122"/>
                <a:cs typeface="Calibri" pitchFamily="34" charset="-120"/>
              </a:rPr>
              <a:t>Review Band vs 8% Modeled</a:t>
            </a:r>
            <a:endParaRPr lang="en-US" sz="1000" dirty="0"/>
          </a:p>
        </p:txBody>
      </p:sp>
      <p:sp>
        <p:nvSpPr>
          <p:cNvPr id="16" name="Text 13"/>
          <p:cNvSpPr/>
          <p:nvPr/>
        </p:nvSpPr>
        <p:spPr>
          <a:xfrm>
            <a:off x="873252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$55.944M</a:t>
            </a:r>
            <a:endParaRPr lang="en-US" sz="1700" dirty="0"/>
          </a:p>
        </p:txBody>
      </p:sp>
      <p:sp>
        <p:nvSpPr>
          <p:cNvPr id="17" name="Text 14"/>
          <p:cNvSpPr/>
          <p:nvPr/>
        </p:nvSpPr>
        <p:spPr>
          <a:xfrm>
            <a:off x="8732520" y="5815584"/>
            <a:ext cx="2697480" cy="274320"/>
          </a:xfrm>
          <a:prstGeom prst="rect">
            <a:avLst/>
          </a:prstGeom>
          <a:noFill/>
          <a:ln/>
        </p:spPr>
        <p:txBody>
          <a:bodyPr wrap="square" rtlCol="0" anchor="ctr"/>
          <a:lstStyle/>
          <a:p>
            <a:pPr indent="0" marL="0">
              <a:buNone/>
            </a:pPr>
            <a:r>
              <a:rPr lang="en-US" sz="1000" dirty="0">
                <a:solidFill>
                  <a:srgbClr val="93B4D6"/>
                </a:solidFill>
                <a:latin typeface="Calibri" pitchFamily="34" charset="0"/>
                <a:ea typeface="Calibri" pitchFamily="34" charset="-122"/>
                <a:cs typeface="Calibri" pitchFamily="34" charset="-120"/>
              </a:rPr>
              <a:t>Cost Baseline</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TIMELINE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Close Behind Us, the TSA Clock Ahead</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508760"/>
            <a:ext cx="11057839" cy="320040"/>
          </a:xfrm>
          <a:prstGeom prst="rect">
            <a:avLst/>
          </a:prstGeom>
          <a:noFill/>
          <a:ln/>
        </p:spPr>
        <p:txBody>
          <a:bodyPr wrap="square" rtlCol="0" anchor="ctr"/>
          <a:lstStyle/>
          <a:p>
            <a:pPr indent="0" marL="0">
              <a:buNone/>
            </a:pPr>
            <a:r>
              <a:rPr lang="en-US" sz="1250" dirty="0">
                <a:solidFill>
                  <a:srgbClr val="3D4A5A"/>
                </a:solidFill>
                <a:latin typeface="Calibri" pitchFamily="34" charset="0"/>
                <a:ea typeface="Calibri" pitchFamily="34" charset="-122"/>
                <a:cs typeface="Calibri" pitchFamily="34" charset="-120"/>
              </a:rPr>
              <a:t>Day 1 held and the platform is stable — but the transitional services term is now the binding constraint, and one workstream cannot finish inside it.</a:t>
            </a:r>
            <a:endParaRPr lang="en-US" sz="1250" dirty="0"/>
          </a:p>
        </p:txBody>
      </p:sp>
      <p:sp>
        <p:nvSpPr>
          <p:cNvPr id="6" name="Shape 4"/>
          <p:cNvSpPr/>
          <p:nvPr/>
        </p:nvSpPr>
        <p:spPr>
          <a:xfrm>
            <a:off x="566928" y="2148840"/>
            <a:ext cx="2514600" cy="1051560"/>
          </a:xfrm>
          <a:prstGeom prst="chevron">
            <a:avLst/>
          </a:prstGeom>
          <a:solidFill>
            <a:srgbClr val="1B3A6B"/>
          </a:solidFill>
          <a:ln/>
        </p:spPr>
      </p:sp>
      <p:sp>
        <p:nvSpPr>
          <p:cNvPr id="7" name="Text 5"/>
          <p:cNvSpPr/>
          <p:nvPr/>
        </p:nvSpPr>
        <p:spPr>
          <a:xfrm>
            <a:off x="102412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Pre-Close Planning</a:t>
            </a:r>
            <a:endParaRPr lang="en-US" sz="1250" dirty="0"/>
          </a:p>
        </p:txBody>
      </p:sp>
      <p:sp>
        <p:nvSpPr>
          <p:cNvPr id="8" name="Text 6"/>
          <p:cNvSpPr/>
          <p:nvPr/>
        </p:nvSpPr>
        <p:spPr>
          <a:xfrm>
            <a:off x="102412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Clean Team, regulatory  ·  Feb–Sep '23</a:t>
            </a:r>
            <a:endParaRPr lang="en-US" sz="950" dirty="0"/>
          </a:p>
        </p:txBody>
      </p:sp>
      <p:sp>
        <p:nvSpPr>
          <p:cNvPr id="9" name="Shape 7"/>
          <p:cNvSpPr/>
          <p:nvPr/>
        </p:nvSpPr>
        <p:spPr>
          <a:xfrm>
            <a:off x="2670048" y="2148840"/>
            <a:ext cx="2514600" cy="1051560"/>
          </a:xfrm>
          <a:prstGeom prst="chevron">
            <a:avLst/>
          </a:prstGeom>
          <a:solidFill>
            <a:srgbClr val="2B5C8A"/>
          </a:solidFill>
          <a:ln/>
        </p:spPr>
      </p:sp>
      <p:sp>
        <p:nvSpPr>
          <p:cNvPr id="10" name="Text 8"/>
          <p:cNvSpPr/>
          <p:nvPr/>
        </p:nvSpPr>
        <p:spPr>
          <a:xfrm>
            <a:off x="312724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Close &amp; Day 1</a:t>
            </a:r>
            <a:endParaRPr lang="en-US" sz="1250" dirty="0"/>
          </a:p>
        </p:txBody>
      </p:sp>
      <p:sp>
        <p:nvSpPr>
          <p:cNvPr id="11" name="Text 9"/>
          <p:cNvSpPr/>
          <p:nvPr/>
        </p:nvSpPr>
        <p:spPr>
          <a:xfrm>
            <a:off x="312724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Cutover, continuity  ·  Sep–Oct '23</a:t>
            </a:r>
            <a:endParaRPr lang="en-US" sz="950" dirty="0"/>
          </a:p>
        </p:txBody>
      </p:sp>
      <p:sp>
        <p:nvSpPr>
          <p:cNvPr id="12" name="Shape 10"/>
          <p:cNvSpPr/>
          <p:nvPr/>
        </p:nvSpPr>
        <p:spPr>
          <a:xfrm>
            <a:off x="4773168" y="2148840"/>
            <a:ext cx="2514600" cy="1051560"/>
          </a:xfrm>
          <a:prstGeom prst="chevron">
            <a:avLst/>
          </a:prstGeom>
          <a:solidFill>
            <a:srgbClr val="D4A02C"/>
          </a:solidFill>
          <a:ln/>
        </p:spPr>
      </p:sp>
      <p:sp>
        <p:nvSpPr>
          <p:cNvPr id="13" name="Text 11"/>
          <p:cNvSpPr/>
          <p:nvPr/>
        </p:nvSpPr>
        <p:spPr>
          <a:xfrm>
            <a:off x="523036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Stabilize &amp; Re-Baseline</a:t>
            </a:r>
            <a:endParaRPr lang="en-US" sz="1250" dirty="0"/>
          </a:p>
        </p:txBody>
      </p:sp>
      <p:sp>
        <p:nvSpPr>
          <p:cNvPr id="14" name="Text 12"/>
          <p:cNvSpPr/>
          <p:nvPr/>
        </p:nvSpPr>
        <p:spPr>
          <a:xfrm>
            <a:off x="523036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Day 100, Class 2 estimate  ·  Oct '23–Jan '24</a:t>
            </a:r>
            <a:endParaRPr lang="en-US" sz="950" dirty="0"/>
          </a:p>
        </p:txBody>
      </p:sp>
      <p:sp>
        <p:nvSpPr>
          <p:cNvPr id="15" name="Shape 13"/>
          <p:cNvSpPr/>
          <p:nvPr/>
        </p:nvSpPr>
        <p:spPr>
          <a:xfrm>
            <a:off x="6876288" y="2148840"/>
            <a:ext cx="2514600" cy="1051560"/>
          </a:xfrm>
          <a:prstGeom prst="chevron">
            <a:avLst/>
          </a:prstGeom>
          <a:solidFill>
            <a:srgbClr val="7B5EA7"/>
          </a:solidFill>
          <a:ln/>
        </p:spPr>
      </p:sp>
      <p:sp>
        <p:nvSpPr>
          <p:cNvPr id="16" name="Text 14"/>
          <p:cNvSpPr/>
          <p:nvPr/>
        </p:nvSpPr>
        <p:spPr>
          <a:xfrm>
            <a:off x="733348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Integrate &amp; Migrate</a:t>
            </a:r>
            <a:endParaRPr lang="en-US" sz="1250" dirty="0"/>
          </a:p>
        </p:txBody>
      </p:sp>
      <p:sp>
        <p:nvSpPr>
          <p:cNvPr id="17" name="Text 15"/>
          <p:cNvSpPr/>
          <p:nvPr/>
        </p:nvSpPr>
        <p:spPr>
          <a:xfrm>
            <a:off x="733348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Identity, platform, cloud  ·  Jan–Dec '24</a:t>
            </a:r>
            <a:endParaRPr lang="en-US" sz="950" dirty="0"/>
          </a:p>
        </p:txBody>
      </p:sp>
      <p:sp>
        <p:nvSpPr>
          <p:cNvPr id="18" name="Shape 16"/>
          <p:cNvSpPr/>
          <p:nvPr/>
        </p:nvSpPr>
        <p:spPr>
          <a:xfrm>
            <a:off x="8979408" y="2148840"/>
            <a:ext cx="2514600" cy="1051560"/>
          </a:xfrm>
          <a:prstGeom prst="chevron">
            <a:avLst/>
          </a:prstGeom>
          <a:solidFill>
            <a:srgbClr val="1E7B4D"/>
          </a:solidFill>
          <a:ln/>
        </p:spPr>
      </p:sp>
      <p:sp>
        <p:nvSpPr>
          <p:cNvPr id="19" name="Text 17"/>
          <p:cNvSpPr/>
          <p:nvPr/>
        </p:nvSpPr>
        <p:spPr>
          <a:xfrm>
            <a:off x="943660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TSA Exit &amp; Closeout</a:t>
            </a:r>
            <a:endParaRPr lang="en-US" sz="1250" dirty="0"/>
          </a:p>
        </p:txBody>
      </p:sp>
      <p:sp>
        <p:nvSpPr>
          <p:cNvPr id="20" name="Text 18"/>
          <p:cNvSpPr/>
          <p:nvPr/>
        </p:nvSpPr>
        <p:spPr>
          <a:xfrm>
            <a:off x="9436608" y="2752344"/>
            <a:ext cx="1874520" cy="274320"/>
          </a:xfrm>
          <a:prstGeom prst="rect">
            <a:avLst/>
          </a:prstGeom>
          <a:noFill/>
          <a:ln/>
        </p:spPr>
        <p:txBody>
          <a:bodyPr wrap="square" rtlCol="0" anchor="ctr"/>
          <a:lstStyle/>
          <a:p>
            <a:pPr algn="ctr" indent="0" marL="0">
              <a:buNone/>
            </a:pPr>
            <a:r>
              <a:rPr lang="en-US" sz="950" dirty="0">
                <a:solidFill>
                  <a:srgbClr val="E7F0FA"/>
                </a:solidFill>
                <a:latin typeface="Calibri" pitchFamily="34" charset="0"/>
                <a:ea typeface="Calibri" pitchFamily="34" charset="-122"/>
                <a:cs typeface="Calibri" pitchFamily="34" charset="-120"/>
              </a:rPr>
              <a:t>Service-by-service exit  ·  Dec '24–Apr '25</a:t>
            </a:r>
            <a:endParaRPr lang="en-US" sz="950" dirty="0"/>
          </a:p>
        </p:txBody>
      </p:sp>
      <p:sp>
        <p:nvSpPr>
          <p:cNvPr id="21" name="Text 19"/>
          <p:cNvSpPr/>
          <p:nvPr/>
        </p:nvSpPr>
        <p:spPr>
          <a:xfrm>
            <a:off x="566928" y="370332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KEY MILESTONES</a:t>
            </a:r>
            <a:endParaRPr lang="en-US" sz="1100" dirty="0"/>
          </a:p>
        </p:txBody>
      </p:sp>
      <p:sp>
        <p:nvSpPr>
          <p:cNvPr id="22" name="Shape 20"/>
          <p:cNvSpPr/>
          <p:nvPr/>
        </p:nvSpPr>
        <p:spPr>
          <a:xfrm>
            <a:off x="566928" y="4142232"/>
            <a:ext cx="146304" cy="146304"/>
          </a:xfrm>
          <a:prstGeom prst="ellipse">
            <a:avLst/>
          </a:prstGeom>
          <a:solidFill>
            <a:srgbClr val="1B3A6B"/>
          </a:solidFill>
          <a:ln/>
        </p:spPr>
      </p:sp>
      <p:sp>
        <p:nvSpPr>
          <p:cNvPr id="23" name="Text 21"/>
          <p:cNvSpPr/>
          <p:nvPr/>
        </p:nvSpPr>
        <p:spPr>
          <a:xfrm>
            <a:off x="822960" y="411480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Sep 29 '23</a:t>
            </a:r>
            <a:endParaRPr lang="en-US" sz="1100" dirty="0"/>
          </a:p>
        </p:txBody>
      </p:sp>
      <p:sp>
        <p:nvSpPr>
          <p:cNvPr id="24" name="Text 22"/>
          <p:cNvSpPr/>
          <p:nvPr/>
        </p:nvSpPr>
        <p:spPr>
          <a:xfrm>
            <a:off x="1801368" y="411480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Transaction closed</a:t>
            </a:r>
            <a:endParaRPr lang="en-US" sz="1100" dirty="0"/>
          </a:p>
        </p:txBody>
      </p:sp>
      <p:sp>
        <p:nvSpPr>
          <p:cNvPr id="25" name="Shape 23"/>
          <p:cNvSpPr/>
          <p:nvPr/>
        </p:nvSpPr>
        <p:spPr>
          <a:xfrm>
            <a:off x="4252874" y="4142232"/>
            <a:ext cx="146304" cy="146304"/>
          </a:xfrm>
          <a:prstGeom prst="ellipse">
            <a:avLst/>
          </a:prstGeom>
          <a:solidFill>
            <a:srgbClr val="2B5C8A"/>
          </a:solidFill>
          <a:ln/>
        </p:spPr>
      </p:sp>
      <p:sp>
        <p:nvSpPr>
          <p:cNvPr id="26" name="Text 24"/>
          <p:cNvSpPr/>
          <p:nvPr/>
        </p:nvSpPr>
        <p:spPr>
          <a:xfrm>
            <a:off x="4508906" y="411480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Jan 9 '24</a:t>
            </a:r>
            <a:endParaRPr lang="en-US" sz="1100" dirty="0"/>
          </a:p>
        </p:txBody>
      </p:sp>
      <p:sp>
        <p:nvSpPr>
          <p:cNvPr id="27" name="Text 25"/>
          <p:cNvSpPr/>
          <p:nvPr/>
        </p:nvSpPr>
        <p:spPr>
          <a:xfrm>
            <a:off x="5487314" y="411480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Day 100 review</a:t>
            </a:r>
            <a:endParaRPr lang="en-US" sz="1100" dirty="0"/>
          </a:p>
        </p:txBody>
      </p:sp>
      <p:sp>
        <p:nvSpPr>
          <p:cNvPr id="28" name="Shape 26"/>
          <p:cNvSpPr/>
          <p:nvPr/>
        </p:nvSpPr>
        <p:spPr>
          <a:xfrm>
            <a:off x="7938821" y="4142232"/>
            <a:ext cx="146304" cy="146304"/>
          </a:xfrm>
          <a:prstGeom prst="ellipse">
            <a:avLst/>
          </a:prstGeom>
          <a:solidFill>
            <a:srgbClr val="D4A02C"/>
          </a:solidFill>
          <a:ln/>
        </p:spPr>
      </p:sp>
      <p:sp>
        <p:nvSpPr>
          <p:cNvPr id="29" name="Text 27"/>
          <p:cNvSpPr/>
          <p:nvPr/>
        </p:nvSpPr>
        <p:spPr>
          <a:xfrm>
            <a:off x="8194853" y="411480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Jan 22 '24</a:t>
            </a:r>
            <a:endParaRPr lang="en-US" sz="1100" dirty="0"/>
          </a:p>
        </p:txBody>
      </p:sp>
      <p:sp>
        <p:nvSpPr>
          <p:cNvPr id="30" name="Text 28"/>
          <p:cNvSpPr/>
          <p:nvPr/>
        </p:nvSpPr>
        <p:spPr>
          <a:xfrm>
            <a:off x="9173261" y="411480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Re-baseline to a Class 2 estimate</a:t>
            </a:r>
            <a:endParaRPr lang="en-US" sz="1100" dirty="0"/>
          </a:p>
        </p:txBody>
      </p:sp>
      <p:sp>
        <p:nvSpPr>
          <p:cNvPr id="31" name="Shape 29"/>
          <p:cNvSpPr/>
          <p:nvPr/>
        </p:nvSpPr>
        <p:spPr>
          <a:xfrm>
            <a:off x="566928" y="4782312"/>
            <a:ext cx="146304" cy="146304"/>
          </a:xfrm>
          <a:prstGeom prst="ellipse">
            <a:avLst/>
          </a:prstGeom>
          <a:solidFill>
            <a:srgbClr val="7B5EA7"/>
          </a:solidFill>
          <a:ln/>
        </p:spPr>
      </p:sp>
      <p:sp>
        <p:nvSpPr>
          <p:cNvPr id="32" name="Text 30"/>
          <p:cNvSpPr/>
          <p:nvPr/>
        </p:nvSpPr>
        <p:spPr>
          <a:xfrm>
            <a:off x="822960" y="475488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Apr 15 '24</a:t>
            </a:r>
            <a:endParaRPr lang="en-US" sz="1100" dirty="0"/>
          </a:p>
        </p:txBody>
      </p:sp>
      <p:sp>
        <p:nvSpPr>
          <p:cNvPr id="33" name="Text 31"/>
          <p:cNvSpPr/>
          <p:nvPr/>
        </p:nvSpPr>
        <p:spPr>
          <a:xfrm>
            <a:off x="1801368" y="475488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First full profiling run — the finding</a:t>
            </a:r>
            <a:endParaRPr lang="en-US" sz="1100" dirty="0"/>
          </a:p>
        </p:txBody>
      </p:sp>
      <p:sp>
        <p:nvSpPr>
          <p:cNvPr id="34" name="Shape 32"/>
          <p:cNvSpPr/>
          <p:nvPr/>
        </p:nvSpPr>
        <p:spPr>
          <a:xfrm>
            <a:off x="4252874" y="4782312"/>
            <a:ext cx="146304" cy="146304"/>
          </a:xfrm>
          <a:prstGeom prst="ellipse">
            <a:avLst/>
          </a:prstGeom>
          <a:solidFill>
            <a:srgbClr val="1E7B4D"/>
          </a:solidFill>
          <a:ln/>
        </p:spPr>
      </p:sp>
      <p:sp>
        <p:nvSpPr>
          <p:cNvPr id="35" name="Text 33"/>
          <p:cNvSpPr/>
          <p:nvPr/>
        </p:nvSpPr>
        <p:spPr>
          <a:xfrm>
            <a:off x="4508906" y="475488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May 3 '24</a:t>
            </a:r>
            <a:endParaRPr lang="en-US" sz="1100" dirty="0"/>
          </a:p>
        </p:txBody>
      </p:sp>
      <p:sp>
        <p:nvSpPr>
          <p:cNvPr id="36" name="Text 34"/>
          <p:cNvSpPr/>
          <p:nvPr/>
        </p:nvSpPr>
        <p:spPr>
          <a:xfrm>
            <a:off x="5487314" y="475488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Status report moves to red</a:t>
            </a:r>
            <a:endParaRPr lang="en-US" sz="1100" dirty="0"/>
          </a:p>
        </p:txBody>
      </p:sp>
      <p:sp>
        <p:nvSpPr>
          <p:cNvPr id="37" name="Shape 35"/>
          <p:cNvSpPr/>
          <p:nvPr/>
        </p:nvSpPr>
        <p:spPr>
          <a:xfrm>
            <a:off x="7938821" y="4782312"/>
            <a:ext cx="146304" cy="146304"/>
          </a:xfrm>
          <a:prstGeom prst="ellipse">
            <a:avLst/>
          </a:prstGeom>
          <a:solidFill>
            <a:srgbClr val="1B3A6B"/>
          </a:solidFill>
          <a:ln/>
        </p:spPr>
      </p:sp>
      <p:sp>
        <p:nvSpPr>
          <p:cNvPr id="38" name="Text 36"/>
          <p:cNvSpPr/>
          <p:nvPr/>
        </p:nvSpPr>
        <p:spPr>
          <a:xfrm>
            <a:off x="8194853" y="4754880"/>
            <a:ext cx="1005840" cy="274320"/>
          </a:xfrm>
          <a:prstGeom prst="rect">
            <a:avLst/>
          </a:prstGeom>
          <a:noFill/>
          <a:ln/>
        </p:spPr>
        <p:txBody>
          <a:bodyPr wrap="square" rtlCol="0" anchor="ctr"/>
          <a:lstStyle/>
          <a:p>
            <a:pPr indent="0" marL="0">
              <a:buNone/>
            </a:pPr>
            <a:r>
              <a:rPr lang="en-US" sz="1100" b="1" dirty="0">
                <a:solidFill>
                  <a:srgbClr val="14243A"/>
                </a:solidFill>
                <a:latin typeface="Calibri" pitchFamily="34" charset="0"/>
                <a:ea typeface="Calibri" pitchFamily="34" charset="-122"/>
                <a:cs typeface="Calibri" pitchFamily="34" charset="-120"/>
              </a:rPr>
              <a:t>May 14 '24</a:t>
            </a:r>
            <a:endParaRPr lang="en-US" sz="1100" dirty="0"/>
          </a:p>
        </p:txBody>
      </p:sp>
      <p:sp>
        <p:nvSpPr>
          <p:cNvPr id="39" name="Text 37"/>
          <p:cNvSpPr/>
          <p:nvPr/>
        </p:nvSpPr>
        <p:spPr>
          <a:xfrm>
            <a:off x="9173261" y="4754880"/>
            <a:ext cx="2314346" cy="274320"/>
          </a:xfrm>
          <a:prstGeom prst="rect">
            <a:avLst/>
          </a:prstGeom>
          <a:noFill/>
          <a:ln/>
        </p:spPr>
        <p:txBody>
          <a:bodyPr wrap="square" rtlCol="0" anchor="ctr"/>
          <a:lstStyle/>
          <a:p>
            <a:pPr indent="0" marL="0">
              <a:buNone/>
            </a:pPr>
            <a:r>
              <a:rPr lang="en-US" sz="1100" dirty="0">
                <a:solidFill>
                  <a:srgbClr val="3D4A5A"/>
                </a:solidFill>
                <a:latin typeface="Calibri" pitchFamily="34" charset="0"/>
                <a:ea typeface="Calibri" pitchFamily="34" charset="-122"/>
                <a:cs typeface="Calibri" pitchFamily="34" charset="-120"/>
              </a:rPr>
              <a:t>This meeting — decision sought</a:t>
            </a:r>
            <a:endParaRPr lang="en-US" sz="1100" dirty="0"/>
          </a:p>
        </p:txBody>
      </p:sp>
      <p:sp>
        <p:nvSpPr>
          <p:cNvPr id="40" name="Text 3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TIMELINE · DETAIL</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Project Phases — Detailed View</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481328"/>
            <a:ext cx="11057839" cy="274320"/>
          </a:xfrm>
          <a:prstGeom prst="rect">
            <a:avLst/>
          </a:prstGeom>
          <a:noFill/>
          <a:ln/>
        </p:spPr>
        <p:txBody>
          <a:bodyPr wrap="square" rtlCol="0" anchor="ctr"/>
          <a:lstStyle/>
          <a:p>
            <a:pPr indent="0" marL="0">
              <a:buNone/>
            </a:pPr>
            <a:r>
              <a:rPr lang="en-US" sz="1200" dirty="0">
                <a:solidFill>
                  <a:srgbClr val="3D4A5A"/>
                </a:solidFill>
                <a:latin typeface="Calibri" pitchFamily="34" charset="0"/>
                <a:ea typeface="Calibri" pitchFamily="34" charset="-122"/>
                <a:cs typeface="Calibri" pitchFamily="34" charset="-120"/>
              </a:rPr>
              <a:t>The program as a work view — bars show when each workstream runs and where they overlap.</a:t>
            </a:r>
            <a:endParaRPr lang="en-US" sz="1200" dirty="0"/>
          </a:p>
        </p:txBody>
      </p:sp>
      <p:sp>
        <p:nvSpPr>
          <p:cNvPr id="6" name="Shape 4"/>
          <p:cNvSpPr/>
          <p:nvPr/>
        </p:nvSpPr>
        <p:spPr>
          <a:xfrm>
            <a:off x="3858768" y="1965960"/>
            <a:ext cx="1257757" cy="310896"/>
          </a:xfrm>
          <a:prstGeom prst="rect">
            <a:avLst/>
          </a:prstGeom>
          <a:solidFill>
            <a:srgbClr val="1B3A6B"/>
          </a:solidFill>
          <a:ln/>
        </p:spPr>
      </p:sp>
      <p:sp>
        <p:nvSpPr>
          <p:cNvPr id="7" name="Text 5"/>
          <p:cNvSpPr/>
          <p:nvPr/>
        </p:nvSpPr>
        <p:spPr>
          <a:xfrm>
            <a:off x="3858768" y="1965960"/>
            <a:ext cx="1257757"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Q4 '23</a:t>
            </a:r>
            <a:endParaRPr lang="en-US" sz="1100" dirty="0"/>
          </a:p>
        </p:txBody>
      </p:sp>
      <p:sp>
        <p:nvSpPr>
          <p:cNvPr id="8" name="Shape 6"/>
          <p:cNvSpPr/>
          <p:nvPr/>
        </p:nvSpPr>
        <p:spPr>
          <a:xfrm>
            <a:off x="5153101" y="1965960"/>
            <a:ext cx="1257757" cy="310896"/>
          </a:xfrm>
          <a:prstGeom prst="rect">
            <a:avLst/>
          </a:prstGeom>
          <a:solidFill>
            <a:srgbClr val="1B3A6B"/>
          </a:solidFill>
          <a:ln/>
        </p:spPr>
      </p:sp>
      <p:sp>
        <p:nvSpPr>
          <p:cNvPr id="9" name="Text 7"/>
          <p:cNvSpPr/>
          <p:nvPr/>
        </p:nvSpPr>
        <p:spPr>
          <a:xfrm>
            <a:off x="5153101" y="1965960"/>
            <a:ext cx="1257757"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Q1 '24</a:t>
            </a:r>
            <a:endParaRPr lang="en-US" sz="1100" dirty="0"/>
          </a:p>
        </p:txBody>
      </p:sp>
      <p:sp>
        <p:nvSpPr>
          <p:cNvPr id="10" name="Shape 8"/>
          <p:cNvSpPr/>
          <p:nvPr/>
        </p:nvSpPr>
        <p:spPr>
          <a:xfrm>
            <a:off x="6447434" y="1965960"/>
            <a:ext cx="1257757" cy="310896"/>
          </a:xfrm>
          <a:prstGeom prst="rect">
            <a:avLst/>
          </a:prstGeom>
          <a:solidFill>
            <a:srgbClr val="1B3A6B"/>
          </a:solidFill>
          <a:ln/>
        </p:spPr>
      </p:sp>
      <p:sp>
        <p:nvSpPr>
          <p:cNvPr id="11" name="Text 9"/>
          <p:cNvSpPr/>
          <p:nvPr/>
        </p:nvSpPr>
        <p:spPr>
          <a:xfrm>
            <a:off x="6447434" y="1965960"/>
            <a:ext cx="1257757"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Q2 '24</a:t>
            </a:r>
            <a:endParaRPr lang="en-US" sz="1100" dirty="0"/>
          </a:p>
        </p:txBody>
      </p:sp>
      <p:sp>
        <p:nvSpPr>
          <p:cNvPr id="12" name="Shape 10"/>
          <p:cNvSpPr/>
          <p:nvPr/>
        </p:nvSpPr>
        <p:spPr>
          <a:xfrm>
            <a:off x="7741768" y="1965960"/>
            <a:ext cx="1257757" cy="310896"/>
          </a:xfrm>
          <a:prstGeom prst="rect">
            <a:avLst/>
          </a:prstGeom>
          <a:solidFill>
            <a:srgbClr val="1B3A6B"/>
          </a:solidFill>
          <a:ln/>
        </p:spPr>
      </p:sp>
      <p:sp>
        <p:nvSpPr>
          <p:cNvPr id="13" name="Text 11"/>
          <p:cNvSpPr/>
          <p:nvPr/>
        </p:nvSpPr>
        <p:spPr>
          <a:xfrm>
            <a:off x="7741768" y="1965960"/>
            <a:ext cx="1257757"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Q3 '24</a:t>
            </a:r>
            <a:endParaRPr lang="en-US" sz="1100" dirty="0"/>
          </a:p>
        </p:txBody>
      </p:sp>
      <p:sp>
        <p:nvSpPr>
          <p:cNvPr id="14" name="Shape 12"/>
          <p:cNvSpPr/>
          <p:nvPr/>
        </p:nvSpPr>
        <p:spPr>
          <a:xfrm>
            <a:off x="9036101" y="1965960"/>
            <a:ext cx="1257757" cy="310896"/>
          </a:xfrm>
          <a:prstGeom prst="rect">
            <a:avLst/>
          </a:prstGeom>
          <a:solidFill>
            <a:srgbClr val="1B3A6B"/>
          </a:solidFill>
          <a:ln/>
        </p:spPr>
      </p:sp>
      <p:sp>
        <p:nvSpPr>
          <p:cNvPr id="15" name="Text 13"/>
          <p:cNvSpPr/>
          <p:nvPr/>
        </p:nvSpPr>
        <p:spPr>
          <a:xfrm>
            <a:off x="9036101" y="1965960"/>
            <a:ext cx="1257757"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Q4 '24</a:t>
            </a:r>
            <a:endParaRPr lang="en-US" sz="1100" dirty="0"/>
          </a:p>
        </p:txBody>
      </p:sp>
      <p:sp>
        <p:nvSpPr>
          <p:cNvPr id="16" name="Shape 14"/>
          <p:cNvSpPr/>
          <p:nvPr/>
        </p:nvSpPr>
        <p:spPr>
          <a:xfrm>
            <a:off x="10330434" y="1965960"/>
            <a:ext cx="1257757" cy="310896"/>
          </a:xfrm>
          <a:prstGeom prst="rect">
            <a:avLst/>
          </a:prstGeom>
          <a:solidFill>
            <a:srgbClr val="1B3A6B"/>
          </a:solidFill>
          <a:ln/>
        </p:spPr>
      </p:sp>
      <p:sp>
        <p:nvSpPr>
          <p:cNvPr id="17" name="Text 15"/>
          <p:cNvSpPr/>
          <p:nvPr/>
        </p:nvSpPr>
        <p:spPr>
          <a:xfrm>
            <a:off x="10330434" y="1965960"/>
            <a:ext cx="1257757"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Q1 '25</a:t>
            </a:r>
            <a:endParaRPr lang="en-US" sz="1100" dirty="0"/>
          </a:p>
        </p:txBody>
      </p:sp>
      <p:sp>
        <p:nvSpPr>
          <p:cNvPr id="18" name="Text 16"/>
          <p:cNvSpPr/>
          <p:nvPr/>
        </p:nvSpPr>
        <p:spPr>
          <a:xfrm>
            <a:off x="566928" y="1965960"/>
            <a:ext cx="3154680" cy="310896"/>
          </a:xfrm>
          <a:prstGeom prst="rect">
            <a:avLst/>
          </a:prstGeom>
          <a:noFill/>
          <a:ln/>
        </p:spPr>
        <p:txBody>
          <a:bodyPr wrap="square" rtlCol="0" anchor="ctr"/>
          <a:lstStyle/>
          <a:p>
            <a:pPr algn="r" indent="0" marL="0">
              <a:buNone/>
            </a:pPr>
            <a:r>
              <a:rPr lang="en-US" sz="1000" i="1" dirty="0">
                <a:solidFill>
                  <a:srgbClr val="6B7686"/>
                </a:solidFill>
                <a:latin typeface="Calibri" pitchFamily="34" charset="0"/>
                <a:ea typeface="Calibri" pitchFamily="34" charset="-122"/>
                <a:cs typeface="Calibri" pitchFamily="34" charset="-120"/>
              </a:rPr>
              <a:t>FY</a:t>
            </a:r>
            <a:endParaRPr lang="en-US" sz="1000" dirty="0"/>
          </a:p>
        </p:txBody>
      </p:sp>
      <p:sp>
        <p:nvSpPr>
          <p:cNvPr id="19" name="Shape 17"/>
          <p:cNvSpPr/>
          <p:nvPr/>
        </p:nvSpPr>
        <p:spPr>
          <a:xfrm>
            <a:off x="5153101" y="1965960"/>
            <a:ext cx="7315" cy="4453128"/>
          </a:xfrm>
          <a:prstGeom prst="rect">
            <a:avLst/>
          </a:prstGeom>
          <a:solidFill>
            <a:srgbClr val="E3E9F0"/>
          </a:solidFill>
          <a:ln/>
        </p:spPr>
      </p:sp>
      <p:sp>
        <p:nvSpPr>
          <p:cNvPr id="20" name="Shape 18"/>
          <p:cNvSpPr/>
          <p:nvPr/>
        </p:nvSpPr>
        <p:spPr>
          <a:xfrm>
            <a:off x="6447434" y="1965960"/>
            <a:ext cx="7315" cy="4453128"/>
          </a:xfrm>
          <a:prstGeom prst="rect">
            <a:avLst/>
          </a:prstGeom>
          <a:solidFill>
            <a:srgbClr val="E3E9F0"/>
          </a:solidFill>
          <a:ln/>
        </p:spPr>
      </p:sp>
      <p:sp>
        <p:nvSpPr>
          <p:cNvPr id="21" name="Shape 19"/>
          <p:cNvSpPr/>
          <p:nvPr/>
        </p:nvSpPr>
        <p:spPr>
          <a:xfrm>
            <a:off x="7741768" y="1965960"/>
            <a:ext cx="7315" cy="4453128"/>
          </a:xfrm>
          <a:prstGeom prst="rect">
            <a:avLst/>
          </a:prstGeom>
          <a:solidFill>
            <a:srgbClr val="E3E9F0"/>
          </a:solidFill>
          <a:ln/>
        </p:spPr>
      </p:sp>
      <p:sp>
        <p:nvSpPr>
          <p:cNvPr id="22" name="Shape 20"/>
          <p:cNvSpPr/>
          <p:nvPr/>
        </p:nvSpPr>
        <p:spPr>
          <a:xfrm>
            <a:off x="9036101" y="1965960"/>
            <a:ext cx="7315" cy="4453128"/>
          </a:xfrm>
          <a:prstGeom prst="rect">
            <a:avLst/>
          </a:prstGeom>
          <a:solidFill>
            <a:srgbClr val="E3E9F0"/>
          </a:solidFill>
          <a:ln/>
        </p:spPr>
      </p:sp>
      <p:sp>
        <p:nvSpPr>
          <p:cNvPr id="23" name="Shape 21"/>
          <p:cNvSpPr/>
          <p:nvPr/>
        </p:nvSpPr>
        <p:spPr>
          <a:xfrm>
            <a:off x="10330434" y="1965960"/>
            <a:ext cx="7315" cy="4453128"/>
          </a:xfrm>
          <a:prstGeom prst="rect">
            <a:avLst/>
          </a:prstGeom>
          <a:solidFill>
            <a:srgbClr val="E3E9F0"/>
          </a:solidFill>
          <a:ln/>
        </p:spPr>
      </p:sp>
      <p:sp>
        <p:nvSpPr>
          <p:cNvPr id="24" name="Text 22"/>
          <p:cNvSpPr/>
          <p:nvPr/>
        </p:nvSpPr>
        <p:spPr>
          <a:xfrm>
            <a:off x="566928" y="2395728"/>
            <a:ext cx="3154680" cy="365760"/>
          </a:xfrm>
          <a:prstGeom prst="rect">
            <a:avLst/>
          </a:prstGeom>
          <a:noFill/>
          <a:ln/>
        </p:spPr>
        <p:txBody>
          <a:bodyPr wrap="square" rtlCol="0" anchor="ctr"/>
          <a:lstStyle/>
          <a:p>
            <a:pPr indent="0" marL="0">
              <a:buNone/>
            </a:pPr>
            <a:r>
              <a:rPr lang="en-US" sz="1150" b="1" dirty="0">
                <a:solidFill>
                  <a:srgbClr val="1E7B4D"/>
                </a:solidFill>
                <a:latin typeface="Calibri" pitchFamily="34" charset="0"/>
                <a:ea typeface="Calibri" pitchFamily="34" charset="-122"/>
                <a:cs typeface="Calibri" pitchFamily="34" charset="-120"/>
              </a:rPr>
              <a:t>Complete</a:t>
            </a:r>
            <a:endParaRPr lang="en-US" sz="1150" dirty="0"/>
          </a:p>
        </p:txBody>
      </p:sp>
      <p:sp>
        <p:nvSpPr>
          <p:cNvPr id="25" name="Text 23"/>
          <p:cNvSpPr/>
          <p:nvPr/>
        </p:nvSpPr>
        <p:spPr>
          <a:xfrm>
            <a:off x="795528" y="2761488"/>
            <a:ext cx="2926080" cy="365760"/>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Close &amp; Day 1 cutover</a:t>
            </a:r>
            <a:endParaRPr lang="en-US" sz="1000" dirty="0"/>
          </a:p>
        </p:txBody>
      </p:sp>
      <p:sp>
        <p:nvSpPr>
          <p:cNvPr id="26" name="Shape 24"/>
          <p:cNvSpPr/>
          <p:nvPr/>
        </p:nvSpPr>
        <p:spPr>
          <a:xfrm>
            <a:off x="3886200" y="2816352"/>
            <a:ext cx="333436" cy="256032"/>
          </a:xfrm>
          <a:prstGeom prst="roundRect">
            <a:avLst>
              <a:gd name="adj" fmla="val 17857"/>
            </a:avLst>
          </a:prstGeom>
          <a:solidFill>
            <a:srgbClr val="1E7B4D"/>
          </a:solidFill>
          <a:ln/>
        </p:spPr>
      </p:sp>
      <p:sp>
        <p:nvSpPr>
          <p:cNvPr id="27" name="Shape 25"/>
          <p:cNvSpPr/>
          <p:nvPr/>
        </p:nvSpPr>
        <p:spPr>
          <a:xfrm>
            <a:off x="566928" y="3127248"/>
            <a:ext cx="11057839" cy="365760"/>
          </a:xfrm>
          <a:prstGeom prst="rect">
            <a:avLst/>
          </a:prstGeom>
          <a:solidFill>
            <a:srgbClr val="F3F8FD"/>
          </a:solidFill>
          <a:ln/>
        </p:spPr>
      </p:sp>
      <p:sp>
        <p:nvSpPr>
          <p:cNvPr id="28" name="Text 26"/>
          <p:cNvSpPr/>
          <p:nvPr/>
        </p:nvSpPr>
        <p:spPr>
          <a:xfrm>
            <a:off x="795528" y="3127248"/>
            <a:ext cx="2926080" cy="365760"/>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Stabilization &amp; Day 100</a:t>
            </a:r>
            <a:endParaRPr lang="en-US" sz="1000" dirty="0"/>
          </a:p>
        </p:txBody>
      </p:sp>
      <p:sp>
        <p:nvSpPr>
          <p:cNvPr id="29" name="Shape 27"/>
          <p:cNvSpPr/>
          <p:nvPr/>
        </p:nvSpPr>
        <p:spPr>
          <a:xfrm>
            <a:off x="4015633" y="3182112"/>
            <a:ext cx="1110036" cy="256032"/>
          </a:xfrm>
          <a:prstGeom prst="roundRect">
            <a:avLst>
              <a:gd name="adj" fmla="val 17857"/>
            </a:avLst>
          </a:prstGeom>
          <a:solidFill>
            <a:srgbClr val="1E7B4D"/>
          </a:solidFill>
          <a:ln/>
        </p:spPr>
      </p:sp>
      <p:sp>
        <p:nvSpPr>
          <p:cNvPr id="30" name="Text 28"/>
          <p:cNvSpPr/>
          <p:nvPr/>
        </p:nvSpPr>
        <p:spPr>
          <a:xfrm>
            <a:off x="795528" y="3493008"/>
            <a:ext cx="2926080" cy="365760"/>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Re-baseline (Class 2)</a:t>
            </a:r>
            <a:endParaRPr lang="en-US" sz="1000" dirty="0"/>
          </a:p>
        </p:txBody>
      </p:sp>
      <p:sp>
        <p:nvSpPr>
          <p:cNvPr id="31" name="Shape 29"/>
          <p:cNvSpPr/>
          <p:nvPr/>
        </p:nvSpPr>
        <p:spPr>
          <a:xfrm>
            <a:off x="5051100" y="3547872"/>
            <a:ext cx="333436" cy="256032"/>
          </a:xfrm>
          <a:prstGeom prst="roundRect">
            <a:avLst>
              <a:gd name="adj" fmla="val 17857"/>
            </a:avLst>
          </a:prstGeom>
          <a:solidFill>
            <a:srgbClr val="1E7B4D"/>
          </a:solidFill>
          <a:ln/>
        </p:spPr>
      </p:sp>
      <p:sp>
        <p:nvSpPr>
          <p:cNvPr id="32" name="Text 30"/>
          <p:cNvSpPr/>
          <p:nvPr/>
        </p:nvSpPr>
        <p:spPr>
          <a:xfrm>
            <a:off x="566928" y="3858768"/>
            <a:ext cx="3154680" cy="365760"/>
          </a:xfrm>
          <a:prstGeom prst="rect">
            <a:avLst/>
          </a:prstGeom>
          <a:noFill/>
          <a:ln/>
        </p:spPr>
        <p:txBody>
          <a:bodyPr wrap="square" rtlCol="0" anchor="ctr"/>
          <a:lstStyle/>
          <a:p>
            <a:pPr indent="0" marL="0">
              <a:buNone/>
            </a:pPr>
            <a:r>
              <a:rPr lang="en-US" sz="1150" b="1" dirty="0">
                <a:solidFill>
                  <a:srgbClr val="2B5C8A"/>
                </a:solidFill>
                <a:latin typeface="Calibri" pitchFamily="34" charset="0"/>
                <a:ea typeface="Calibri" pitchFamily="34" charset="-122"/>
                <a:cs typeface="Calibri" pitchFamily="34" charset="-120"/>
              </a:rPr>
              <a:t>In flight</a:t>
            </a:r>
            <a:endParaRPr lang="en-US" sz="1150" dirty="0"/>
          </a:p>
        </p:txBody>
      </p:sp>
      <p:sp>
        <p:nvSpPr>
          <p:cNvPr id="33" name="Text 31"/>
          <p:cNvSpPr/>
          <p:nvPr/>
        </p:nvSpPr>
        <p:spPr>
          <a:xfrm>
            <a:off x="795528" y="4224528"/>
            <a:ext cx="2926080" cy="365760"/>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Cloud migration waves</a:t>
            </a:r>
            <a:endParaRPr lang="en-US" sz="1000" dirty="0"/>
          </a:p>
        </p:txBody>
      </p:sp>
      <p:sp>
        <p:nvSpPr>
          <p:cNvPr id="34" name="Shape 32"/>
          <p:cNvSpPr/>
          <p:nvPr/>
        </p:nvSpPr>
        <p:spPr>
          <a:xfrm>
            <a:off x="4662800" y="4279392"/>
            <a:ext cx="3051536" cy="256032"/>
          </a:xfrm>
          <a:prstGeom prst="roundRect">
            <a:avLst>
              <a:gd name="adj" fmla="val 17857"/>
            </a:avLst>
          </a:prstGeom>
          <a:solidFill>
            <a:srgbClr val="2B5C8A"/>
          </a:solidFill>
          <a:ln/>
        </p:spPr>
      </p:sp>
      <p:sp>
        <p:nvSpPr>
          <p:cNvPr id="35" name="Shape 33"/>
          <p:cNvSpPr/>
          <p:nvPr/>
        </p:nvSpPr>
        <p:spPr>
          <a:xfrm>
            <a:off x="566928" y="4590288"/>
            <a:ext cx="11057839" cy="365760"/>
          </a:xfrm>
          <a:prstGeom prst="rect">
            <a:avLst/>
          </a:prstGeom>
          <a:solidFill>
            <a:srgbClr val="F3F8FD"/>
          </a:solidFill>
          <a:ln/>
        </p:spPr>
      </p:sp>
      <p:sp>
        <p:nvSpPr>
          <p:cNvPr id="36" name="Text 34"/>
          <p:cNvSpPr/>
          <p:nvPr/>
        </p:nvSpPr>
        <p:spPr>
          <a:xfrm>
            <a:off x="795528" y="4590288"/>
            <a:ext cx="2926080" cy="365760"/>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Core administration consolidation</a:t>
            </a:r>
            <a:endParaRPr lang="en-US" sz="1000" dirty="0"/>
          </a:p>
        </p:txBody>
      </p:sp>
      <p:sp>
        <p:nvSpPr>
          <p:cNvPr id="37" name="Shape 35"/>
          <p:cNvSpPr/>
          <p:nvPr/>
        </p:nvSpPr>
        <p:spPr>
          <a:xfrm>
            <a:off x="4921667" y="4645152"/>
            <a:ext cx="3310402" cy="256032"/>
          </a:xfrm>
          <a:prstGeom prst="roundRect">
            <a:avLst>
              <a:gd name="adj" fmla="val 17857"/>
            </a:avLst>
          </a:prstGeom>
          <a:solidFill>
            <a:srgbClr val="2B5C8A"/>
          </a:solidFill>
          <a:ln/>
        </p:spPr>
      </p:sp>
      <p:sp>
        <p:nvSpPr>
          <p:cNvPr id="38" name="Text 36"/>
          <p:cNvSpPr/>
          <p:nvPr/>
        </p:nvSpPr>
        <p:spPr>
          <a:xfrm>
            <a:off x="795528" y="4956048"/>
            <a:ext cx="2926080" cy="365760"/>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Interface build &amp; cutover</a:t>
            </a:r>
            <a:endParaRPr lang="en-US" sz="1000" dirty="0"/>
          </a:p>
        </p:txBody>
      </p:sp>
      <p:sp>
        <p:nvSpPr>
          <p:cNvPr id="39" name="Shape 37"/>
          <p:cNvSpPr/>
          <p:nvPr/>
        </p:nvSpPr>
        <p:spPr>
          <a:xfrm>
            <a:off x="5180533" y="5010912"/>
            <a:ext cx="2792669" cy="256032"/>
          </a:xfrm>
          <a:prstGeom prst="roundRect">
            <a:avLst>
              <a:gd name="adj" fmla="val 17857"/>
            </a:avLst>
          </a:prstGeom>
          <a:solidFill>
            <a:srgbClr val="2B5C8A"/>
          </a:solidFill>
          <a:ln/>
        </p:spPr>
      </p:sp>
      <p:sp>
        <p:nvSpPr>
          <p:cNvPr id="40" name="Text 38"/>
          <p:cNvSpPr/>
          <p:nvPr/>
        </p:nvSpPr>
        <p:spPr>
          <a:xfrm>
            <a:off x="566928" y="5321808"/>
            <a:ext cx="3154680" cy="365760"/>
          </a:xfrm>
          <a:prstGeom prst="rect">
            <a:avLst/>
          </a:prstGeom>
          <a:noFill/>
          <a:ln/>
        </p:spPr>
        <p:txBody>
          <a:bodyPr wrap="square" rtlCol="0" anchor="ctr"/>
          <a:lstStyle/>
          <a:p>
            <a:pPr indent="0" marL="0">
              <a:buNone/>
            </a:pPr>
            <a:r>
              <a:rPr lang="en-US" sz="1150" b="1" dirty="0">
                <a:solidFill>
                  <a:srgbClr val="C0392B"/>
                </a:solidFill>
                <a:latin typeface="Calibri" pitchFamily="34" charset="0"/>
                <a:ea typeface="Calibri" pitchFamily="34" charset="-122"/>
                <a:cs typeface="Calibri" pitchFamily="34" charset="-120"/>
              </a:rPr>
              <a:t>The constraint</a:t>
            </a:r>
            <a:endParaRPr lang="en-US" sz="1150" dirty="0"/>
          </a:p>
        </p:txBody>
      </p:sp>
      <p:sp>
        <p:nvSpPr>
          <p:cNvPr id="41" name="Text 39"/>
          <p:cNvSpPr/>
          <p:nvPr/>
        </p:nvSpPr>
        <p:spPr>
          <a:xfrm>
            <a:off x="795528" y="5687568"/>
            <a:ext cx="2926080" cy="365760"/>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Identity resolution — review queue</a:t>
            </a:r>
            <a:endParaRPr lang="en-US" sz="1000" dirty="0"/>
          </a:p>
        </p:txBody>
      </p:sp>
      <p:sp>
        <p:nvSpPr>
          <p:cNvPr id="42" name="Shape 40"/>
          <p:cNvSpPr/>
          <p:nvPr/>
        </p:nvSpPr>
        <p:spPr>
          <a:xfrm>
            <a:off x="5309967" y="5742432"/>
            <a:ext cx="4475302" cy="256032"/>
          </a:xfrm>
          <a:prstGeom prst="roundRect">
            <a:avLst>
              <a:gd name="adj" fmla="val 17857"/>
            </a:avLst>
          </a:prstGeom>
          <a:solidFill>
            <a:srgbClr val="C0392B"/>
          </a:solidFill>
          <a:ln/>
        </p:spPr>
      </p:sp>
      <p:sp>
        <p:nvSpPr>
          <p:cNvPr id="43" name="Shape 41"/>
          <p:cNvSpPr/>
          <p:nvPr/>
        </p:nvSpPr>
        <p:spPr>
          <a:xfrm>
            <a:off x="566928" y="6053328"/>
            <a:ext cx="11057839" cy="365760"/>
          </a:xfrm>
          <a:prstGeom prst="rect">
            <a:avLst/>
          </a:prstGeom>
          <a:solidFill>
            <a:srgbClr val="F3F8FD"/>
          </a:solidFill>
          <a:ln/>
        </p:spPr>
      </p:sp>
      <p:sp>
        <p:nvSpPr>
          <p:cNvPr id="44" name="Text 42"/>
          <p:cNvSpPr/>
          <p:nvPr/>
        </p:nvSpPr>
        <p:spPr>
          <a:xfrm>
            <a:off x="795528" y="6053328"/>
            <a:ext cx="2926080" cy="365760"/>
          </a:xfrm>
          <a:prstGeom prst="rect">
            <a:avLst/>
          </a:prstGeom>
          <a:noFill/>
          <a:ln/>
        </p:spPr>
        <p:txBody>
          <a:bodyPr wrap="square" rtlCol="0" anchor="ctr"/>
          <a:lstStyle/>
          <a:p>
            <a:pPr indent="0" marL="0">
              <a:buNone/>
            </a:pPr>
            <a:r>
              <a:rPr lang="en-US" sz="1000" dirty="0">
                <a:solidFill>
                  <a:srgbClr val="3D4A5A"/>
                </a:solidFill>
                <a:latin typeface="Calibri" pitchFamily="34" charset="0"/>
                <a:ea typeface="Calibri" pitchFamily="34" charset="-122"/>
                <a:cs typeface="Calibri" pitchFamily="34" charset="-120"/>
              </a:rPr>
              <a:t>TSA exit (revised, if approved)</a:t>
            </a:r>
            <a:endParaRPr lang="en-US" sz="1000" dirty="0"/>
          </a:p>
        </p:txBody>
      </p:sp>
      <p:sp>
        <p:nvSpPr>
          <p:cNvPr id="45" name="Shape 43"/>
          <p:cNvSpPr/>
          <p:nvPr/>
        </p:nvSpPr>
        <p:spPr>
          <a:xfrm>
            <a:off x="8286933" y="6108192"/>
            <a:ext cx="1757202" cy="256032"/>
          </a:xfrm>
          <a:prstGeom prst="roundRect">
            <a:avLst>
              <a:gd name="adj" fmla="val 17857"/>
            </a:avLst>
          </a:prstGeom>
          <a:solidFill>
            <a:srgbClr val="C0392B"/>
          </a:solidFill>
          <a:ln/>
        </p:spPr>
      </p:sp>
      <p:sp>
        <p:nvSpPr>
          <p:cNvPr id="46" name="Text 44"/>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BUDGET</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Budget Status</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554480"/>
            <a:ext cx="11057839" cy="365760"/>
          </a:xfrm>
          <a:prstGeom prst="rect">
            <a:avLst/>
          </a:prstGeom>
          <a:noFill/>
          <a:ln/>
        </p:spPr>
        <p:txBody>
          <a:bodyPr wrap="square" rtlCol="0" anchor="ctr"/>
          <a:lstStyle/>
          <a:p>
            <a:pPr indent="0" marL="0">
              <a:buNone/>
            </a:pPr>
            <a:r>
              <a:rPr lang="en-US" sz="1100" b="1" dirty="0">
                <a:solidFill>
                  <a:srgbClr val="6B7686"/>
                </a:solidFill>
                <a:latin typeface="Calibri" pitchFamily="34" charset="0"/>
                <a:ea typeface="Calibri" pitchFamily="34" charset="-122"/>
                <a:cs typeface="Calibri" pitchFamily="34" charset="-120"/>
              </a:rPr>
              <a:t>TOTAL PROGRAM BUDGET   </a:t>
            </a:r>
            <a:pPr indent="0" marL="0">
              <a:buNone/>
            </a:pPr>
            <a:r>
              <a:rPr lang="en-US" sz="2000" b="1" dirty="0">
                <a:solidFill>
                  <a:srgbClr val="1B3A6B"/>
                </a:solidFill>
                <a:latin typeface="Calibri" pitchFamily="34" charset="0"/>
                <a:ea typeface="Calibri" pitchFamily="34" charset="-122"/>
                <a:cs typeface="Calibri" pitchFamily="34" charset="-120"/>
              </a:rPr>
              <a:t>$55.944M</a:t>
            </a:r>
            <a:endParaRPr lang="en-US" sz="1100" dirty="0"/>
          </a:p>
        </p:txBody>
      </p:sp>
      <p:sp>
        <p:nvSpPr>
          <p:cNvPr id="6" name="Shape 4"/>
          <p:cNvSpPr/>
          <p:nvPr/>
        </p:nvSpPr>
        <p:spPr>
          <a:xfrm>
            <a:off x="566928" y="2103120"/>
            <a:ext cx="11057839" cy="457200"/>
          </a:xfrm>
          <a:prstGeom prst="rect">
            <a:avLst/>
          </a:prstGeom>
          <a:solidFill>
            <a:srgbClr val="F3F8FD"/>
          </a:solidFill>
          <a:ln/>
        </p:spPr>
      </p:sp>
      <p:sp>
        <p:nvSpPr>
          <p:cNvPr id="7" name="Text 5"/>
          <p:cNvSpPr/>
          <p:nvPr/>
        </p:nvSpPr>
        <p:spPr>
          <a:xfrm>
            <a:off x="704088" y="21031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Core Administration Consolidation</a:t>
            </a:r>
            <a:endParaRPr lang="en-US" sz="1150" dirty="0"/>
          </a:p>
        </p:txBody>
      </p:sp>
      <p:sp>
        <p:nvSpPr>
          <p:cNvPr id="8" name="Text 6"/>
          <p:cNvSpPr/>
          <p:nvPr/>
        </p:nvSpPr>
        <p:spPr>
          <a:xfrm>
            <a:off x="5824728" y="21031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$11,900,000</a:t>
            </a:r>
            <a:endParaRPr lang="en-US" sz="1200" dirty="0"/>
          </a:p>
        </p:txBody>
      </p:sp>
      <p:sp>
        <p:nvSpPr>
          <p:cNvPr id="9" name="Text 7"/>
          <p:cNvSpPr/>
          <p:nvPr/>
        </p:nvSpPr>
        <p:spPr>
          <a:xfrm>
            <a:off x="7424928" y="21031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Claims and enrollment platform absorption</a:t>
            </a:r>
            <a:endParaRPr lang="en-US" sz="1000" dirty="0"/>
          </a:p>
        </p:txBody>
      </p:sp>
      <p:sp>
        <p:nvSpPr>
          <p:cNvPr id="10" name="Text 8"/>
          <p:cNvSpPr/>
          <p:nvPr/>
        </p:nvSpPr>
        <p:spPr>
          <a:xfrm>
            <a:off x="704088" y="25603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Member Identity Resolution &amp; Data Migration</a:t>
            </a:r>
            <a:endParaRPr lang="en-US" sz="1150" dirty="0"/>
          </a:p>
        </p:txBody>
      </p:sp>
      <p:sp>
        <p:nvSpPr>
          <p:cNvPr id="11" name="Text 9"/>
          <p:cNvSpPr/>
          <p:nvPr/>
        </p:nvSpPr>
        <p:spPr>
          <a:xfrm>
            <a:off x="5824728" y="25603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$9,800,000</a:t>
            </a:r>
            <a:endParaRPr lang="en-US" sz="1200" dirty="0"/>
          </a:p>
        </p:txBody>
      </p:sp>
      <p:sp>
        <p:nvSpPr>
          <p:cNvPr id="12" name="Text 10"/>
          <p:cNvSpPr/>
          <p:nvPr/>
        </p:nvSpPr>
        <p:spPr>
          <a:xfrm>
            <a:off x="7424928" y="25603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EMPI platform, migration, steward capacity</a:t>
            </a:r>
            <a:endParaRPr lang="en-US" sz="1000" dirty="0"/>
          </a:p>
        </p:txBody>
      </p:sp>
      <p:sp>
        <p:nvSpPr>
          <p:cNvPr id="13" name="Shape 11"/>
          <p:cNvSpPr/>
          <p:nvPr/>
        </p:nvSpPr>
        <p:spPr>
          <a:xfrm>
            <a:off x="566928" y="3017520"/>
            <a:ext cx="11057839" cy="457200"/>
          </a:xfrm>
          <a:prstGeom prst="rect">
            <a:avLst/>
          </a:prstGeom>
          <a:solidFill>
            <a:srgbClr val="F3F8FD"/>
          </a:solidFill>
          <a:ln/>
        </p:spPr>
      </p:sp>
      <p:sp>
        <p:nvSpPr>
          <p:cNvPr id="14" name="Text 12"/>
          <p:cNvSpPr/>
          <p:nvPr/>
        </p:nvSpPr>
        <p:spPr>
          <a:xfrm>
            <a:off x="704088" y="30175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Cloud Migration &amp; Infrastructure</a:t>
            </a:r>
            <a:endParaRPr lang="en-US" sz="1150" dirty="0"/>
          </a:p>
        </p:txBody>
      </p:sp>
      <p:sp>
        <p:nvSpPr>
          <p:cNvPr id="15" name="Text 13"/>
          <p:cNvSpPr/>
          <p:nvPr/>
        </p:nvSpPr>
        <p:spPr>
          <a:xfrm>
            <a:off x="5824728" y="30175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$10,100,000</a:t>
            </a:r>
            <a:endParaRPr lang="en-US" sz="1200" dirty="0"/>
          </a:p>
        </p:txBody>
      </p:sp>
      <p:sp>
        <p:nvSpPr>
          <p:cNvPr id="16" name="Text 14"/>
          <p:cNvSpPr/>
          <p:nvPr/>
        </p:nvSpPr>
        <p:spPr>
          <a:xfrm>
            <a:off x="7424928" y="30175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Landing zone, migration waves, co-managed operations</a:t>
            </a:r>
            <a:endParaRPr lang="en-US" sz="1000" dirty="0"/>
          </a:p>
        </p:txBody>
      </p:sp>
      <p:sp>
        <p:nvSpPr>
          <p:cNvPr id="17" name="Text 15"/>
          <p:cNvSpPr/>
          <p:nvPr/>
        </p:nvSpPr>
        <p:spPr>
          <a:xfrm>
            <a:off x="704088" y="34747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Integration Layer &amp; Interfaces</a:t>
            </a:r>
            <a:endParaRPr lang="en-US" sz="1150" dirty="0"/>
          </a:p>
        </p:txBody>
      </p:sp>
      <p:sp>
        <p:nvSpPr>
          <p:cNvPr id="18" name="Text 16"/>
          <p:cNvSpPr/>
          <p:nvPr/>
        </p:nvSpPr>
        <p:spPr>
          <a:xfrm>
            <a:off x="5824728" y="34747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$6,400,000</a:t>
            </a:r>
            <a:endParaRPr lang="en-US" sz="1200" dirty="0"/>
          </a:p>
        </p:txBody>
      </p:sp>
      <p:sp>
        <p:nvSpPr>
          <p:cNvPr id="19" name="Text 17"/>
          <p:cNvSpPr/>
          <p:nvPr/>
        </p:nvSpPr>
        <p:spPr>
          <a:xfrm>
            <a:off x="7424928" y="34747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Canonical model and fourteen interfaces</a:t>
            </a:r>
            <a:endParaRPr lang="en-US" sz="1000" dirty="0"/>
          </a:p>
        </p:txBody>
      </p:sp>
      <p:sp>
        <p:nvSpPr>
          <p:cNvPr id="20" name="Shape 18"/>
          <p:cNvSpPr/>
          <p:nvPr/>
        </p:nvSpPr>
        <p:spPr>
          <a:xfrm>
            <a:off x="566928" y="3931920"/>
            <a:ext cx="11057839" cy="457200"/>
          </a:xfrm>
          <a:prstGeom prst="rect">
            <a:avLst/>
          </a:prstGeom>
          <a:solidFill>
            <a:srgbClr val="F3F8FD"/>
          </a:solidFill>
          <a:ln/>
        </p:spPr>
      </p:sp>
      <p:sp>
        <p:nvSpPr>
          <p:cNvPr id="21" name="Text 19"/>
          <p:cNvSpPr/>
          <p:nvPr/>
        </p:nvSpPr>
        <p:spPr>
          <a:xfrm>
            <a:off x="704088" y="39319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Program Management, Governance &amp; Advisory</a:t>
            </a:r>
            <a:endParaRPr lang="en-US" sz="1150" dirty="0"/>
          </a:p>
        </p:txBody>
      </p:sp>
      <p:sp>
        <p:nvSpPr>
          <p:cNvPr id="22" name="Text 20"/>
          <p:cNvSpPr/>
          <p:nvPr/>
        </p:nvSpPr>
        <p:spPr>
          <a:xfrm>
            <a:off x="5824728" y="39319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$6,200,000</a:t>
            </a:r>
            <a:endParaRPr lang="en-US" sz="1200" dirty="0"/>
          </a:p>
        </p:txBody>
      </p:sp>
      <p:sp>
        <p:nvSpPr>
          <p:cNvPr id="23" name="Text 21"/>
          <p:cNvSpPr/>
          <p:nvPr/>
        </p:nvSpPr>
        <p:spPr>
          <a:xfrm>
            <a:off x="7424928" y="39319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IMO, consulting engagement</a:t>
            </a:r>
            <a:endParaRPr lang="en-US" sz="1000" dirty="0"/>
          </a:p>
        </p:txBody>
      </p:sp>
      <p:sp>
        <p:nvSpPr>
          <p:cNvPr id="24" name="Text 22"/>
          <p:cNvSpPr/>
          <p:nvPr/>
        </p:nvSpPr>
        <p:spPr>
          <a:xfrm>
            <a:off x="704088" y="43891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Transitional Services Charges</a:t>
            </a:r>
            <a:endParaRPr lang="en-US" sz="1150" dirty="0"/>
          </a:p>
        </p:txBody>
      </p:sp>
      <p:sp>
        <p:nvSpPr>
          <p:cNvPr id="25" name="Text 23"/>
          <p:cNvSpPr/>
          <p:nvPr/>
        </p:nvSpPr>
        <p:spPr>
          <a:xfrm>
            <a:off x="5824728" y="43891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$4,700,000</a:t>
            </a:r>
            <a:endParaRPr lang="en-US" sz="1200" dirty="0"/>
          </a:p>
        </p:txBody>
      </p:sp>
      <p:sp>
        <p:nvSpPr>
          <p:cNvPr id="26" name="Text 24"/>
          <p:cNvSpPr/>
          <p:nvPr/>
        </p:nvSpPr>
        <p:spPr>
          <a:xfrm>
            <a:off x="7424928" y="43891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Paid to the divesting parent through the term</a:t>
            </a:r>
            <a:endParaRPr lang="en-US" sz="1000" dirty="0"/>
          </a:p>
        </p:txBody>
      </p:sp>
      <p:sp>
        <p:nvSpPr>
          <p:cNvPr id="27" name="Shape 25"/>
          <p:cNvSpPr/>
          <p:nvPr/>
        </p:nvSpPr>
        <p:spPr>
          <a:xfrm>
            <a:off x="566928" y="4846320"/>
            <a:ext cx="11057839" cy="457200"/>
          </a:xfrm>
          <a:prstGeom prst="rect">
            <a:avLst/>
          </a:prstGeom>
          <a:solidFill>
            <a:srgbClr val="F3F8FD"/>
          </a:solidFill>
          <a:ln/>
        </p:spPr>
      </p:sp>
      <p:sp>
        <p:nvSpPr>
          <p:cNvPr id="28" name="Text 26"/>
          <p:cNvSpPr/>
          <p:nvPr/>
        </p:nvSpPr>
        <p:spPr>
          <a:xfrm>
            <a:off x="704088" y="48463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Business Workstreams &amp; Change</a:t>
            </a:r>
            <a:endParaRPr lang="en-US" sz="1150" dirty="0"/>
          </a:p>
        </p:txBody>
      </p:sp>
      <p:sp>
        <p:nvSpPr>
          <p:cNvPr id="29" name="Text 27"/>
          <p:cNvSpPr/>
          <p:nvPr/>
        </p:nvSpPr>
        <p:spPr>
          <a:xfrm>
            <a:off x="5824728" y="48463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$2,700,000</a:t>
            </a:r>
            <a:endParaRPr lang="en-US" sz="1200" dirty="0"/>
          </a:p>
        </p:txBody>
      </p:sp>
      <p:sp>
        <p:nvSpPr>
          <p:cNvPr id="30" name="Text 28"/>
          <p:cNvSpPr/>
          <p:nvPr/>
        </p:nvSpPr>
        <p:spPr>
          <a:xfrm>
            <a:off x="7424928" y="48463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Network, care management, member services, communications</a:t>
            </a:r>
            <a:endParaRPr lang="en-US" sz="1000" dirty="0"/>
          </a:p>
        </p:txBody>
      </p:sp>
      <p:sp>
        <p:nvSpPr>
          <p:cNvPr id="31" name="Text 29"/>
          <p:cNvSpPr/>
          <p:nvPr/>
        </p:nvSpPr>
        <p:spPr>
          <a:xfrm>
            <a:off x="704088" y="5303520"/>
            <a:ext cx="5120640" cy="457200"/>
          </a:xfrm>
          <a:prstGeom prst="rect">
            <a:avLst/>
          </a:prstGeom>
          <a:noFill/>
          <a:ln/>
        </p:spPr>
        <p:txBody>
          <a:bodyPr wrap="square" rtlCol="0" anchor="ctr"/>
          <a:lstStyle/>
          <a:p>
            <a:pPr indent="0" marL="0">
              <a:buNone/>
            </a:pPr>
            <a:r>
              <a:rPr lang="en-US" sz="1150" b="1" dirty="0">
                <a:solidFill>
                  <a:srgbClr val="14243A"/>
                </a:solidFill>
                <a:latin typeface="Calibri" pitchFamily="34" charset="0"/>
                <a:ea typeface="Calibri" pitchFamily="34" charset="-122"/>
                <a:cs typeface="Calibri" pitchFamily="34" charset="-120"/>
              </a:rPr>
              <a:t>Contingency Reserve (8% of base)</a:t>
            </a:r>
            <a:endParaRPr lang="en-US" sz="1150" dirty="0"/>
          </a:p>
        </p:txBody>
      </p:sp>
      <p:sp>
        <p:nvSpPr>
          <p:cNvPr id="32" name="Text 30"/>
          <p:cNvSpPr/>
          <p:nvPr/>
        </p:nvSpPr>
        <p:spPr>
          <a:xfrm>
            <a:off x="5824728" y="5303520"/>
            <a:ext cx="1371600" cy="457200"/>
          </a:xfrm>
          <a:prstGeom prst="rect">
            <a:avLst/>
          </a:prstGeom>
          <a:noFill/>
          <a:ln/>
        </p:spPr>
        <p:txBody>
          <a:bodyPr wrap="square" rtlCol="0" anchor="ctr"/>
          <a:lstStyle/>
          <a:p>
            <a:pPr algn="r" indent="0" marL="0">
              <a:buNone/>
            </a:pPr>
            <a:r>
              <a:rPr lang="en-US" sz="1200" b="1" dirty="0">
                <a:solidFill>
                  <a:srgbClr val="1B3A6B"/>
                </a:solidFill>
                <a:latin typeface="Calibri" pitchFamily="34" charset="0"/>
                <a:ea typeface="Calibri" pitchFamily="34" charset="-122"/>
                <a:cs typeface="Calibri" pitchFamily="34" charset="-120"/>
              </a:rPr>
              <a:t>$4,144,000</a:t>
            </a:r>
            <a:endParaRPr lang="en-US" sz="1200" dirty="0"/>
          </a:p>
        </p:txBody>
      </p:sp>
      <p:sp>
        <p:nvSpPr>
          <p:cNvPr id="33" name="Text 31"/>
          <p:cNvSpPr/>
          <p:nvPr/>
        </p:nvSpPr>
        <p:spPr>
          <a:xfrm>
            <a:off x="7424928" y="5303520"/>
            <a:ext cx="4108399" cy="457200"/>
          </a:xfrm>
          <a:prstGeom prst="rect">
            <a:avLst/>
          </a:prstGeom>
          <a:noFill/>
          <a:ln/>
        </p:spPr>
        <p:txBody>
          <a:bodyPr wrap="square" rtlCol="0" anchor="ctr"/>
          <a:lstStyle/>
          <a:p>
            <a:pPr indent="0" marL="0">
              <a:lnSpc>
                <a:spcPct val="95000"/>
              </a:lnSpc>
              <a:buNone/>
            </a:pPr>
            <a:r>
              <a:rPr lang="en-US" sz="1000" dirty="0">
                <a:solidFill>
                  <a:srgbClr val="6B7686"/>
                </a:solidFill>
                <a:latin typeface="Calibri" pitchFamily="34" charset="0"/>
                <a:ea typeface="Calibri" pitchFamily="34" charset="-122"/>
                <a:cs typeface="Calibri" pitchFamily="34" charset="-120"/>
              </a:rPr>
              <a:t>Class 2 estimate — substantially committed</a:t>
            </a:r>
            <a:endParaRPr lang="en-US" sz="1000" dirty="0"/>
          </a:p>
        </p:txBody>
      </p:sp>
      <p:sp>
        <p:nvSpPr>
          <p:cNvPr id="34" name="Text 32"/>
          <p:cNvSpPr/>
          <p:nvPr/>
        </p:nvSpPr>
        <p:spPr>
          <a:xfrm>
            <a:off x="566928" y="6199632"/>
            <a:ext cx="11057839" cy="365760"/>
          </a:xfrm>
          <a:prstGeom prst="rect">
            <a:avLst/>
          </a:prstGeom>
          <a:noFill/>
          <a:ln/>
        </p:spPr>
        <p:txBody>
          <a:bodyPr wrap="square" rtlCol="0" anchor="ctr"/>
          <a:lstStyle/>
          <a:p>
            <a:pPr indent="0" marL="0">
              <a:lnSpc>
                <a:spcPct val="105000"/>
              </a:lnSpc>
              <a:buNone/>
            </a:pPr>
            <a:r>
              <a:rPr lang="en-US" sz="1000" i="1" dirty="0">
                <a:solidFill>
                  <a:srgbClr val="6B7686"/>
                </a:solidFill>
                <a:latin typeface="Calibri" pitchFamily="34" charset="0"/>
                <a:ea typeface="Calibri" pitchFamily="34" charset="-122"/>
                <a:cs typeface="Calibri" pitchFamily="34" charset="-120"/>
              </a:rPr>
              <a:t>Base estimate $51,800,000 plus 8% contingency gives the $55,944,000 cost baseline set at the January re-baseline. Management reserve of $4,200,000 sits outside it and is released by the Sponsor — which is what today's request asks for.</a:t>
            </a:r>
            <a:endParaRPr lang="en-US" sz="1000" dirty="0"/>
          </a:p>
        </p:txBody>
      </p:sp>
      <p:sp>
        <p:nvSpPr>
          <p:cNvPr id="35" name="Text 33"/>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Text 1"/>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D4A02C"/>
                </a:solidFill>
                <a:latin typeface="Calibri" pitchFamily="34" charset="0"/>
                <a:ea typeface="Calibri" pitchFamily="34" charset="-122"/>
                <a:cs typeface="Calibri" pitchFamily="34" charset="-120"/>
              </a:rPr>
              <a:t>BUDGET FORECAST</a:t>
            </a:r>
            <a:endParaRPr lang="en-US" sz="1100" dirty="0"/>
          </a:p>
        </p:txBody>
      </p:sp>
      <p:sp>
        <p:nvSpPr>
          <p:cNvPr id="4" name="Text 2"/>
          <p:cNvSpPr/>
          <p:nvPr/>
        </p:nvSpPr>
        <p:spPr>
          <a:xfrm>
            <a:off x="566928" y="749808"/>
            <a:ext cx="11057839" cy="640080"/>
          </a:xfrm>
          <a:prstGeom prst="rect">
            <a:avLst/>
          </a:prstGeom>
          <a:noFill/>
          <a:ln/>
        </p:spPr>
        <p:txBody>
          <a:bodyPr wrap="square" rtlCol="0" anchor="ctr"/>
          <a:lstStyle/>
          <a:p>
            <a:pPr indent="0" marL="0">
              <a:buNone/>
            </a:pPr>
            <a:r>
              <a:rPr lang="en-US" sz="2400" b="1" dirty="0">
                <a:solidFill>
                  <a:srgbClr val="FFFFFF"/>
                </a:solidFill>
                <a:latin typeface="Calibri" pitchFamily="34" charset="0"/>
                <a:ea typeface="Calibri" pitchFamily="34" charset="-122"/>
                <a:cs typeface="Calibri" pitchFamily="34" charset="-120"/>
              </a:rPr>
              <a:t>Budget Forecast — Trending to $59.4M, Inside Authorized Funding</a:t>
            </a:r>
            <a:endParaRPr lang="en-US" sz="2400" dirty="0"/>
          </a:p>
        </p:txBody>
      </p:sp>
      <p:sp>
        <p:nvSpPr>
          <p:cNvPr id="5" name="Shape 3"/>
          <p:cNvSpPr/>
          <p:nvPr/>
        </p:nvSpPr>
        <p:spPr>
          <a:xfrm>
            <a:off x="566928" y="1417320"/>
            <a:ext cx="11057839" cy="18288"/>
          </a:xfrm>
          <a:prstGeom prst="rect">
            <a:avLst/>
          </a:prstGeom>
          <a:solidFill>
            <a:srgbClr val="3D6FA0"/>
          </a:solidFill>
          <a:ln/>
        </p:spPr>
      </p:sp>
      <p:sp>
        <p:nvSpPr>
          <p:cNvPr id="6" name="Text 4"/>
          <p:cNvSpPr/>
          <p:nvPr/>
        </p:nvSpPr>
        <p:spPr>
          <a:xfrm>
            <a:off x="566928" y="1627632"/>
            <a:ext cx="4480560" cy="914400"/>
          </a:xfrm>
          <a:prstGeom prst="rect">
            <a:avLst/>
          </a:prstGeom>
          <a:noFill/>
          <a:ln/>
        </p:spPr>
        <p:txBody>
          <a:bodyPr wrap="square" rtlCol="0" anchor="ctr"/>
          <a:lstStyle/>
          <a:p>
            <a:pPr indent="0" marL="0">
              <a:lnSpc>
                <a:spcPct val="115000"/>
              </a:lnSpc>
              <a:buNone/>
            </a:pPr>
            <a:r>
              <a:rPr lang="en-US" sz="1500" b="1" dirty="0">
                <a:solidFill>
                  <a:srgbClr val="C6DBF0"/>
                </a:solidFill>
                <a:latin typeface="Calibri" pitchFamily="34" charset="0"/>
                <a:ea typeface="Calibri" pitchFamily="34" charset="-122"/>
                <a:cs typeface="Calibri" pitchFamily="34" charset="-120"/>
              </a:rPr>
              <a:t>The forecast at completion is $59,400,000 against a $55,944,000 cost baseline — and inside the $60,144,000 authorized.</a:t>
            </a:r>
            <a:endParaRPr lang="en-US" sz="1500" dirty="0"/>
          </a:p>
        </p:txBody>
      </p:sp>
      <p:sp>
        <p:nvSpPr>
          <p:cNvPr id="7" name="Text 5"/>
          <p:cNvSpPr/>
          <p:nvPr/>
        </p:nvSpPr>
        <p:spPr>
          <a:xfrm>
            <a:off x="566928" y="2697480"/>
            <a:ext cx="4480560" cy="2468880"/>
          </a:xfrm>
          <a:prstGeom prst="rect">
            <a:avLst/>
          </a:prstGeom>
          <a:noFill/>
          <a:ln/>
        </p:spPr>
        <p:txBody>
          <a:bodyPr wrap="square" rtlCol="0" anchor="t"/>
          <a:lstStyle/>
          <a:p>
            <a:pPr indent="0" marL="0">
              <a:lnSpc>
                <a:spcPct val="126000"/>
              </a:lnSpc>
              <a:buNone/>
            </a:pPr>
            <a:r>
              <a:rPr lang="en-US" sz="1200" dirty="0">
                <a:solidFill>
                  <a:srgbClr val="CFE0F2"/>
                </a:solidFill>
                <a:latin typeface="Calibri" pitchFamily="34" charset="0"/>
                <a:ea typeface="Calibri" pitchFamily="34" charset="-122"/>
                <a:cs typeface="Calibri" pitchFamily="34" charset="-120"/>
              </a:rPr>
              <a:t>Contingency is substantially committed. The extension sought today exceeds what remains and requires a draw on management reserve, which is a Sponsor decision rather than a program one. Contingency covers identified risks inside the baseline and the program may commit it; reserve sits outside the baseline for what a baseline cannot anticipate. Reaching for reserve is a signal in itself — it says the program has exhausted what it was authorized to spend against known risk.</a:t>
            </a:r>
            <a:endParaRPr lang="en-US" sz="1200" dirty="0"/>
          </a:p>
        </p:txBody>
      </p:sp>
      <p:sp>
        <p:nvSpPr>
          <p:cNvPr id="8" name="Shape 6"/>
          <p:cNvSpPr/>
          <p:nvPr/>
        </p:nvSpPr>
        <p:spPr>
          <a:xfrm>
            <a:off x="566928" y="5394960"/>
            <a:ext cx="2194560" cy="548640"/>
          </a:xfrm>
          <a:prstGeom prst="roundRect">
            <a:avLst>
              <a:gd name="adj" fmla="val 50000"/>
            </a:avLst>
          </a:prstGeom>
          <a:solidFill>
            <a:srgbClr val="B8790C"/>
          </a:solidFill>
          <a:ln/>
        </p:spPr>
      </p:sp>
      <p:sp>
        <p:nvSpPr>
          <p:cNvPr id="9" name="Text 7"/>
          <p:cNvSpPr/>
          <p:nvPr/>
        </p:nvSpPr>
        <p:spPr>
          <a:xfrm>
            <a:off x="566928" y="5394960"/>
            <a:ext cx="2194560" cy="54864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 AT RISK</a:t>
            </a:r>
            <a:endParaRPr lang="en-US" sz="1500" dirty="0"/>
          </a:p>
        </p:txBody>
      </p:sp>
      <p:sp>
        <p:nvSpPr>
          <p:cNvPr id="10" name="Text 8"/>
          <p:cNvSpPr/>
          <p:nvPr/>
        </p:nvSpPr>
        <p:spPr>
          <a:xfrm>
            <a:off x="5257800" y="1627632"/>
            <a:ext cx="6355080" cy="274320"/>
          </a:xfrm>
          <a:prstGeom prst="rect">
            <a:avLst/>
          </a:prstGeom>
          <a:noFill/>
          <a:ln/>
        </p:spPr>
        <p:txBody>
          <a:bodyPr wrap="square" rtlCol="0" anchor="ctr"/>
          <a:lstStyle/>
          <a:p>
            <a:pPr indent="0" marL="0">
              <a:buNone/>
            </a:pPr>
            <a:r>
              <a:rPr lang="en-US" sz="1000" b="1" spc="100" kern="0" dirty="0">
                <a:solidFill>
                  <a:srgbClr val="D4A02C"/>
                </a:solidFill>
                <a:latin typeface="Calibri" pitchFamily="34" charset="0"/>
                <a:ea typeface="Calibri" pitchFamily="34" charset="-122"/>
                <a:cs typeface="Calibri" pitchFamily="34" charset="-120"/>
              </a:rPr>
              <a:t>CUMULATIVE SPEND — PLAN vs. ACTUAL / FORECAST ($M)</a:t>
            </a:r>
            <a:endParaRPr lang="en-US" sz="1000" dirty="0"/>
          </a:p>
        </p:txBody>
      </p:sp>
      <p:graphicFrame>
        <p:nvGraphicFramePr>
          <p:cNvPr id="11" name="Chart 0" descr=""/>
          <p:cNvGraphicFramePr/>
          <p:nvPr/>
        </p:nvGraphicFramePr>
        <p:xfrm>
          <a:off x="5212080" y="1965960"/>
          <a:ext cx="6355080" cy="3291840"/>
        </p:xfrm>
        <a:graphic xmlns:a="http://schemas.openxmlformats.org/drawingml/2006/main">
          <a:graphicData uri="http://schemas.openxmlformats.org/drawingml/2006/chart">
            <c:chart xmlns:c="http://schemas.openxmlformats.org/drawingml/2006/chart" r:id="rId1"/>
          </a:graphicData>
        </a:graphic>
      </p:graphicFrame>
      <p:sp>
        <p:nvSpPr>
          <p:cNvPr id="12" name="Text 9"/>
          <p:cNvSpPr/>
          <p:nvPr/>
        </p:nvSpPr>
        <p:spPr>
          <a:xfrm>
            <a:off x="5257800" y="5376672"/>
            <a:ext cx="1935480" cy="320040"/>
          </a:xfrm>
          <a:prstGeom prst="rect">
            <a:avLst/>
          </a:prstGeom>
          <a:noFill/>
          <a:ln/>
        </p:spPr>
        <p:txBody>
          <a:bodyPr wrap="square" rtlCol="0" anchor="ctr"/>
          <a:lstStyle/>
          <a:p>
            <a:pPr indent="0" marL="0">
              <a:buNone/>
            </a:pPr>
            <a:r>
              <a:rPr lang="en-US" sz="1500" b="1" dirty="0">
                <a:solidFill>
                  <a:srgbClr val="D4A02C"/>
                </a:solidFill>
                <a:latin typeface="Calibri" pitchFamily="34" charset="0"/>
                <a:ea typeface="Calibri" pitchFamily="34" charset="-122"/>
                <a:cs typeface="Calibri" pitchFamily="34" charset="-120"/>
              </a:rPr>
              <a:t>$55,944,000</a:t>
            </a:r>
            <a:endParaRPr lang="en-US" sz="1500" dirty="0"/>
          </a:p>
        </p:txBody>
      </p:sp>
      <p:sp>
        <p:nvSpPr>
          <p:cNvPr id="13" name="Text 10"/>
          <p:cNvSpPr/>
          <p:nvPr/>
        </p:nvSpPr>
        <p:spPr>
          <a:xfrm>
            <a:off x="5257800" y="5705856"/>
            <a:ext cx="1935480" cy="502920"/>
          </a:xfrm>
          <a:prstGeom prst="rect">
            <a:avLst/>
          </a:prstGeom>
          <a:noFill/>
          <a:ln/>
        </p:spPr>
        <p:txBody>
          <a:bodyPr wrap="square" rtlCol="0" anchor="t"/>
          <a:lstStyle/>
          <a:p>
            <a:pPr indent="0" marL="0">
              <a:lnSpc>
                <a:spcPct val="102000"/>
              </a:lnSpc>
              <a:buNone/>
            </a:pPr>
            <a:r>
              <a:rPr lang="en-US" sz="800" dirty="0">
                <a:solidFill>
                  <a:srgbClr val="93B4D6"/>
                </a:solidFill>
                <a:latin typeface="Calibri" pitchFamily="34" charset="0"/>
                <a:ea typeface="Calibri" pitchFamily="34" charset="-122"/>
                <a:cs typeface="Calibri" pitchFamily="34" charset="-120"/>
              </a:rPr>
              <a:t>Cost baseline (Class 2)</a:t>
            </a:r>
            <a:endParaRPr lang="en-US" sz="800" dirty="0"/>
          </a:p>
        </p:txBody>
      </p:sp>
      <p:sp>
        <p:nvSpPr>
          <p:cNvPr id="14" name="Text 11"/>
          <p:cNvSpPr/>
          <p:nvPr/>
        </p:nvSpPr>
        <p:spPr>
          <a:xfrm>
            <a:off x="7467600" y="5376672"/>
            <a:ext cx="1935480" cy="320040"/>
          </a:xfrm>
          <a:prstGeom prst="rect">
            <a:avLst/>
          </a:prstGeom>
          <a:noFill/>
          <a:ln/>
        </p:spPr>
        <p:txBody>
          <a:bodyPr wrap="square" rtlCol="0" anchor="ctr"/>
          <a:lstStyle/>
          <a:p>
            <a:pPr indent="0" marL="0">
              <a:buNone/>
            </a:pPr>
            <a:r>
              <a:rPr lang="en-US" sz="1500" b="1" dirty="0">
                <a:solidFill>
                  <a:srgbClr val="D4A02C"/>
                </a:solidFill>
                <a:latin typeface="Calibri" pitchFamily="34" charset="0"/>
                <a:ea typeface="Calibri" pitchFamily="34" charset="-122"/>
                <a:cs typeface="Calibri" pitchFamily="34" charset="-120"/>
              </a:rPr>
              <a:t>$59,400,000</a:t>
            </a:r>
            <a:endParaRPr lang="en-US" sz="1500" dirty="0"/>
          </a:p>
        </p:txBody>
      </p:sp>
      <p:sp>
        <p:nvSpPr>
          <p:cNvPr id="15" name="Text 12"/>
          <p:cNvSpPr/>
          <p:nvPr/>
        </p:nvSpPr>
        <p:spPr>
          <a:xfrm>
            <a:off x="7467600" y="5705856"/>
            <a:ext cx="1935480" cy="502920"/>
          </a:xfrm>
          <a:prstGeom prst="rect">
            <a:avLst/>
          </a:prstGeom>
          <a:noFill/>
          <a:ln/>
        </p:spPr>
        <p:txBody>
          <a:bodyPr wrap="square" rtlCol="0" anchor="t"/>
          <a:lstStyle/>
          <a:p>
            <a:pPr indent="0" marL="0">
              <a:lnSpc>
                <a:spcPct val="102000"/>
              </a:lnSpc>
              <a:buNone/>
            </a:pPr>
            <a:r>
              <a:rPr lang="en-US" sz="800" dirty="0">
                <a:solidFill>
                  <a:srgbClr val="93B4D6"/>
                </a:solidFill>
                <a:latin typeface="Calibri" pitchFamily="34" charset="0"/>
                <a:ea typeface="Calibri" pitchFamily="34" charset="-122"/>
                <a:cs typeface="Calibri" pitchFamily="34" charset="-120"/>
              </a:rPr>
              <a:t>Forecast at completion</a:t>
            </a:r>
            <a:endParaRPr lang="en-US" sz="800" dirty="0"/>
          </a:p>
        </p:txBody>
      </p:sp>
      <p:sp>
        <p:nvSpPr>
          <p:cNvPr id="16" name="Text 13"/>
          <p:cNvSpPr/>
          <p:nvPr/>
        </p:nvSpPr>
        <p:spPr>
          <a:xfrm>
            <a:off x="9677400" y="5376672"/>
            <a:ext cx="1935480" cy="320040"/>
          </a:xfrm>
          <a:prstGeom prst="rect">
            <a:avLst/>
          </a:prstGeom>
          <a:noFill/>
          <a:ln/>
        </p:spPr>
        <p:txBody>
          <a:bodyPr wrap="square" rtlCol="0" anchor="ctr"/>
          <a:lstStyle/>
          <a:p>
            <a:pPr indent="0" marL="0">
              <a:buNone/>
            </a:pPr>
            <a:r>
              <a:rPr lang="en-US" sz="1500" b="1" dirty="0">
                <a:solidFill>
                  <a:srgbClr val="D4A02C"/>
                </a:solidFill>
                <a:latin typeface="Calibri" pitchFamily="34" charset="0"/>
                <a:ea typeface="Calibri" pitchFamily="34" charset="-122"/>
                <a:cs typeface="Calibri" pitchFamily="34" charset="-120"/>
              </a:rPr>
              <a:t>$60,144,000</a:t>
            </a:r>
            <a:endParaRPr lang="en-US" sz="1500" dirty="0"/>
          </a:p>
        </p:txBody>
      </p:sp>
      <p:sp>
        <p:nvSpPr>
          <p:cNvPr id="17" name="Text 14"/>
          <p:cNvSpPr/>
          <p:nvPr/>
        </p:nvSpPr>
        <p:spPr>
          <a:xfrm>
            <a:off x="9677400" y="5705856"/>
            <a:ext cx="1935480" cy="502920"/>
          </a:xfrm>
          <a:prstGeom prst="rect">
            <a:avLst/>
          </a:prstGeom>
          <a:noFill/>
          <a:ln/>
        </p:spPr>
        <p:txBody>
          <a:bodyPr wrap="square" rtlCol="0" anchor="t"/>
          <a:lstStyle/>
          <a:p>
            <a:pPr indent="0" marL="0">
              <a:lnSpc>
                <a:spcPct val="102000"/>
              </a:lnSpc>
              <a:buNone/>
            </a:pPr>
            <a:r>
              <a:rPr lang="en-US" sz="800" dirty="0">
                <a:solidFill>
                  <a:srgbClr val="93B4D6"/>
                </a:solidFill>
                <a:latin typeface="Calibri" pitchFamily="34" charset="0"/>
                <a:ea typeface="Calibri" pitchFamily="34" charset="-122"/>
                <a:cs typeface="Calibri" pitchFamily="34" charset="-120"/>
              </a:rPr>
              <a:t>Authorized — the forecast sits inside it</a:t>
            </a:r>
            <a:endParaRPr lang="en-US" sz="800" dirty="0"/>
          </a:p>
        </p:txBody>
      </p:sp>
      <p:sp>
        <p:nvSpPr>
          <p:cNvPr id="18" name="Text 15"/>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WORKING TOGETHER</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How We Stay in Sync</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704088" y="1810512"/>
            <a:ext cx="1828800" cy="274320"/>
          </a:xfrm>
          <a:prstGeom prst="rect">
            <a:avLst/>
          </a:prstGeom>
          <a:noFill/>
          <a:ln/>
        </p:spPr>
        <p:txBody>
          <a:bodyPr wrap="square" rtlCol="0" anchor="ctr"/>
          <a:lstStyle/>
          <a:p>
            <a:pPr indent="0" marL="0">
              <a:buNone/>
            </a:pPr>
            <a:r>
              <a:rPr lang="en-US" sz="1000" b="1" spc="100" kern="0" dirty="0">
                <a:solidFill>
                  <a:srgbClr val="6B7686"/>
                </a:solidFill>
                <a:latin typeface="Calibri" pitchFamily="34" charset="0"/>
                <a:ea typeface="Calibri" pitchFamily="34" charset="-122"/>
                <a:cs typeface="Calibri" pitchFamily="34" charset="-120"/>
              </a:rPr>
              <a:t>CADENCE</a:t>
            </a:r>
            <a:endParaRPr lang="en-US" sz="1000" dirty="0"/>
          </a:p>
        </p:txBody>
      </p:sp>
      <p:sp>
        <p:nvSpPr>
          <p:cNvPr id="6" name="Text 4"/>
          <p:cNvSpPr/>
          <p:nvPr/>
        </p:nvSpPr>
        <p:spPr>
          <a:xfrm>
            <a:off x="2715768" y="1810512"/>
            <a:ext cx="2743200" cy="274320"/>
          </a:xfrm>
          <a:prstGeom prst="rect">
            <a:avLst/>
          </a:prstGeom>
          <a:noFill/>
          <a:ln/>
        </p:spPr>
        <p:txBody>
          <a:bodyPr wrap="square" rtlCol="0" anchor="ctr"/>
          <a:lstStyle/>
          <a:p>
            <a:pPr indent="0" marL="0">
              <a:buNone/>
            </a:pPr>
            <a:r>
              <a:rPr lang="en-US" sz="1000" b="1" spc="100" kern="0" dirty="0">
                <a:solidFill>
                  <a:srgbClr val="6B7686"/>
                </a:solidFill>
                <a:latin typeface="Calibri" pitchFamily="34" charset="0"/>
                <a:ea typeface="Calibri" pitchFamily="34" charset="-122"/>
                <a:cs typeface="Calibri" pitchFamily="34" charset="-120"/>
              </a:rPr>
              <a:t>FORUM</a:t>
            </a:r>
            <a:endParaRPr lang="en-US" sz="1000" dirty="0"/>
          </a:p>
        </p:txBody>
      </p:sp>
      <p:sp>
        <p:nvSpPr>
          <p:cNvPr id="7" name="Text 5"/>
          <p:cNvSpPr/>
          <p:nvPr/>
        </p:nvSpPr>
        <p:spPr>
          <a:xfrm>
            <a:off x="5596128" y="1810512"/>
            <a:ext cx="3657600" cy="274320"/>
          </a:xfrm>
          <a:prstGeom prst="rect">
            <a:avLst/>
          </a:prstGeom>
          <a:noFill/>
          <a:ln/>
        </p:spPr>
        <p:txBody>
          <a:bodyPr wrap="square" rtlCol="0" anchor="ctr"/>
          <a:lstStyle/>
          <a:p>
            <a:pPr indent="0" marL="0">
              <a:buNone/>
            </a:pPr>
            <a:r>
              <a:rPr lang="en-US" sz="1000" b="1" spc="100" kern="0" dirty="0">
                <a:solidFill>
                  <a:srgbClr val="6B7686"/>
                </a:solidFill>
                <a:latin typeface="Calibri" pitchFamily="34" charset="0"/>
                <a:ea typeface="Calibri" pitchFamily="34" charset="-122"/>
                <a:cs typeface="Calibri" pitchFamily="34" charset="-120"/>
              </a:rPr>
              <a:t>PURPOSE</a:t>
            </a:r>
            <a:endParaRPr lang="en-US" sz="1000" dirty="0"/>
          </a:p>
        </p:txBody>
      </p:sp>
      <p:sp>
        <p:nvSpPr>
          <p:cNvPr id="8" name="Shape 6"/>
          <p:cNvSpPr/>
          <p:nvPr/>
        </p:nvSpPr>
        <p:spPr>
          <a:xfrm>
            <a:off x="566928" y="2194560"/>
            <a:ext cx="11057839" cy="822960"/>
          </a:xfrm>
          <a:prstGeom prst="roundRect">
            <a:avLst>
              <a:gd name="adj" fmla="val 6667"/>
            </a:avLst>
          </a:prstGeom>
          <a:solidFill>
            <a:srgbClr val="FFFFFF"/>
          </a:solidFill>
          <a:ln w="12700">
            <a:solidFill>
              <a:srgbClr val="E3E9F0"/>
            </a:solidFill>
            <a:prstDash val="solid"/>
          </a:ln>
        </p:spPr>
      </p:sp>
      <p:sp>
        <p:nvSpPr>
          <p:cNvPr id="9" name="Shape 7"/>
          <p:cNvSpPr/>
          <p:nvPr/>
        </p:nvSpPr>
        <p:spPr>
          <a:xfrm>
            <a:off x="704088" y="2395728"/>
            <a:ext cx="1737360" cy="420624"/>
          </a:xfrm>
          <a:prstGeom prst="roundRect">
            <a:avLst>
              <a:gd name="adj" fmla="val 13043"/>
            </a:avLst>
          </a:prstGeom>
          <a:solidFill>
            <a:srgbClr val="1B3A6B"/>
          </a:solidFill>
          <a:ln/>
        </p:spPr>
      </p:sp>
      <p:sp>
        <p:nvSpPr>
          <p:cNvPr id="10" name="Text 8"/>
          <p:cNvSpPr/>
          <p:nvPr/>
        </p:nvSpPr>
        <p:spPr>
          <a:xfrm>
            <a:off x="704088" y="239572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Weekly</a:t>
            </a:r>
            <a:endParaRPr lang="en-US" sz="1200" dirty="0"/>
          </a:p>
        </p:txBody>
      </p:sp>
      <p:sp>
        <p:nvSpPr>
          <p:cNvPr id="11" name="Text 9"/>
          <p:cNvSpPr/>
          <p:nvPr/>
        </p:nvSpPr>
        <p:spPr>
          <a:xfrm>
            <a:off x="2715768" y="219456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Integration Management Office</a:t>
            </a:r>
            <a:endParaRPr lang="en-US" sz="1400" dirty="0"/>
          </a:p>
        </p:txBody>
      </p:sp>
      <p:sp>
        <p:nvSpPr>
          <p:cNvPr id="12" name="Text 10"/>
          <p:cNvSpPr/>
          <p:nvPr/>
        </p:nvSpPr>
        <p:spPr>
          <a:xfrm>
            <a:off x="5596128" y="219456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Workstream status in, one unified report out</a:t>
            </a:r>
            <a:endParaRPr lang="en-US" sz="1200" dirty="0"/>
          </a:p>
        </p:txBody>
      </p:sp>
      <p:sp>
        <p:nvSpPr>
          <p:cNvPr id="13" name="Shape 11"/>
          <p:cNvSpPr/>
          <p:nvPr/>
        </p:nvSpPr>
        <p:spPr>
          <a:xfrm>
            <a:off x="566928" y="3154680"/>
            <a:ext cx="11057839" cy="822960"/>
          </a:xfrm>
          <a:prstGeom prst="roundRect">
            <a:avLst>
              <a:gd name="adj" fmla="val 6667"/>
            </a:avLst>
          </a:prstGeom>
          <a:solidFill>
            <a:srgbClr val="F3F8FD"/>
          </a:solidFill>
          <a:ln w="12700">
            <a:solidFill>
              <a:srgbClr val="E3E9F0"/>
            </a:solidFill>
            <a:prstDash val="solid"/>
          </a:ln>
        </p:spPr>
      </p:sp>
      <p:sp>
        <p:nvSpPr>
          <p:cNvPr id="14" name="Shape 12"/>
          <p:cNvSpPr/>
          <p:nvPr/>
        </p:nvSpPr>
        <p:spPr>
          <a:xfrm>
            <a:off x="704088" y="3355848"/>
            <a:ext cx="1737360" cy="420624"/>
          </a:xfrm>
          <a:prstGeom prst="roundRect">
            <a:avLst>
              <a:gd name="adj" fmla="val 13043"/>
            </a:avLst>
          </a:prstGeom>
          <a:solidFill>
            <a:srgbClr val="1B3A6B"/>
          </a:solidFill>
          <a:ln/>
        </p:spPr>
      </p:sp>
      <p:sp>
        <p:nvSpPr>
          <p:cNvPr id="15" name="Text 13"/>
          <p:cNvSpPr/>
          <p:nvPr/>
        </p:nvSpPr>
        <p:spPr>
          <a:xfrm>
            <a:off x="704088" y="335584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Weekly</a:t>
            </a:r>
            <a:endParaRPr lang="en-US" sz="1200" dirty="0"/>
          </a:p>
        </p:txBody>
      </p:sp>
      <p:sp>
        <p:nvSpPr>
          <p:cNvPr id="16" name="Text 14"/>
          <p:cNvSpPr/>
          <p:nvPr/>
        </p:nvSpPr>
        <p:spPr>
          <a:xfrm>
            <a:off x="2715768" y="315468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Vendor check-ins — individually</a:t>
            </a:r>
            <a:endParaRPr lang="en-US" sz="1400" dirty="0"/>
          </a:p>
        </p:txBody>
      </p:sp>
      <p:sp>
        <p:nvSpPr>
          <p:cNvPr id="17" name="Text 15"/>
          <p:cNvSpPr/>
          <p:nvPr/>
        </p:nvSpPr>
        <p:spPr>
          <a:xfrm>
            <a:off x="5596128" y="315468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Never a joint forum; delivery problems are commercially sensitive</a:t>
            </a:r>
            <a:endParaRPr lang="en-US" sz="1200" dirty="0"/>
          </a:p>
        </p:txBody>
      </p:sp>
      <p:sp>
        <p:nvSpPr>
          <p:cNvPr id="18" name="Shape 16"/>
          <p:cNvSpPr/>
          <p:nvPr/>
        </p:nvSpPr>
        <p:spPr>
          <a:xfrm>
            <a:off x="566928" y="4114800"/>
            <a:ext cx="11057839" cy="822960"/>
          </a:xfrm>
          <a:prstGeom prst="roundRect">
            <a:avLst>
              <a:gd name="adj" fmla="val 6667"/>
            </a:avLst>
          </a:prstGeom>
          <a:solidFill>
            <a:srgbClr val="FFFFFF"/>
          </a:solidFill>
          <a:ln w="12700">
            <a:solidFill>
              <a:srgbClr val="E3E9F0"/>
            </a:solidFill>
            <a:prstDash val="solid"/>
          </a:ln>
        </p:spPr>
      </p:sp>
      <p:sp>
        <p:nvSpPr>
          <p:cNvPr id="19" name="Shape 17"/>
          <p:cNvSpPr/>
          <p:nvPr/>
        </p:nvSpPr>
        <p:spPr>
          <a:xfrm>
            <a:off x="704088" y="4315968"/>
            <a:ext cx="1737360" cy="420624"/>
          </a:xfrm>
          <a:prstGeom prst="roundRect">
            <a:avLst>
              <a:gd name="adj" fmla="val 13043"/>
            </a:avLst>
          </a:prstGeom>
          <a:solidFill>
            <a:srgbClr val="1B3A6B"/>
          </a:solidFill>
          <a:ln/>
        </p:spPr>
      </p:sp>
      <p:sp>
        <p:nvSpPr>
          <p:cNvPr id="20" name="Text 18"/>
          <p:cNvSpPr/>
          <p:nvPr/>
        </p:nvSpPr>
        <p:spPr>
          <a:xfrm>
            <a:off x="704088" y="431596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Monthly</a:t>
            </a:r>
            <a:endParaRPr lang="en-US" sz="1200" dirty="0"/>
          </a:p>
        </p:txBody>
      </p:sp>
      <p:sp>
        <p:nvSpPr>
          <p:cNvPr id="21" name="Text 19"/>
          <p:cNvSpPr/>
          <p:nvPr/>
        </p:nvSpPr>
        <p:spPr>
          <a:xfrm>
            <a:off x="2715768" y="411480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Steering Committee</a:t>
            </a:r>
            <a:endParaRPr lang="en-US" sz="1400" dirty="0"/>
          </a:p>
        </p:txBody>
      </p:sp>
      <p:sp>
        <p:nvSpPr>
          <p:cNvPr id="22" name="Text 20"/>
          <p:cNvSpPr/>
          <p:nvPr/>
        </p:nvSpPr>
        <p:spPr>
          <a:xfrm>
            <a:off x="5596128" y="411480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Formal program-health review — this meeting</a:t>
            </a:r>
            <a:endParaRPr lang="en-US" sz="1200" dirty="0"/>
          </a:p>
        </p:txBody>
      </p:sp>
      <p:sp>
        <p:nvSpPr>
          <p:cNvPr id="23" name="Shape 21"/>
          <p:cNvSpPr/>
          <p:nvPr/>
        </p:nvSpPr>
        <p:spPr>
          <a:xfrm>
            <a:off x="566928" y="5074920"/>
            <a:ext cx="11057839" cy="822960"/>
          </a:xfrm>
          <a:prstGeom prst="roundRect">
            <a:avLst>
              <a:gd name="adj" fmla="val 6667"/>
            </a:avLst>
          </a:prstGeom>
          <a:solidFill>
            <a:srgbClr val="F3F8FD"/>
          </a:solidFill>
          <a:ln w="12700">
            <a:solidFill>
              <a:srgbClr val="E3E9F0"/>
            </a:solidFill>
            <a:prstDash val="solid"/>
          </a:ln>
        </p:spPr>
      </p:sp>
      <p:sp>
        <p:nvSpPr>
          <p:cNvPr id="24" name="Shape 22"/>
          <p:cNvSpPr/>
          <p:nvPr/>
        </p:nvSpPr>
        <p:spPr>
          <a:xfrm>
            <a:off x="704088" y="5276088"/>
            <a:ext cx="1737360" cy="420624"/>
          </a:xfrm>
          <a:prstGeom prst="roundRect">
            <a:avLst>
              <a:gd name="adj" fmla="val 13043"/>
            </a:avLst>
          </a:prstGeom>
          <a:solidFill>
            <a:srgbClr val="1B3A6B"/>
          </a:solidFill>
          <a:ln/>
        </p:spPr>
      </p:sp>
      <p:sp>
        <p:nvSpPr>
          <p:cNvPr id="25" name="Text 23"/>
          <p:cNvSpPr/>
          <p:nvPr/>
        </p:nvSpPr>
        <p:spPr>
          <a:xfrm>
            <a:off x="704088" y="527608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As needed</a:t>
            </a:r>
            <a:endParaRPr lang="en-US" sz="1200" dirty="0"/>
          </a:p>
        </p:txBody>
      </p:sp>
      <p:sp>
        <p:nvSpPr>
          <p:cNvPr id="26" name="Text 24"/>
          <p:cNvSpPr/>
          <p:nvPr/>
        </p:nvSpPr>
        <p:spPr>
          <a:xfrm>
            <a:off x="2715768" y="507492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Change Control Board</a:t>
            </a:r>
            <a:endParaRPr lang="en-US" sz="1400" dirty="0"/>
          </a:p>
        </p:txBody>
      </p:sp>
      <p:sp>
        <p:nvSpPr>
          <p:cNvPr id="27" name="Text 25"/>
          <p:cNvSpPr/>
          <p:nvPr/>
        </p:nvSpPr>
        <p:spPr>
          <a:xfrm>
            <a:off x="5596128" y="507492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Cost- or scope-impacting change requests</a:t>
            </a:r>
            <a:endParaRPr lang="en-US" sz="1200" dirty="0"/>
          </a:p>
        </p:txBody>
      </p:sp>
      <p:sp>
        <p:nvSpPr>
          <p:cNvPr id="28" name="Shape 26"/>
          <p:cNvSpPr/>
          <p:nvPr/>
        </p:nvSpPr>
        <p:spPr>
          <a:xfrm>
            <a:off x="566928" y="6035040"/>
            <a:ext cx="11057839" cy="822960"/>
          </a:xfrm>
          <a:prstGeom prst="roundRect">
            <a:avLst>
              <a:gd name="adj" fmla="val 6667"/>
            </a:avLst>
          </a:prstGeom>
          <a:solidFill>
            <a:srgbClr val="FFFFFF"/>
          </a:solidFill>
          <a:ln w="12700">
            <a:solidFill>
              <a:srgbClr val="E3E9F0"/>
            </a:solidFill>
            <a:prstDash val="solid"/>
          </a:ln>
        </p:spPr>
      </p:sp>
      <p:sp>
        <p:nvSpPr>
          <p:cNvPr id="29" name="Shape 27"/>
          <p:cNvSpPr/>
          <p:nvPr/>
        </p:nvSpPr>
        <p:spPr>
          <a:xfrm>
            <a:off x="704088" y="6236208"/>
            <a:ext cx="1737360" cy="420624"/>
          </a:xfrm>
          <a:prstGeom prst="roundRect">
            <a:avLst>
              <a:gd name="adj" fmla="val 13043"/>
            </a:avLst>
          </a:prstGeom>
          <a:solidFill>
            <a:srgbClr val="1B3A6B"/>
          </a:solidFill>
          <a:ln/>
        </p:spPr>
      </p:sp>
      <p:sp>
        <p:nvSpPr>
          <p:cNvPr id="30" name="Text 28"/>
          <p:cNvSpPr/>
          <p:nvPr/>
        </p:nvSpPr>
        <p:spPr>
          <a:xfrm>
            <a:off x="704088" y="623620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Weekly</a:t>
            </a:r>
            <a:endParaRPr lang="en-US" sz="1200" dirty="0"/>
          </a:p>
        </p:txBody>
      </p:sp>
      <p:sp>
        <p:nvSpPr>
          <p:cNvPr id="31" name="Text 29"/>
          <p:cNvSpPr/>
          <p:nvPr/>
        </p:nvSpPr>
        <p:spPr>
          <a:xfrm>
            <a:off x="2715768" y="6035040"/>
            <a:ext cx="2743200" cy="82296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Steward false-positive audit</a:t>
            </a:r>
            <a:endParaRPr lang="en-US" sz="1400" dirty="0"/>
          </a:p>
        </p:txBody>
      </p:sp>
      <p:sp>
        <p:nvSpPr>
          <p:cNvPr id="32" name="Text 30"/>
          <p:cNvSpPr/>
          <p:nvPr/>
        </p:nvSpPr>
        <p:spPr>
          <a:xfrm>
            <a:off x="5596128" y="6035040"/>
            <a:ext cx="5937199" cy="822960"/>
          </a:xfrm>
          <a:prstGeom prst="rect">
            <a:avLst/>
          </a:prstGeom>
          <a:noFill/>
          <a:ln/>
        </p:spPr>
        <p:txBody>
          <a:bodyPr wrap="square" rtlCol="0" anchor="ctr"/>
          <a:lstStyle/>
          <a:p>
            <a:pPr indent="0" marL="0">
              <a:lnSpc>
                <a:spcPct val="105000"/>
              </a:lnSpc>
              <a:buNone/>
            </a:pPr>
            <a:r>
              <a:rPr lang="en-US" sz="1200" dirty="0">
                <a:solidFill>
                  <a:srgbClr val="3D4A5A"/>
                </a:solidFill>
                <a:latin typeface="Calibri" pitchFamily="34" charset="0"/>
                <a:ea typeface="Calibri" pitchFamily="34" charset="-122"/>
                <a:cs typeface="Calibri" pitchFamily="34" charset="-120"/>
              </a:rPr>
              <a:t>Sampled outside the workstream that sets the thresholds</a:t>
            </a:r>
            <a:endParaRPr lang="en-US" sz="1200" dirty="0"/>
          </a:p>
        </p:txBody>
      </p:sp>
      <p:sp>
        <p:nvSpPr>
          <p:cNvPr id="33" name="Text 31"/>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RISKS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Risks and Mitigation</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481328"/>
            <a:ext cx="11057839" cy="274320"/>
          </a:xfrm>
          <a:prstGeom prst="rect">
            <a:avLst/>
          </a:prstGeom>
          <a:noFill/>
          <a:ln/>
        </p:spPr>
        <p:txBody>
          <a:bodyPr wrap="square" rtlCol="0" anchor="ctr"/>
          <a:lstStyle/>
          <a:p>
            <a:pPr indent="0" marL="0">
              <a:buNone/>
            </a:pPr>
            <a:r>
              <a:rPr lang="en-US" sz="1200" dirty="0">
                <a:solidFill>
                  <a:srgbClr val="3D4A5A"/>
                </a:solidFill>
                <a:latin typeface="Calibri" pitchFamily="34" charset="0"/>
                <a:ea typeface="Calibri" pitchFamily="34" charset="-122"/>
                <a:cs typeface="Calibri" pitchFamily="34" charset="-120"/>
              </a:rPr>
              <a:t>The full register at a glance — each risk with its mitigation, likelihood, and impact; detailed cards follow.</a:t>
            </a:r>
            <a:endParaRPr lang="en-US" sz="1200" dirty="0"/>
          </a:p>
        </p:txBody>
      </p:sp>
      <p:sp>
        <p:nvSpPr>
          <p:cNvPr id="6" name="Text 4"/>
          <p:cNvSpPr/>
          <p:nvPr/>
        </p:nvSpPr>
        <p:spPr>
          <a:xfrm>
            <a:off x="1115568" y="1965960"/>
            <a:ext cx="338328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IDENTIFIED RISKS</a:t>
            </a:r>
            <a:endParaRPr lang="en-US" sz="1100" dirty="0"/>
          </a:p>
        </p:txBody>
      </p:sp>
      <p:sp>
        <p:nvSpPr>
          <p:cNvPr id="7" name="Text 5"/>
          <p:cNvSpPr/>
          <p:nvPr/>
        </p:nvSpPr>
        <p:spPr>
          <a:xfrm>
            <a:off x="4636008" y="1965960"/>
            <a:ext cx="4709160" cy="274320"/>
          </a:xfrm>
          <a:prstGeom prst="rect">
            <a:avLst/>
          </a:prstGeom>
          <a:noFill/>
          <a:ln/>
        </p:spPr>
        <p:txBody>
          <a:bodyPr wrap="square" rtlCol="0" anchor="ctr"/>
          <a:lstStyle/>
          <a:p>
            <a:pPr indent="0" marL="0">
              <a:buNone/>
            </a:pPr>
            <a:r>
              <a:rPr lang="en-US" sz="1100" b="1" spc="100" kern="0" dirty="0">
                <a:solidFill>
                  <a:srgbClr val="1E7B4D"/>
                </a:solidFill>
                <a:latin typeface="Calibri" pitchFamily="34" charset="0"/>
                <a:ea typeface="Calibri" pitchFamily="34" charset="-122"/>
                <a:cs typeface="Calibri" pitchFamily="34" charset="-120"/>
              </a:rPr>
              <a:t>MITIGATION STRATEGY</a:t>
            </a:r>
            <a:endParaRPr lang="en-US" sz="1100" dirty="0"/>
          </a:p>
        </p:txBody>
      </p:sp>
      <p:sp>
        <p:nvSpPr>
          <p:cNvPr id="8" name="Text 6"/>
          <p:cNvSpPr/>
          <p:nvPr/>
        </p:nvSpPr>
        <p:spPr>
          <a:xfrm>
            <a:off x="8979408" y="1965960"/>
            <a:ext cx="128016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LIKELIHOOD</a:t>
            </a:r>
            <a:endParaRPr lang="en-US" sz="1100" dirty="0"/>
          </a:p>
        </p:txBody>
      </p:sp>
      <p:sp>
        <p:nvSpPr>
          <p:cNvPr id="9" name="Text 7"/>
          <p:cNvSpPr/>
          <p:nvPr/>
        </p:nvSpPr>
        <p:spPr>
          <a:xfrm>
            <a:off x="10305288" y="1965960"/>
            <a:ext cx="128016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IMPACT</a:t>
            </a:r>
            <a:endParaRPr lang="en-US" sz="1100" dirty="0"/>
          </a:p>
        </p:txBody>
      </p:sp>
      <p:sp>
        <p:nvSpPr>
          <p:cNvPr id="10" name="Text 8"/>
          <p:cNvSpPr/>
          <p:nvPr/>
        </p:nvSpPr>
        <p:spPr>
          <a:xfrm>
            <a:off x="566928" y="2450592"/>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01</a:t>
            </a:r>
            <a:endParaRPr lang="en-US" sz="3000" dirty="0"/>
          </a:p>
        </p:txBody>
      </p:sp>
      <p:sp>
        <p:nvSpPr>
          <p:cNvPr id="11" name="Text 9"/>
          <p:cNvSpPr/>
          <p:nvPr/>
        </p:nvSpPr>
        <p:spPr>
          <a:xfrm>
            <a:off x="1115568" y="2395728"/>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Member identity resolution volume</a:t>
            </a:r>
            <a:endParaRPr lang="en-US" sz="1300" dirty="0"/>
          </a:p>
        </p:txBody>
      </p:sp>
      <p:sp>
        <p:nvSpPr>
          <p:cNvPr id="12" name="Shape 10"/>
          <p:cNvSpPr/>
          <p:nvPr/>
        </p:nvSpPr>
        <p:spPr>
          <a:xfrm>
            <a:off x="4087368" y="2395728"/>
            <a:ext cx="4709160" cy="786384"/>
          </a:xfrm>
          <a:prstGeom prst="roundRect">
            <a:avLst>
              <a:gd name="adj" fmla="val 9302"/>
            </a:avLst>
          </a:prstGeom>
          <a:solidFill>
            <a:srgbClr val="E7F4ED"/>
          </a:solidFill>
          <a:ln/>
        </p:spPr>
      </p:sp>
      <p:sp>
        <p:nvSpPr>
          <p:cNvPr id="13" name="Shape 11"/>
          <p:cNvSpPr/>
          <p:nvPr/>
        </p:nvSpPr>
        <p:spPr>
          <a:xfrm>
            <a:off x="4251960" y="2642616"/>
            <a:ext cx="292608" cy="292608"/>
          </a:xfrm>
          <a:prstGeom prst="ellipse">
            <a:avLst/>
          </a:prstGeom>
          <a:solidFill>
            <a:srgbClr val="1E7B4D"/>
          </a:solidFill>
          <a:ln/>
        </p:spPr>
      </p:sp>
      <p:sp>
        <p:nvSpPr>
          <p:cNvPr id="14" name="Text 12"/>
          <p:cNvSpPr/>
          <p:nvPr/>
        </p:nvSpPr>
        <p:spPr>
          <a:xfrm>
            <a:off x="4251960" y="2642616"/>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15" name="Text 13"/>
          <p:cNvSpPr/>
          <p:nvPr/>
        </p:nvSpPr>
        <p:spPr>
          <a:xfrm>
            <a:off x="4654296" y="2395728"/>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Second steward cohort already recruiting; extension sought today</a:t>
            </a:r>
            <a:endParaRPr lang="en-US" sz="1150" dirty="0"/>
          </a:p>
        </p:txBody>
      </p:sp>
      <p:sp>
        <p:nvSpPr>
          <p:cNvPr id="16" name="Shape 14"/>
          <p:cNvSpPr/>
          <p:nvPr/>
        </p:nvSpPr>
        <p:spPr>
          <a:xfrm>
            <a:off x="8979408" y="2679192"/>
            <a:ext cx="219456" cy="219456"/>
          </a:xfrm>
          <a:prstGeom prst="ellipse">
            <a:avLst/>
          </a:prstGeom>
          <a:solidFill>
            <a:srgbClr val="C0392B"/>
          </a:solidFill>
          <a:ln/>
        </p:spPr>
      </p:sp>
      <p:sp>
        <p:nvSpPr>
          <p:cNvPr id="17" name="Text 15"/>
          <p:cNvSpPr/>
          <p:nvPr/>
        </p:nvSpPr>
        <p:spPr>
          <a:xfrm>
            <a:off x="9290304" y="2395728"/>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18" name="Shape 16"/>
          <p:cNvSpPr/>
          <p:nvPr/>
        </p:nvSpPr>
        <p:spPr>
          <a:xfrm>
            <a:off x="10305288" y="2679192"/>
            <a:ext cx="219456" cy="219456"/>
          </a:xfrm>
          <a:prstGeom prst="ellipse">
            <a:avLst/>
          </a:prstGeom>
          <a:solidFill>
            <a:srgbClr val="C0392B"/>
          </a:solidFill>
          <a:ln/>
        </p:spPr>
      </p:sp>
      <p:sp>
        <p:nvSpPr>
          <p:cNvPr id="19" name="Text 17"/>
          <p:cNvSpPr/>
          <p:nvPr/>
        </p:nvSpPr>
        <p:spPr>
          <a:xfrm>
            <a:off x="10616184" y="2395728"/>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20" name="Text 18"/>
          <p:cNvSpPr/>
          <p:nvPr/>
        </p:nvSpPr>
        <p:spPr>
          <a:xfrm>
            <a:off x="566928" y="3383280"/>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02</a:t>
            </a:r>
            <a:endParaRPr lang="en-US" sz="3000" dirty="0"/>
          </a:p>
        </p:txBody>
      </p:sp>
      <p:sp>
        <p:nvSpPr>
          <p:cNvPr id="21" name="Text 19"/>
          <p:cNvSpPr/>
          <p:nvPr/>
        </p:nvSpPr>
        <p:spPr>
          <a:xfrm>
            <a:off x="1115568" y="3328416"/>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Core administration cutover slips past the TSA plan date</a:t>
            </a:r>
            <a:endParaRPr lang="en-US" sz="1300" dirty="0"/>
          </a:p>
        </p:txBody>
      </p:sp>
      <p:sp>
        <p:nvSpPr>
          <p:cNvPr id="22" name="Shape 20"/>
          <p:cNvSpPr/>
          <p:nvPr/>
        </p:nvSpPr>
        <p:spPr>
          <a:xfrm>
            <a:off x="4087368" y="3328416"/>
            <a:ext cx="4709160" cy="786384"/>
          </a:xfrm>
          <a:prstGeom prst="roundRect">
            <a:avLst>
              <a:gd name="adj" fmla="val 9302"/>
            </a:avLst>
          </a:prstGeom>
          <a:solidFill>
            <a:srgbClr val="E7F4ED"/>
          </a:solidFill>
          <a:ln/>
        </p:spPr>
      </p:sp>
      <p:sp>
        <p:nvSpPr>
          <p:cNvPr id="23" name="Shape 21"/>
          <p:cNvSpPr/>
          <p:nvPr/>
        </p:nvSpPr>
        <p:spPr>
          <a:xfrm>
            <a:off x="4251960" y="3575304"/>
            <a:ext cx="292608" cy="292608"/>
          </a:xfrm>
          <a:prstGeom prst="ellipse">
            <a:avLst/>
          </a:prstGeom>
          <a:solidFill>
            <a:srgbClr val="1E7B4D"/>
          </a:solidFill>
          <a:ln/>
        </p:spPr>
      </p:sp>
      <p:sp>
        <p:nvSpPr>
          <p:cNvPr id="24" name="Text 22"/>
          <p:cNvSpPr/>
          <p:nvPr/>
        </p:nvSpPr>
        <p:spPr>
          <a:xfrm>
            <a:off x="4251960" y="3575304"/>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25" name="Text 23"/>
          <p:cNvSpPr/>
          <p:nvPr/>
        </p:nvSpPr>
        <p:spPr>
          <a:xfrm>
            <a:off x="4654296" y="3328416"/>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Resolved by the same extension — no duplicate response</a:t>
            </a:r>
            <a:endParaRPr lang="en-US" sz="1150" dirty="0"/>
          </a:p>
        </p:txBody>
      </p:sp>
      <p:sp>
        <p:nvSpPr>
          <p:cNvPr id="26" name="Shape 24"/>
          <p:cNvSpPr/>
          <p:nvPr/>
        </p:nvSpPr>
        <p:spPr>
          <a:xfrm>
            <a:off x="8979408" y="3611880"/>
            <a:ext cx="219456" cy="219456"/>
          </a:xfrm>
          <a:prstGeom prst="ellipse">
            <a:avLst/>
          </a:prstGeom>
          <a:solidFill>
            <a:srgbClr val="C0392B"/>
          </a:solidFill>
          <a:ln/>
        </p:spPr>
      </p:sp>
      <p:sp>
        <p:nvSpPr>
          <p:cNvPr id="27" name="Text 25"/>
          <p:cNvSpPr/>
          <p:nvPr/>
        </p:nvSpPr>
        <p:spPr>
          <a:xfrm>
            <a:off x="9290304" y="3328416"/>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28" name="Shape 26"/>
          <p:cNvSpPr/>
          <p:nvPr/>
        </p:nvSpPr>
        <p:spPr>
          <a:xfrm>
            <a:off x="10305288" y="3611880"/>
            <a:ext cx="219456" cy="219456"/>
          </a:xfrm>
          <a:prstGeom prst="ellipse">
            <a:avLst/>
          </a:prstGeom>
          <a:solidFill>
            <a:srgbClr val="C0392B"/>
          </a:solidFill>
          <a:ln/>
        </p:spPr>
      </p:sp>
      <p:sp>
        <p:nvSpPr>
          <p:cNvPr id="29" name="Text 27"/>
          <p:cNvSpPr/>
          <p:nvPr/>
        </p:nvSpPr>
        <p:spPr>
          <a:xfrm>
            <a:off x="10616184" y="3328416"/>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30" name="Text 28"/>
          <p:cNvSpPr/>
          <p:nvPr/>
        </p:nvSpPr>
        <p:spPr>
          <a:xfrm>
            <a:off x="566928" y="4315968"/>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03</a:t>
            </a:r>
            <a:endParaRPr lang="en-US" sz="3000" dirty="0"/>
          </a:p>
        </p:txBody>
      </p:sp>
      <p:sp>
        <p:nvSpPr>
          <p:cNvPr id="31" name="Text 29"/>
          <p:cNvSpPr/>
          <p:nvPr/>
        </p:nvSpPr>
        <p:spPr>
          <a:xfrm>
            <a:off x="1115568" y="4261104"/>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Attrition of retention-covered target staff</a:t>
            </a:r>
            <a:endParaRPr lang="en-US" sz="1300" dirty="0"/>
          </a:p>
        </p:txBody>
      </p:sp>
      <p:sp>
        <p:nvSpPr>
          <p:cNvPr id="32" name="Shape 30"/>
          <p:cNvSpPr/>
          <p:nvPr/>
        </p:nvSpPr>
        <p:spPr>
          <a:xfrm>
            <a:off x="4087368" y="4261104"/>
            <a:ext cx="4709160" cy="786384"/>
          </a:xfrm>
          <a:prstGeom prst="roundRect">
            <a:avLst>
              <a:gd name="adj" fmla="val 9302"/>
            </a:avLst>
          </a:prstGeom>
          <a:solidFill>
            <a:srgbClr val="E7F4ED"/>
          </a:solidFill>
          <a:ln/>
        </p:spPr>
      </p:sp>
      <p:sp>
        <p:nvSpPr>
          <p:cNvPr id="33" name="Shape 31"/>
          <p:cNvSpPr/>
          <p:nvPr/>
        </p:nvSpPr>
        <p:spPr>
          <a:xfrm>
            <a:off x="4251960" y="4507992"/>
            <a:ext cx="292608" cy="292608"/>
          </a:xfrm>
          <a:prstGeom prst="ellipse">
            <a:avLst/>
          </a:prstGeom>
          <a:solidFill>
            <a:srgbClr val="1E7B4D"/>
          </a:solidFill>
          <a:ln/>
        </p:spPr>
      </p:sp>
      <p:sp>
        <p:nvSpPr>
          <p:cNvPr id="34" name="Text 32"/>
          <p:cNvSpPr/>
          <p:nvPr/>
        </p:nvSpPr>
        <p:spPr>
          <a:xfrm>
            <a:off x="4251960" y="4507992"/>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35" name="Text 33"/>
          <p:cNvSpPr/>
          <p:nvPr/>
        </p:nvSpPr>
        <p:spPr>
          <a:xfrm>
            <a:off x="4654296" y="4261104"/>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Retention tied to transfer obligations, not presence</a:t>
            </a:r>
            <a:endParaRPr lang="en-US" sz="1150" dirty="0"/>
          </a:p>
        </p:txBody>
      </p:sp>
      <p:sp>
        <p:nvSpPr>
          <p:cNvPr id="36" name="Shape 34"/>
          <p:cNvSpPr/>
          <p:nvPr/>
        </p:nvSpPr>
        <p:spPr>
          <a:xfrm>
            <a:off x="8979408" y="4544568"/>
            <a:ext cx="219456" cy="219456"/>
          </a:xfrm>
          <a:prstGeom prst="ellipse">
            <a:avLst/>
          </a:prstGeom>
          <a:solidFill>
            <a:srgbClr val="B8790C"/>
          </a:solidFill>
          <a:ln/>
        </p:spPr>
      </p:sp>
      <p:sp>
        <p:nvSpPr>
          <p:cNvPr id="37" name="Text 35"/>
          <p:cNvSpPr/>
          <p:nvPr/>
        </p:nvSpPr>
        <p:spPr>
          <a:xfrm>
            <a:off x="9290304" y="4261104"/>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Medium</a:t>
            </a:r>
            <a:endParaRPr lang="en-US" sz="1200" dirty="0"/>
          </a:p>
        </p:txBody>
      </p:sp>
      <p:sp>
        <p:nvSpPr>
          <p:cNvPr id="38" name="Shape 36"/>
          <p:cNvSpPr/>
          <p:nvPr/>
        </p:nvSpPr>
        <p:spPr>
          <a:xfrm>
            <a:off x="10305288" y="4544568"/>
            <a:ext cx="219456" cy="219456"/>
          </a:xfrm>
          <a:prstGeom prst="ellipse">
            <a:avLst/>
          </a:prstGeom>
          <a:solidFill>
            <a:srgbClr val="C0392B"/>
          </a:solidFill>
          <a:ln/>
        </p:spPr>
      </p:sp>
      <p:sp>
        <p:nvSpPr>
          <p:cNvPr id="39" name="Text 37"/>
          <p:cNvSpPr/>
          <p:nvPr/>
        </p:nvSpPr>
        <p:spPr>
          <a:xfrm>
            <a:off x="10616184" y="4261104"/>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40" name="Text 38"/>
          <p:cNvSpPr/>
          <p:nvPr/>
        </p:nvSpPr>
        <p:spPr>
          <a:xfrm>
            <a:off x="566928" y="5248656"/>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04</a:t>
            </a:r>
            <a:endParaRPr lang="en-US" sz="3000" dirty="0"/>
          </a:p>
        </p:txBody>
      </p:sp>
      <p:sp>
        <p:nvSpPr>
          <p:cNvPr id="41" name="Text 39"/>
          <p:cNvSpPr/>
          <p:nvPr/>
        </p:nvSpPr>
        <p:spPr>
          <a:xfrm>
            <a:off x="1115568" y="5193792"/>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Cloud skills gap slows migration or incident response</a:t>
            </a:r>
            <a:endParaRPr lang="en-US" sz="1300" dirty="0"/>
          </a:p>
        </p:txBody>
      </p:sp>
      <p:sp>
        <p:nvSpPr>
          <p:cNvPr id="42" name="Shape 40"/>
          <p:cNvSpPr/>
          <p:nvPr/>
        </p:nvSpPr>
        <p:spPr>
          <a:xfrm>
            <a:off x="4087368" y="5193792"/>
            <a:ext cx="4709160" cy="786384"/>
          </a:xfrm>
          <a:prstGeom prst="roundRect">
            <a:avLst>
              <a:gd name="adj" fmla="val 9302"/>
            </a:avLst>
          </a:prstGeom>
          <a:solidFill>
            <a:srgbClr val="E7F4ED"/>
          </a:solidFill>
          <a:ln/>
        </p:spPr>
      </p:sp>
      <p:sp>
        <p:nvSpPr>
          <p:cNvPr id="43" name="Shape 41"/>
          <p:cNvSpPr/>
          <p:nvPr/>
        </p:nvSpPr>
        <p:spPr>
          <a:xfrm>
            <a:off x="4251960" y="5440680"/>
            <a:ext cx="292608" cy="292608"/>
          </a:xfrm>
          <a:prstGeom prst="ellipse">
            <a:avLst/>
          </a:prstGeom>
          <a:solidFill>
            <a:srgbClr val="1E7B4D"/>
          </a:solidFill>
          <a:ln/>
        </p:spPr>
      </p:sp>
      <p:sp>
        <p:nvSpPr>
          <p:cNvPr id="44" name="Text 42"/>
          <p:cNvSpPr/>
          <p:nvPr/>
        </p:nvSpPr>
        <p:spPr>
          <a:xfrm>
            <a:off x="4251960" y="5440680"/>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45" name="Text 43"/>
          <p:cNvSpPr/>
          <p:nvPr/>
        </p:nvSpPr>
        <p:spPr>
          <a:xfrm>
            <a:off x="4654296" y="5193792"/>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Rehost-first held; step-down contracted, not assumed</a:t>
            </a:r>
            <a:endParaRPr lang="en-US" sz="1150" dirty="0"/>
          </a:p>
        </p:txBody>
      </p:sp>
      <p:sp>
        <p:nvSpPr>
          <p:cNvPr id="46" name="Shape 44"/>
          <p:cNvSpPr/>
          <p:nvPr/>
        </p:nvSpPr>
        <p:spPr>
          <a:xfrm>
            <a:off x="8979408" y="5477256"/>
            <a:ext cx="219456" cy="219456"/>
          </a:xfrm>
          <a:prstGeom prst="ellipse">
            <a:avLst/>
          </a:prstGeom>
          <a:solidFill>
            <a:srgbClr val="1E7B4D"/>
          </a:solidFill>
          <a:ln/>
        </p:spPr>
      </p:sp>
      <p:sp>
        <p:nvSpPr>
          <p:cNvPr id="47" name="Text 45"/>
          <p:cNvSpPr/>
          <p:nvPr/>
        </p:nvSpPr>
        <p:spPr>
          <a:xfrm>
            <a:off x="9290304" y="5193792"/>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Low</a:t>
            </a:r>
            <a:endParaRPr lang="en-US" sz="1200" dirty="0"/>
          </a:p>
        </p:txBody>
      </p:sp>
      <p:sp>
        <p:nvSpPr>
          <p:cNvPr id="48" name="Shape 46"/>
          <p:cNvSpPr/>
          <p:nvPr/>
        </p:nvSpPr>
        <p:spPr>
          <a:xfrm>
            <a:off x="10305288" y="5477256"/>
            <a:ext cx="219456" cy="219456"/>
          </a:xfrm>
          <a:prstGeom prst="ellipse">
            <a:avLst/>
          </a:prstGeom>
          <a:solidFill>
            <a:srgbClr val="B8790C"/>
          </a:solidFill>
          <a:ln/>
        </p:spPr>
      </p:sp>
      <p:sp>
        <p:nvSpPr>
          <p:cNvPr id="49" name="Text 47"/>
          <p:cNvSpPr/>
          <p:nvPr/>
        </p:nvSpPr>
        <p:spPr>
          <a:xfrm>
            <a:off x="10616184" y="5193792"/>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Medium</a:t>
            </a:r>
            <a:endParaRPr lang="en-US" sz="1200" dirty="0"/>
          </a:p>
        </p:txBody>
      </p:sp>
      <p:sp>
        <p:nvSpPr>
          <p:cNvPr id="50" name="Text 48"/>
          <p:cNvSpPr/>
          <p:nvPr/>
        </p:nvSpPr>
        <p:spPr>
          <a:xfrm>
            <a:off x="566928" y="6181344"/>
            <a:ext cx="548640" cy="731520"/>
          </a:xfrm>
          <a:prstGeom prst="rect">
            <a:avLst/>
          </a:prstGeom>
          <a:noFill/>
          <a:ln/>
        </p:spPr>
        <p:txBody>
          <a:bodyPr wrap="square" rtlCol="0" anchor="ctr"/>
          <a:lstStyle/>
          <a:p>
            <a:pPr indent="0" marL="0">
              <a:buNone/>
            </a:pPr>
            <a:r>
              <a:rPr lang="en-US" sz="3000" b="1" dirty="0">
                <a:solidFill>
                  <a:srgbClr val="BCCADB"/>
                </a:solidFill>
                <a:latin typeface="Calibri" pitchFamily="34" charset="0"/>
                <a:ea typeface="Calibri" pitchFamily="34" charset="-122"/>
                <a:cs typeface="Calibri" pitchFamily="34" charset="-120"/>
              </a:rPr>
              <a:t>05</a:t>
            </a:r>
            <a:endParaRPr lang="en-US" sz="3000" dirty="0"/>
          </a:p>
        </p:txBody>
      </p:sp>
      <p:sp>
        <p:nvSpPr>
          <p:cNvPr id="51" name="Text 49"/>
          <p:cNvSpPr/>
          <p:nvPr/>
        </p:nvSpPr>
        <p:spPr>
          <a:xfrm>
            <a:off x="1115568" y="6126480"/>
            <a:ext cx="2834640" cy="786384"/>
          </a:xfrm>
          <a:prstGeom prst="rect">
            <a:avLst/>
          </a:prstGeom>
          <a:noFill/>
          <a:ln/>
        </p:spPr>
        <p:txBody>
          <a:bodyPr wrap="square" rtlCol="0" anchor="ctr"/>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State conditions restrict where member data may be processed</a:t>
            </a:r>
            <a:endParaRPr lang="en-US" sz="1300" dirty="0"/>
          </a:p>
        </p:txBody>
      </p:sp>
      <p:sp>
        <p:nvSpPr>
          <p:cNvPr id="52" name="Shape 50"/>
          <p:cNvSpPr/>
          <p:nvPr/>
        </p:nvSpPr>
        <p:spPr>
          <a:xfrm>
            <a:off x="4087368" y="6126480"/>
            <a:ext cx="4709160" cy="786384"/>
          </a:xfrm>
          <a:prstGeom prst="roundRect">
            <a:avLst>
              <a:gd name="adj" fmla="val 9302"/>
            </a:avLst>
          </a:prstGeom>
          <a:solidFill>
            <a:srgbClr val="E7F4ED"/>
          </a:solidFill>
          <a:ln/>
        </p:spPr>
      </p:sp>
      <p:sp>
        <p:nvSpPr>
          <p:cNvPr id="53" name="Shape 51"/>
          <p:cNvSpPr/>
          <p:nvPr/>
        </p:nvSpPr>
        <p:spPr>
          <a:xfrm>
            <a:off x="4251960" y="6373368"/>
            <a:ext cx="292608" cy="292608"/>
          </a:xfrm>
          <a:prstGeom prst="ellipse">
            <a:avLst/>
          </a:prstGeom>
          <a:solidFill>
            <a:srgbClr val="1E7B4D"/>
          </a:solidFill>
          <a:ln/>
        </p:spPr>
      </p:sp>
      <p:sp>
        <p:nvSpPr>
          <p:cNvPr id="54" name="Text 52"/>
          <p:cNvSpPr/>
          <p:nvPr/>
        </p:nvSpPr>
        <p:spPr>
          <a:xfrm>
            <a:off x="4251960" y="6373368"/>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55" name="Text 53"/>
          <p:cNvSpPr/>
          <p:nvPr/>
        </p:nvSpPr>
        <p:spPr>
          <a:xfrm>
            <a:off x="4654296" y="6126480"/>
            <a:ext cx="3995928" cy="786384"/>
          </a:xfrm>
          <a:prstGeom prst="rect">
            <a:avLst/>
          </a:prstGeom>
          <a:noFill/>
          <a:ln/>
        </p:spPr>
        <p:txBody>
          <a:bodyPr wrap="square" rtlCol="0" anchor="ctr"/>
          <a:lstStyle/>
          <a:p>
            <a:pPr indent="0" marL="0">
              <a:lnSpc>
                <a:spcPct val="105000"/>
              </a:lnSpc>
              <a:buNone/>
            </a:pPr>
            <a:r>
              <a:rPr lang="en-US" sz="1150" dirty="0">
                <a:solidFill>
                  <a:srgbClr val="3D4A5A"/>
                </a:solidFill>
                <a:latin typeface="Calibri" pitchFamily="34" charset="0"/>
                <a:ea typeface="Calibri" pitchFamily="34" charset="-122"/>
                <a:cs typeface="Calibri" pitchFamily="34" charset="-120"/>
              </a:rPr>
              <a:t>Not a risk — a condition of operating; recorded so it is not re-proposed</a:t>
            </a:r>
            <a:endParaRPr lang="en-US" sz="1150" dirty="0"/>
          </a:p>
        </p:txBody>
      </p:sp>
      <p:sp>
        <p:nvSpPr>
          <p:cNvPr id="56" name="Shape 54"/>
          <p:cNvSpPr/>
          <p:nvPr/>
        </p:nvSpPr>
        <p:spPr>
          <a:xfrm>
            <a:off x="8979408" y="6409944"/>
            <a:ext cx="219456" cy="219456"/>
          </a:xfrm>
          <a:prstGeom prst="ellipse">
            <a:avLst/>
          </a:prstGeom>
          <a:solidFill>
            <a:srgbClr val="C0392B"/>
          </a:solidFill>
          <a:ln/>
        </p:spPr>
      </p:sp>
      <p:sp>
        <p:nvSpPr>
          <p:cNvPr id="57" name="Text 55"/>
          <p:cNvSpPr/>
          <p:nvPr/>
        </p:nvSpPr>
        <p:spPr>
          <a:xfrm>
            <a:off x="9290304" y="6126480"/>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58" name="Shape 56"/>
          <p:cNvSpPr/>
          <p:nvPr/>
        </p:nvSpPr>
        <p:spPr>
          <a:xfrm>
            <a:off x="10305288" y="6409944"/>
            <a:ext cx="219456" cy="219456"/>
          </a:xfrm>
          <a:prstGeom prst="ellipse">
            <a:avLst/>
          </a:prstGeom>
          <a:solidFill>
            <a:srgbClr val="C0392B"/>
          </a:solidFill>
          <a:ln/>
        </p:spPr>
      </p:sp>
      <p:sp>
        <p:nvSpPr>
          <p:cNvPr id="59" name="Text 57"/>
          <p:cNvSpPr/>
          <p:nvPr/>
        </p:nvSpPr>
        <p:spPr>
          <a:xfrm>
            <a:off x="10616184" y="6126480"/>
            <a:ext cx="1005840" cy="786384"/>
          </a:xfrm>
          <a:prstGeom prst="rect">
            <a:avLst/>
          </a:prstGeom>
          <a:noFill/>
          <a:ln/>
        </p:spPr>
        <p:txBody>
          <a:bodyPr wrap="square" rtlCol="0" anchor="ctr"/>
          <a:lstStyle/>
          <a:p>
            <a:pPr indent="0" marL="0">
              <a:buNone/>
            </a:pPr>
            <a:r>
              <a:rPr lang="en-US" sz="1200" dirty="0">
                <a:solidFill>
                  <a:srgbClr val="14243A"/>
                </a:solidFill>
                <a:latin typeface="Calibri" pitchFamily="34" charset="0"/>
                <a:ea typeface="Calibri" pitchFamily="34" charset="-122"/>
                <a:cs typeface="Calibri" pitchFamily="34" charset="-120"/>
              </a:rPr>
              <a:t>High</a:t>
            </a:r>
            <a:endParaRPr lang="en-US" sz="1200" dirty="0"/>
          </a:p>
        </p:txBody>
      </p:sp>
      <p:sp>
        <p:nvSpPr>
          <p:cNvPr id="60" name="Text 5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RISK REGISTER</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Risk Register  (1 of 2)</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737360"/>
            <a:ext cx="5346040" cy="4206240"/>
          </a:xfrm>
          <a:prstGeom prst="roundRect">
            <a:avLst>
              <a:gd name="adj" fmla="val 1957"/>
            </a:avLst>
          </a:prstGeom>
          <a:solidFill>
            <a:srgbClr val="FFFFFF"/>
          </a:solidFill>
          <a:ln w="19050">
            <a:solidFill>
              <a:srgbClr val="E3E9F0"/>
            </a:solidFill>
            <a:prstDash val="solid"/>
          </a:ln>
        </p:spPr>
      </p:sp>
      <p:sp>
        <p:nvSpPr>
          <p:cNvPr id="6" name="Shape 4"/>
          <p:cNvSpPr/>
          <p:nvPr/>
        </p:nvSpPr>
        <p:spPr>
          <a:xfrm>
            <a:off x="566928" y="1737360"/>
            <a:ext cx="5346040" cy="502920"/>
          </a:xfrm>
          <a:prstGeom prst="rect">
            <a:avLst/>
          </a:prstGeom>
          <a:solidFill>
            <a:srgbClr val="FBF0DC"/>
          </a:solidFill>
          <a:ln/>
        </p:spPr>
      </p:sp>
      <p:sp>
        <p:nvSpPr>
          <p:cNvPr id="7" name="Text 5"/>
          <p:cNvSpPr/>
          <p:nvPr/>
        </p:nvSpPr>
        <p:spPr>
          <a:xfrm>
            <a:off x="7680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R-01</a:t>
            </a:r>
            <a:endParaRPr lang="en-US" sz="1250" dirty="0"/>
          </a:p>
        </p:txBody>
      </p:sp>
      <p:sp>
        <p:nvSpPr>
          <p:cNvPr id="8" name="Text 6"/>
          <p:cNvSpPr/>
          <p:nvPr/>
        </p:nvSpPr>
        <p:spPr>
          <a:xfrm>
            <a:off x="1572768" y="1737360"/>
            <a:ext cx="4203040" cy="50292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Member identity resolution volume</a:t>
            </a:r>
            <a:endParaRPr lang="en-US" sz="1400" dirty="0"/>
          </a:p>
        </p:txBody>
      </p:sp>
      <p:sp>
        <p:nvSpPr>
          <p:cNvPr id="9" name="Shape 7"/>
          <p:cNvSpPr/>
          <p:nvPr/>
        </p:nvSpPr>
        <p:spPr>
          <a:xfrm>
            <a:off x="786384" y="2377440"/>
            <a:ext cx="2362124" cy="384048"/>
          </a:xfrm>
          <a:prstGeom prst="roundRect">
            <a:avLst>
              <a:gd name="adj" fmla="val 16667"/>
            </a:avLst>
          </a:prstGeom>
          <a:solidFill>
            <a:srgbClr val="C0392B"/>
          </a:solidFill>
          <a:ln/>
        </p:spPr>
      </p:sp>
      <p:sp>
        <p:nvSpPr>
          <p:cNvPr id="10" name="Text 8"/>
          <p:cNvSpPr/>
          <p:nvPr/>
        </p:nvSpPr>
        <p:spPr>
          <a:xfrm>
            <a:off x="7863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1" name="Shape 9"/>
          <p:cNvSpPr/>
          <p:nvPr/>
        </p:nvSpPr>
        <p:spPr>
          <a:xfrm>
            <a:off x="3331388" y="2377440"/>
            <a:ext cx="2362124" cy="384048"/>
          </a:xfrm>
          <a:prstGeom prst="roundRect">
            <a:avLst>
              <a:gd name="adj" fmla="val 16667"/>
            </a:avLst>
          </a:prstGeom>
          <a:solidFill>
            <a:srgbClr val="C0392B"/>
          </a:solidFill>
          <a:ln/>
        </p:spPr>
      </p:sp>
      <p:sp>
        <p:nvSpPr>
          <p:cNvPr id="12" name="Text 10"/>
          <p:cNvSpPr/>
          <p:nvPr/>
        </p:nvSpPr>
        <p:spPr>
          <a:xfrm>
            <a:off x="3331388"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3" name="Text 11"/>
          <p:cNvSpPr/>
          <p:nvPr/>
        </p:nvSpPr>
        <p:spPr>
          <a:xfrm>
            <a:off x="786384" y="2907792"/>
            <a:ext cx="4907128" cy="1051560"/>
          </a:xfrm>
          <a:prstGeom prst="rect">
            <a:avLst/>
          </a:prstGeom>
          <a:noFill/>
          <a:ln/>
        </p:spPr>
        <p:txBody>
          <a:bodyPr wrap="square" rtlCol="0" anchor="t"/>
          <a:lstStyle/>
          <a:p>
            <a:pPr indent="0" marL="0">
              <a:lnSpc>
                <a:spcPct val="120000"/>
              </a:lnSpc>
              <a:buNone/>
            </a:pPr>
            <a:r>
              <a:rPr lang="en-US" sz="1200" dirty="0">
                <a:solidFill>
                  <a:srgbClr val="3D4A5A"/>
                </a:solidFill>
                <a:latin typeface="Calibri" pitchFamily="34" charset="0"/>
                <a:ea typeface="Calibri" pitchFamily="34" charset="-122"/>
                <a:cs typeface="Calibri" pitchFamily="34" charset="-120"/>
              </a:rPr>
              <a:t>MATERIALIZED. Scored Critical since February 2024, ten weeks before the profiling run confirmed it. The measured review band is 26% against a modeled 8%; the resulting queue cannot be worked inside the remaining term.</a:t>
            </a:r>
            <a:endParaRPr lang="en-US" sz="1200" dirty="0"/>
          </a:p>
        </p:txBody>
      </p:sp>
      <p:sp>
        <p:nvSpPr>
          <p:cNvPr id="14" name="Text 12"/>
          <p:cNvSpPr/>
          <p:nvPr/>
        </p:nvSpPr>
        <p:spPr>
          <a:xfrm>
            <a:off x="786384" y="402336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OWNER   </a:t>
            </a:r>
            <a:pPr indent="0" marL="0">
              <a:buNone/>
            </a:pPr>
            <a:r>
              <a:rPr lang="en-US" sz="1150" b="1" dirty="0">
                <a:solidFill>
                  <a:srgbClr val="14243A"/>
                </a:solidFill>
                <a:latin typeface="Calibri" pitchFamily="34" charset="0"/>
                <a:ea typeface="Calibri" pitchFamily="34" charset="-122"/>
                <a:cs typeface="Calibri" pitchFamily="34" charset="-120"/>
              </a:rPr>
              <a:t>Dr. A. Ravindran</a:t>
            </a:r>
            <a:endParaRPr lang="en-US" sz="950" dirty="0"/>
          </a:p>
        </p:txBody>
      </p:sp>
      <p:sp>
        <p:nvSpPr>
          <p:cNvPr id="15" name="Text 13"/>
          <p:cNvSpPr/>
          <p:nvPr/>
        </p:nvSpPr>
        <p:spPr>
          <a:xfrm>
            <a:off x="786384" y="434340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Materialized — escalated today</a:t>
            </a:r>
            <a:endParaRPr lang="en-US" sz="950" dirty="0"/>
          </a:p>
        </p:txBody>
      </p:sp>
      <p:sp>
        <p:nvSpPr>
          <p:cNvPr id="16" name="Shape 14"/>
          <p:cNvSpPr/>
          <p:nvPr/>
        </p:nvSpPr>
        <p:spPr>
          <a:xfrm>
            <a:off x="786384" y="4700016"/>
            <a:ext cx="4907128" cy="10973"/>
          </a:xfrm>
          <a:prstGeom prst="rect">
            <a:avLst/>
          </a:prstGeom>
          <a:solidFill>
            <a:srgbClr val="E3E9F0"/>
          </a:solidFill>
          <a:ln/>
        </p:spPr>
      </p:sp>
      <p:sp>
        <p:nvSpPr>
          <p:cNvPr id="17" name="Text 15"/>
          <p:cNvSpPr/>
          <p:nvPr/>
        </p:nvSpPr>
        <p:spPr>
          <a:xfrm>
            <a:off x="7863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3D4A5A"/>
                </a:solidFill>
                <a:latin typeface="Calibri" pitchFamily="34" charset="0"/>
                <a:ea typeface="Calibri" pitchFamily="34" charset="-122"/>
                <a:cs typeface="Calibri" pitchFamily="34" charset="-120"/>
              </a:rPr>
              <a:t>Second onshore steward cohort approved and recruiting before the finding; the extension sought today is the remaining response. The register is not being rediscovered — it is being acted on.</a:t>
            </a:r>
            <a:endParaRPr lang="en-US" sz="1100" dirty="0"/>
          </a:p>
        </p:txBody>
      </p:sp>
      <p:sp>
        <p:nvSpPr>
          <p:cNvPr id="18" name="Shape 16"/>
          <p:cNvSpPr/>
          <p:nvPr/>
        </p:nvSpPr>
        <p:spPr>
          <a:xfrm>
            <a:off x="6278728" y="1737360"/>
            <a:ext cx="5346040" cy="4206240"/>
          </a:xfrm>
          <a:prstGeom prst="roundRect">
            <a:avLst>
              <a:gd name="adj" fmla="val 1957"/>
            </a:avLst>
          </a:prstGeom>
          <a:solidFill>
            <a:srgbClr val="FFFFFF"/>
          </a:solidFill>
          <a:ln w="19050">
            <a:solidFill>
              <a:srgbClr val="E3E9F0"/>
            </a:solidFill>
            <a:prstDash val="solid"/>
          </a:ln>
        </p:spPr>
      </p:sp>
      <p:sp>
        <p:nvSpPr>
          <p:cNvPr id="19" name="Shape 17"/>
          <p:cNvSpPr/>
          <p:nvPr/>
        </p:nvSpPr>
        <p:spPr>
          <a:xfrm>
            <a:off x="6278728" y="1737360"/>
            <a:ext cx="5346040" cy="502920"/>
          </a:xfrm>
          <a:prstGeom prst="rect">
            <a:avLst/>
          </a:prstGeom>
          <a:solidFill>
            <a:srgbClr val="FBF0DC"/>
          </a:solidFill>
          <a:ln/>
        </p:spPr>
      </p:sp>
      <p:sp>
        <p:nvSpPr>
          <p:cNvPr id="20" name="Text 18"/>
          <p:cNvSpPr/>
          <p:nvPr/>
        </p:nvSpPr>
        <p:spPr>
          <a:xfrm>
            <a:off x="64798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R-05</a:t>
            </a:r>
            <a:endParaRPr lang="en-US" sz="1250" dirty="0"/>
          </a:p>
        </p:txBody>
      </p:sp>
      <p:sp>
        <p:nvSpPr>
          <p:cNvPr id="21" name="Text 19"/>
          <p:cNvSpPr/>
          <p:nvPr/>
        </p:nvSpPr>
        <p:spPr>
          <a:xfrm>
            <a:off x="7284568" y="1737360"/>
            <a:ext cx="4203040" cy="50292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Core administration cutover slips past the TSA plan date</a:t>
            </a:r>
            <a:endParaRPr lang="en-US" sz="1400" dirty="0"/>
          </a:p>
        </p:txBody>
      </p:sp>
      <p:sp>
        <p:nvSpPr>
          <p:cNvPr id="22" name="Shape 20"/>
          <p:cNvSpPr/>
          <p:nvPr/>
        </p:nvSpPr>
        <p:spPr>
          <a:xfrm>
            <a:off x="6498184" y="2377440"/>
            <a:ext cx="2362124" cy="384048"/>
          </a:xfrm>
          <a:prstGeom prst="roundRect">
            <a:avLst>
              <a:gd name="adj" fmla="val 16667"/>
            </a:avLst>
          </a:prstGeom>
          <a:solidFill>
            <a:srgbClr val="C0392B"/>
          </a:solidFill>
          <a:ln/>
        </p:spPr>
      </p:sp>
      <p:sp>
        <p:nvSpPr>
          <p:cNvPr id="23" name="Text 21"/>
          <p:cNvSpPr/>
          <p:nvPr/>
        </p:nvSpPr>
        <p:spPr>
          <a:xfrm>
            <a:off x="64981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24" name="Shape 22"/>
          <p:cNvSpPr/>
          <p:nvPr/>
        </p:nvSpPr>
        <p:spPr>
          <a:xfrm>
            <a:off x="9043187" y="2377440"/>
            <a:ext cx="2362124" cy="384048"/>
          </a:xfrm>
          <a:prstGeom prst="roundRect">
            <a:avLst>
              <a:gd name="adj" fmla="val 16667"/>
            </a:avLst>
          </a:prstGeom>
          <a:solidFill>
            <a:srgbClr val="C0392B"/>
          </a:solidFill>
          <a:ln/>
        </p:spPr>
      </p:sp>
      <p:sp>
        <p:nvSpPr>
          <p:cNvPr id="25" name="Text 23"/>
          <p:cNvSpPr/>
          <p:nvPr/>
        </p:nvSpPr>
        <p:spPr>
          <a:xfrm>
            <a:off x="9043187"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26" name="Text 24"/>
          <p:cNvSpPr/>
          <p:nvPr/>
        </p:nvSpPr>
        <p:spPr>
          <a:xfrm>
            <a:off x="6498184" y="2907792"/>
            <a:ext cx="4907128" cy="1051560"/>
          </a:xfrm>
          <a:prstGeom prst="rect">
            <a:avLst/>
          </a:prstGeom>
          <a:noFill/>
          <a:ln/>
        </p:spPr>
        <p:txBody>
          <a:bodyPr wrap="square" rtlCol="0" anchor="t"/>
          <a:lstStyle/>
          <a:p>
            <a:pPr indent="0" marL="0">
              <a:lnSpc>
                <a:spcPct val="120000"/>
              </a:lnSpc>
              <a:buNone/>
            </a:pPr>
            <a:r>
              <a:rPr lang="en-US" sz="1200" dirty="0">
                <a:solidFill>
                  <a:srgbClr val="3D4A5A"/>
                </a:solidFill>
                <a:latin typeface="Calibri" pitchFamily="34" charset="0"/>
                <a:ea typeface="Calibri" pitchFamily="34" charset="-122"/>
                <a:cs typeface="Calibri" pitchFamily="34" charset="-120"/>
              </a:rPr>
              <a:t>Consequential to R-01 rather than independent — the cutover is sound but the identity work it depends on is not finishing inside the term.</a:t>
            </a:r>
            <a:endParaRPr lang="en-US" sz="1200" dirty="0"/>
          </a:p>
        </p:txBody>
      </p:sp>
      <p:sp>
        <p:nvSpPr>
          <p:cNvPr id="27" name="Text 25"/>
          <p:cNvSpPr/>
          <p:nvPr/>
        </p:nvSpPr>
        <p:spPr>
          <a:xfrm>
            <a:off x="6498184" y="402336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OWNER   </a:t>
            </a:r>
            <a:pPr indent="0" marL="0">
              <a:buNone/>
            </a:pPr>
            <a:r>
              <a:rPr lang="en-US" sz="1150" b="1" dirty="0">
                <a:solidFill>
                  <a:srgbClr val="14243A"/>
                </a:solidFill>
                <a:latin typeface="Calibri" pitchFamily="34" charset="0"/>
                <a:ea typeface="Calibri" pitchFamily="34" charset="-122"/>
                <a:cs typeface="Calibri" pitchFamily="34" charset="-120"/>
              </a:rPr>
              <a:t>W. Ferriday</a:t>
            </a:r>
            <a:endParaRPr lang="en-US" sz="950" dirty="0"/>
          </a:p>
        </p:txBody>
      </p:sp>
      <p:sp>
        <p:nvSpPr>
          <p:cNvPr id="28" name="Text 26"/>
          <p:cNvSpPr/>
          <p:nvPr/>
        </p:nvSpPr>
        <p:spPr>
          <a:xfrm>
            <a:off x="6498184" y="434340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Raised — was Medium, now High</a:t>
            </a:r>
            <a:endParaRPr lang="en-US" sz="950" dirty="0"/>
          </a:p>
        </p:txBody>
      </p:sp>
      <p:sp>
        <p:nvSpPr>
          <p:cNvPr id="29" name="Shape 27"/>
          <p:cNvSpPr/>
          <p:nvPr/>
        </p:nvSpPr>
        <p:spPr>
          <a:xfrm>
            <a:off x="6498184" y="4700016"/>
            <a:ext cx="4907128" cy="10973"/>
          </a:xfrm>
          <a:prstGeom prst="rect">
            <a:avLst/>
          </a:prstGeom>
          <a:solidFill>
            <a:srgbClr val="E3E9F0"/>
          </a:solidFill>
          <a:ln/>
        </p:spPr>
      </p:sp>
      <p:sp>
        <p:nvSpPr>
          <p:cNvPr id="30" name="Text 28"/>
          <p:cNvSpPr/>
          <p:nvPr/>
        </p:nvSpPr>
        <p:spPr>
          <a:xfrm>
            <a:off x="64981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3D4A5A"/>
                </a:solidFill>
                <a:latin typeface="Calibri" pitchFamily="34" charset="0"/>
                <a:ea typeface="Calibri" pitchFamily="34" charset="-122"/>
                <a:cs typeface="Calibri" pitchFamily="34" charset="-120"/>
              </a:rPr>
              <a:t>Resolved by the same extension; no separate mitigation is proposed, because a second response to one cause is duplicated cost.</a:t>
            </a:r>
            <a:endParaRPr lang="en-US" sz="1100" dirty="0"/>
          </a:p>
        </p:txBody>
      </p:sp>
      <p:sp>
        <p:nvSpPr>
          <p:cNvPr id="31" name="Text 2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RISK REGISTER</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Risk Register  (2 of 2)</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737360"/>
            <a:ext cx="5346040" cy="4206240"/>
          </a:xfrm>
          <a:prstGeom prst="roundRect">
            <a:avLst>
              <a:gd name="adj" fmla="val 1957"/>
            </a:avLst>
          </a:prstGeom>
          <a:solidFill>
            <a:srgbClr val="FFFFFF"/>
          </a:solidFill>
          <a:ln w="19050">
            <a:solidFill>
              <a:srgbClr val="E3E9F0"/>
            </a:solidFill>
            <a:prstDash val="solid"/>
          </a:ln>
        </p:spPr>
      </p:sp>
      <p:sp>
        <p:nvSpPr>
          <p:cNvPr id="6" name="Shape 4"/>
          <p:cNvSpPr/>
          <p:nvPr/>
        </p:nvSpPr>
        <p:spPr>
          <a:xfrm>
            <a:off x="566928" y="1737360"/>
            <a:ext cx="5346040" cy="502920"/>
          </a:xfrm>
          <a:prstGeom prst="rect">
            <a:avLst/>
          </a:prstGeom>
          <a:solidFill>
            <a:srgbClr val="FBF0DC"/>
          </a:solidFill>
          <a:ln/>
        </p:spPr>
      </p:sp>
      <p:sp>
        <p:nvSpPr>
          <p:cNvPr id="7" name="Text 5"/>
          <p:cNvSpPr/>
          <p:nvPr/>
        </p:nvSpPr>
        <p:spPr>
          <a:xfrm>
            <a:off x="7680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R-02</a:t>
            </a:r>
            <a:endParaRPr lang="en-US" sz="1250" dirty="0"/>
          </a:p>
        </p:txBody>
      </p:sp>
      <p:sp>
        <p:nvSpPr>
          <p:cNvPr id="8" name="Text 6"/>
          <p:cNvSpPr/>
          <p:nvPr/>
        </p:nvSpPr>
        <p:spPr>
          <a:xfrm>
            <a:off x="1572768" y="1737360"/>
            <a:ext cx="4203040" cy="50292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Attrition of retention-covered target staff</a:t>
            </a:r>
            <a:endParaRPr lang="en-US" sz="1400" dirty="0"/>
          </a:p>
        </p:txBody>
      </p:sp>
      <p:sp>
        <p:nvSpPr>
          <p:cNvPr id="9" name="Shape 7"/>
          <p:cNvSpPr/>
          <p:nvPr/>
        </p:nvSpPr>
        <p:spPr>
          <a:xfrm>
            <a:off x="786384" y="2377440"/>
            <a:ext cx="2362124" cy="384048"/>
          </a:xfrm>
          <a:prstGeom prst="roundRect">
            <a:avLst>
              <a:gd name="adj" fmla="val 16667"/>
            </a:avLst>
          </a:prstGeom>
          <a:solidFill>
            <a:srgbClr val="B8790C"/>
          </a:solidFill>
          <a:ln/>
        </p:spPr>
      </p:sp>
      <p:sp>
        <p:nvSpPr>
          <p:cNvPr id="10" name="Text 8"/>
          <p:cNvSpPr/>
          <p:nvPr/>
        </p:nvSpPr>
        <p:spPr>
          <a:xfrm>
            <a:off x="7863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MEDIUM</a:t>
            </a:r>
            <a:endParaRPr lang="en-US" sz="900" dirty="0"/>
          </a:p>
        </p:txBody>
      </p:sp>
      <p:sp>
        <p:nvSpPr>
          <p:cNvPr id="11" name="Shape 9"/>
          <p:cNvSpPr/>
          <p:nvPr/>
        </p:nvSpPr>
        <p:spPr>
          <a:xfrm>
            <a:off x="3331388" y="2377440"/>
            <a:ext cx="2362124" cy="384048"/>
          </a:xfrm>
          <a:prstGeom prst="roundRect">
            <a:avLst>
              <a:gd name="adj" fmla="val 16667"/>
            </a:avLst>
          </a:prstGeom>
          <a:solidFill>
            <a:srgbClr val="C0392B"/>
          </a:solidFill>
          <a:ln/>
        </p:spPr>
      </p:sp>
      <p:sp>
        <p:nvSpPr>
          <p:cNvPr id="12" name="Text 10"/>
          <p:cNvSpPr/>
          <p:nvPr/>
        </p:nvSpPr>
        <p:spPr>
          <a:xfrm>
            <a:off x="3331388"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3" name="Text 11"/>
          <p:cNvSpPr/>
          <p:nvPr/>
        </p:nvSpPr>
        <p:spPr>
          <a:xfrm>
            <a:off x="786384" y="2907792"/>
            <a:ext cx="4907128" cy="1051560"/>
          </a:xfrm>
          <a:prstGeom prst="rect">
            <a:avLst/>
          </a:prstGeom>
          <a:noFill/>
          <a:ln/>
        </p:spPr>
        <p:txBody>
          <a:bodyPr wrap="square" rtlCol="0" anchor="t"/>
          <a:lstStyle/>
          <a:p>
            <a:pPr indent="0" marL="0">
              <a:lnSpc>
                <a:spcPct val="120000"/>
              </a:lnSpc>
              <a:buNone/>
            </a:pPr>
            <a:r>
              <a:rPr lang="en-US" sz="1200" dirty="0">
                <a:solidFill>
                  <a:srgbClr val="3D4A5A"/>
                </a:solidFill>
                <a:latin typeface="Calibri" pitchFamily="34" charset="0"/>
                <a:ea typeface="Calibri" pitchFamily="34" charset="-122"/>
                <a:cs typeface="Calibri" pitchFamily="34" charset="-120"/>
              </a:rPr>
              <a:t>Steady. No departures among retention-covered roles this period; the knowledge-transfer obligations are being met on schedule.</a:t>
            </a:r>
            <a:endParaRPr lang="en-US" sz="1200" dirty="0"/>
          </a:p>
        </p:txBody>
      </p:sp>
      <p:sp>
        <p:nvSpPr>
          <p:cNvPr id="14" name="Text 12"/>
          <p:cNvSpPr/>
          <p:nvPr/>
        </p:nvSpPr>
        <p:spPr>
          <a:xfrm>
            <a:off x="786384" y="402336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OWNER   </a:t>
            </a:r>
            <a:pPr indent="0" marL="0">
              <a:buNone/>
            </a:pPr>
            <a:r>
              <a:rPr lang="en-US" sz="1150" b="1" dirty="0">
                <a:solidFill>
                  <a:srgbClr val="14243A"/>
                </a:solidFill>
                <a:latin typeface="Calibri" pitchFamily="34" charset="0"/>
                <a:ea typeface="Calibri" pitchFamily="34" charset="-122"/>
                <a:cs typeface="Calibri" pitchFamily="34" charset="-120"/>
              </a:rPr>
              <a:t>D. Marchbanks</a:t>
            </a:r>
            <a:endParaRPr lang="en-US" sz="950" dirty="0"/>
          </a:p>
        </p:txBody>
      </p:sp>
      <p:sp>
        <p:nvSpPr>
          <p:cNvPr id="15" name="Text 13"/>
          <p:cNvSpPr/>
          <p:nvPr/>
        </p:nvSpPr>
        <p:spPr>
          <a:xfrm>
            <a:off x="786384" y="434340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Stable — unchanged</a:t>
            </a:r>
            <a:endParaRPr lang="en-US" sz="950" dirty="0"/>
          </a:p>
        </p:txBody>
      </p:sp>
      <p:sp>
        <p:nvSpPr>
          <p:cNvPr id="16" name="Shape 14"/>
          <p:cNvSpPr/>
          <p:nvPr/>
        </p:nvSpPr>
        <p:spPr>
          <a:xfrm>
            <a:off x="786384" y="4700016"/>
            <a:ext cx="4907128" cy="10973"/>
          </a:xfrm>
          <a:prstGeom prst="rect">
            <a:avLst/>
          </a:prstGeom>
          <a:solidFill>
            <a:srgbClr val="E3E9F0"/>
          </a:solidFill>
          <a:ln/>
        </p:spPr>
      </p:sp>
      <p:sp>
        <p:nvSpPr>
          <p:cNvPr id="17" name="Text 15"/>
          <p:cNvSpPr/>
          <p:nvPr/>
        </p:nvSpPr>
        <p:spPr>
          <a:xfrm>
            <a:off x="7863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3D4A5A"/>
                </a:solidFill>
                <a:latin typeface="Calibri" pitchFamily="34" charset="0"/>
                <a:ea typeface="Calibri" pitchFamily="34" charset="-122"/>
                <a:cs typeface="Calibri" pitchFamily="34" charset="-120"/>
              </a:rPr>
              <a:t>Retention tied to transfer obligations rather than presence; acceptance recorded per procedure and per named receiver.</a:t>
            </a:r>
            <a:endParaRPr lang="en-US" sz="1100" dirty="0"/>
          </a:p>
        </p:txBody>
      </p:sp>
      <p:sp>
        <p:nvSpPr>
          <p:cNvPr id="18" name="Shape 16"/>
          <p:cNvSpPr/>
          <p:nvPr/>
        </p:nvSpPr>
        <p:spPr>
          <a:xfrm>
            <a:off x="6278728" y="1737360"/>
            <a:ext cx="5346040" cy="4206240"/>
          </a:xfrm>
          <a:prstGeom prst="roundRect">
            <a:avLst>
              <a:gd name="adj" fmla="val 1957"/>
            </a:avLst>
          </a:prstGeom>
          <a:solidFill>
            <a:srgbClr val="FFFFFF"/>
          </a:solidFill>
          <a:ln w="19050">
            <a:solidFill>
              <a:srgbClr val="E3E9F0"/>
            </a:solidFill>
            <a:prstDash val="solid"/>
          </a:ln>
        </p:spPr>
      </p:sp>
      <p:sp>
        <p:nvSpPr>
          <p:cNvPr id="19" name="Shape 17"/>
          <p:cNvSpPr/>
          <p:nvPr/>
        </p:nvSpPr>
        <p:spPr>
          <a:xfrm>
            <a:off x="6278728" y="1737360"/>
            <a:ext cx="5346040" cy="502920"/>
          </a:xfrm>
          <a:prstGeom prst="rect">
            <a:avLst/>
          </a:prstGeom>
          <a:solidFill>
            <a:srgbClr val="FBF0DC"/>
          </a:solidFill>
          <a:ln/>
        </p:spPr>
      </p:sp>
      <p:sp>
        <p:nvSpPr>
          <p:cNvPr id="20" name="Text 18"/>
          <p:cNvSpPr/>
          <p:nvPr/>
        </p:nvSpPr>
        <p:spPr>
          <a:xfrm>
            <a:off x="64798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R-03</a:t>
            </a:r>
            <a:endParaRPr lang="en-US" sz="1250" dirty="0"/>
          </a:p>
        </p:txBody>
      </p:sp>
      <p:sp>
        <p:nvSpPr>
          <p:cNvPr id="21" name="Text 19"/>
          <p:cNvSpPr/>
          <p:nvPr/>
        </p:nvSpPr>
        <p:spPr>
          <a:xfrm>
            <a:off x="7284568" y="1737360"/>
            <a:ext cx="4203040" cy="502920"/>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Cloud skills gap slows migration or incident response</a:t>
            </a:r>
            <a:endParaRPr lang="en-US" sz="1400" dirty="0"/>
          </a:p>
        </p:txBody>
      </p:sp>
      <p:sp>
        <p:nvSpPr>
          <p:cNvPr id="22" name="Shape 20"/>
          <p:cNvSpPr/>
          <p:nvPr/>
        </p:nvSpPr>
        <p:spPr>
          <a:xfrm>
            <a:off x="6498184" y="2377440"/>
            <a:ext cx="2362124" cy="384048"/>
          </a:xfrm>
          <a:prstGeom prst="roundRect">
            <a:avLst>
              <a:gd name="adj" fmla="val 16667"/>
            </a:avLst>
          </a:prstGeom>
          <a:solidFill>
            <a:srgbClr val="1E7B4D"/>
          </a:solidFill>
          <a:ln/>
        </p:spPr>
      </p:sp>
      <p:sp>
        <p:nvSpPr>
          <p:cNvPr id="23" name="Text 21"/>
          <p:cNvSpPr/>
          <p:nvPr/>
        </p:nvSpPr>
        <p:spPr>
          <a:xfrm>
            <a:off x="64981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LOW</a:t>
            </a:r>
            <a:endParaRPr lang="en-US" sz="900" dirty="0"/>
          </a:p>
        </p:txBody>
      </p:sp>
      <p:sp>
        <p:nvSpPr>
          <p:cNvPr id="24" name="Shape 22"/>
          <p:cNvSpPr/>
          <p:nvPr/>
        </p:nvSpPr>
        <p:spPr>
          <a:xfrm>
            <a:off x="9043187" y="2377440"/>
            <a:ext cx="2362124" cy="384048"/>
          </a:xfrm>
          <a:prstGeom prst="roundRect">
            <a:avLst>
              <a:gd name="adj" fmla="val 16667"/>
            </a:avLst>
          </a:prstGeom>
          <a:solidFill>
            <a:srgbClr val="B8790C"/>
          </a:solidFill>
          <a:ln/>
        </p:spPr>
      </p:sp>
      <p:sp>
        <p:nvSpPr>
          <p:cNvPr id="25" name="Text 23"/>
          <p:cNvSpPr/>
          <p:nvPr/>
        </p:nvSpPr>
        <p:spPr>
          <a:xfrm>
            <a:off x="9043187"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MEDIUM</a:t>
            </a:r>
            <a:endParaRPr lang="en-US" sz="900" dirty="0"/>
          </a:p>
        </p:txBody>
      </p:sp>
      <p:sp>
        <p:nvSpPr>
          <p:cNvPr id="26" name="Text 24"/>
          <p:cNvSpPr/>
          <p:nvPr/>
        </p:nvSpPr>
        <p:spPr>
          <a:xfrm>
            <a:off x="6498184" y="2907792"/>
            <a:ext cx="4907128" cy="1051560"/>
          </a:xfrm>
          <a:prstGeom prst="rect">
            <a:avLst/>
          </a:prstGeom>
          <a:noFill/>
          <a:ln/>
        </p:spPr>
        <p:txBody>
          <a:bodyPr wrap="square" rtlCol="0" anchor="t"/>
          <a:lstStyle/>
          <a:p>
            <a:pPr indent="0" marL="0">
              <a:lnSpc>
                <a:spcPct val="120000"/>
              </a:lnSpc>
              <a:buNone/>
            </a:pPr>
            <a:r>
              <a:rPr lang="en-US" sz="1200" dirty="0">
                <a:solidFill>
                  <a:srgbClr val="3D4A5A"/>
                </a:solidFill>
                <a:latin typeface="Calibri" pitchFamily="34" charset="0"/>
                <a:ea typeface="Calibri" pitchFamily="34" charset="-122"/>
                <a:cs typeface="Calibri" pitchFamily="34" charset="-120"/>
              </a:rPr>
              <a:t>LOWERED. Migration waves have run without a capability-driven incident and the managed-service step-down is proceeding to contract.</a:t>
            </a:r>
            <a:endParaRPr lang="en-US" sz="1200" dirty="0"/>
          </a:p>
        </p:txBody>
      </p:sp>
      <p:sp>
        <p:nvSpPr>
          <p:cNvPr id="27" name="Text 25"/>
          <p:cNvSpPr/>
          <p:nvPr/>
        </p:nvSpPr>
        <p:spPr>
          <a:xfrm>
            <a:off x="6498184" y="402336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OWNER   </a:t>
            </a:r>
            <a:pPr indent="0" marL="0">
              <a:buNone/>
            </a:pPr>
            <a:r>
              <a:rPr lang="en-US" sz="1150" b="1" dirty="0">
                <a:solidFill>
                  <a:srgbClr val="14243A"/>
                </a:solidFill>
                <a:latin typeface="Calibri" pitchFamily="34" charset="0"/>
                <a:ea typeface="Calibri" pitchFamily="34" charset="-122"/>
                <a:cs typeface="Calibri" pitchFamily="34" charset="-120"/>
              </a:rPr>
              <a:t>B. Trammell</a:t>
            </a:r>
            <a:endParaRPr lang="en-US" sz="950" dirty="0"/>
          </a:p>
        </p:txBody>
      </p:sp>
      <p:sp>
        <p:nvSpPr>
          <p:cNvPr id="28" name="Text 26"/>
          <p:cNvSpPr/>
          <p:nvPr/>
        </p:nvSpPr>
        <p:spPr>
          <a:xfrm>
            <a:off x="6498184" y="4343400"/>
            <a:ext cx="4907128" cy="274320"/>
          </a:xfrm>
          <a:prstGeom prst="rect">
            <a:avLst/>
          </a:prstGeom>
          <a:noFill/>
          <a:ln/>
        </p:spPr>
        <p:txBody>
          <a:bodyPr wrap="square" rtlCol="0" anchor="ctr"/>
          <a:lstStyle/>
          <a:p>
            <a:pPr indent="0" marL="0">
              <a:buNone/>
            </a:pPr>
            <a:r>
              <a:rPr lang="en-US" sz="950" b="1" dirty="0">
                <a:solidFill>
                  <a:srgbClr val="6B7686"/>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Lowered — was High, now Medium</a:t>
            </a:r>
            <a:endParaRPr lang="en-US" sz="950" dirty="0"/>
          </a:p>
        </p:txBody>
      </p:sp>
      <p:sp>
        <p:nvSpPr>
          <p:cNvPr id="29" name="Shape 27"/>
          <p:cNvSpPr/>
          <p:nvPr/>
        </p:nvSpPr>
        <p:spPr>
          <a:xfrm>
            <a:off x="6498184" y="4700016"/>
            <a:ext cx="4907128" cy="10973"/>
          </a:xfrm>
          <a:prstGeom prst="rect">
            <a:avLst/>
          </a:prstGeom>
          <a:solidFill>
            <a:srgbClr val="E3E9F0"/>
          </a:solidFill>
          <a:ln/>
        </p:spPr>
      </p:sp>
      <p:sp>
        <p:nvSpPr>
          <p:cNvPr id="30" name="Text 28"/>
          <p:cNvSpPr/>
          <p:nvPr/>
        </p:nvSpPr>
        <p:spPr>
          <a:xfrm>
            <a:off x="64981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3D4A5A"/>
                </a:solidFill>
                <a:latin typeface="Calibri" pitchFamily="34" charset="0"/>
                <a:ea typeface="Calibri" pitchFamily="34" charset="-122"/>
                <a:cs typeface="Calibri" pitchFamily="34" charset="-120"/>
              </a:rPr>
              <a:t>Rehost-first held; landing zone preceded every wave; step-down contracted rather than assumed.</a:t>
            </a:r>
            <a:endParaRPr lang="en-US" sz="1100" dirty="0"/>
          </a:p>
        </p:txBody>
      </p:sp>
      <p:sp>
        <p:nvSpPr>
          <p:cNvPr id="31" name="Text 2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ISSUES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Issues — Raised &amp; Resolved</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481328"/>
            <a:ext cx="11057839" cy="274320"/>
          </a:xfrm>
          <a:prstGeom prst="rect">
            <a:avLst/>
          </a:prstGeom>
          <a:noFill/>
          <a:ln/>
        </p:spPr>
        <p:txBody>
          <a:bodyPr wrap="square" rtlCol="0" anchor="ctr"/>
          <a:lstStyle/>
          <a:p>
            <a:pPr indent="0" marL="0">
              <a:buNone/>
            </a:pPr>
            <a:r>
              <a:rPr lang="en-US" sz="1200" dirty="0">
                <a:solidFill>
                  <a:srgbClr val="3D4A5A"/>
                </a:solidFill>
                <a:latin typeface="Calibri" pitchFamily="34" charset="0"/>
                <a:ea typeface="Calibri" pitchFamily="34" charset="-122"/>
                <a:cs typeface="Calibri" pitchFamily="34" charset="-120"/>
              </a:rPr>
              <a:t>Issues that arose during execution and how each was dispositioned — the record of what actually happened, not just what we watched for.</a:t>
            </a:r>
            <a:endParaRPr lang="en-US" sz="1200" dirty="0"/>
          </a:p>
        </p:txBody>
      </p:sp>
      <p:sp>
        <p:nvSpPr>
          <p:cNvPr id="6" name="Text 4"/>
          <p:cNvSpPr/>
          <p:nvPr/>
        </p:nvSpPr>
        <p:spPr>
          <a:xfrm>
            <a:off x="1115568" y="1965960"/>
            <a:ext cx="338328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IDENTIFIED ISSUES</a:t>
            </a:r>
            <a:endParaRPr lang="en-US" sz="1100" dirty="0"/>
          </a:p>
        </p:txBody>
      </p:sp>
      <p:sp>
        <p:nvSpPr>
          <p:cNvPr id="7" name="Text 5"/>
          <p:cNvSpPr/>
          <p:nvPr/>
        </p:nvSpPr>
        <p:spPr>
          <a:xfrm>
            <a:off x="4636008" y="1965960"/>
            <a:ext cx="4572000" cy="274320"/>
          </a:xfrm>
          <a:prstGeom prst="rect">
            <a:avLst/>
          </a:prstGeom>
          <a:noFill/>
          <a:ln/>
        </p:spPr>
        <p:txBody>
          <a:bodyPr wrap="square" rtlCol="0" anchor="ctr"/>
          <a:lstStyle/>
          <a:p>
            <a:pPr indent="0" marL="0">
              <a:buNone/>
            </a:pPr>
            <a:r>
              <a:rPr lang="en-US" sz="1100" b="1" spc="100" kern="0" dirty="0">
                <a:solidFill>
                  <a:srgbClr val="1E7B4D"/>
                </a:solidFill>
                <a:latin typeface="Calibri" pitchFamily="34" charset="0"/>
                <a:ea typeface="Calibri" pitchFamily="34" charset="-122"/>
                <a:cs typeface="Calibri" pitchFamily="34" charset="-120"/>
              </a:rPr>
              <a:t>ACTION / RESOLUTION</a:t>
            </a:r>
            <a:endParaRPr lang="en-US" sz="1100" dirty="0"/>
          </a:p>
        </p:txBody>
      </p:sp>
      <p:sp>
        <p:nvSpPr>
          <p:cNvPr id="8" name="Text 6"/>
          <p:cNvSpPr/>
          <p:nvPr/>
        </p:nvSpPr>
        <p:spPr>
          <a:xfrm>
            <a:off x="8842248" y="1965960"/>
            <a:ext cx="128016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OWNER</a:t>
            </a:r>
            <a:endParaRPr lang="en-US" sz="1100" dirty="0"/>
          </a:p>
        </p:txBody>
      </p:sp>
      <p:sp>
        <p:nvSpPr>
          <p:cNvPr id="9" name="Text 7"/>
          <p:cNvSpPr/>
          <p:nvPr/>
        </p:nvSpPr>
        <p:spPr>
          <a:xfrm>
            <a:off x="10168128" y="1965960"/>
            <a:ext cx="1280160" cy="274320"/>
          </a:xfrm>
          <a:prstGeom prst="rect">
            <a:avLst/>
          </a:prstGeom>
          <a:noFill/>
          <a:ln/>
        </p:spPr>
        <p:txBody>
          <a:bodyPr wrap="square" rtlCol="0" anchor="ctr"/>
          <a:lstStyle/>
          <a:p>
            <a:pPr indent="0" marL="0">
              <a:buNone/>
            </a:pPr>
            <a:r>
              <a:rPr lang="en-US" sz="1100" b="1" spc="100" kern="0" dirty="0">
                <a:solidFill>
                  <a:srgbClr val="14243A"/>
                </a:solidFill>
                <a:latin typeface="Calibri" pitchFamily="34" charset="0"/>
                <a:ea typeface="Calibri" pitchFamily="34" charset="-122"/>
                <a:cs typeface="Calibri" pitchFamily="34" charset="-120"/>
              </a:rPr>
              <a:t>STATUS</a:t>
            </a:r>
            <a:endParaRPr lang="en-US" sz="1100" dirty="0"/>
          </a:p>
        </p:txBody>
      </p:sp>
      <p:sp>
        <p:nvSpPr>
          <p:cNvPr id="10" name="Text 8"/>
          <p:cNvSpPr/>
          <p:nvPr/>
        </p:nvSpPr>
        <p:spPr>
          <a:xfrm>
            <a:off x="566928" y="2377440"/>
            <a:ext cx="502920" cy="704088"/>
          </a:xfrm>
          <a:prstGeom prst="rect">
            <a:avLst/>
          </a:prstGeom>
          <a:noFill/>
          <a:ln/>
        </p:spPr>
        <p:txBody>
          <a:bodyPr wrap="square" rtlCol="0" anchor="ctr"/>
          <a:lstStyle/>
          <a:p>
            <a:pPr indent="0" marL="0">
              <a:buNone/>
            </a:pPr>
            <a:r>
              <a:rPr lang="en-US" sz="2400" b="1" dirty="0">
                <a:solidFill>
                  <a:srgbClr val="BCCADB"/>
                </a:solidFill>
                <a:latin typeface="Calibri" pitchFamily="34" charset="0"/>
                <a:ea typeface="Calibri" pitchFamily="34" charset="-122"/>
                <a:cs typeface="Calibri" pitchFamily="34" charset="-120"/>
              </a:rPr>
              <a:t>01</a:t>
            </a:r>
            <a:endParaRPr lang="en-US" sz="2400" dirty="0"/>
          </a:p>
        </p:txBody>
      </p:sp>
      <p:sp>
        <p:nvSpPr>
          <p:cNvPr id="11" name="Text 9"/>
          <p:cNvSpPr/>
          <p:nvPr/>
        </p:nvSpPr>
        <p:spPr>
          <a:xfrm>
            <a:off x="1115568" y="2377440"/>
            <a:ext cx="2834640" cy="704088"/>
          </a:xfrm>
          <a:prstGeom prst="rect">
            <a:avLst/>
          </a:prstGeom>
          <a:noFill/>
          <a:ln/>
        </p:spPr>
        <p:txBody>
          <a:bodyPr wrap="square" rtlCol="0" anchor="ctr"/>
          <a:lstStyle/>
          <a:p>
            <a:pPr indent="0" marL="0">
              <a:lnSpc>
                <a:spcPct val="100000"/>
              </a:lnSpc>
              <a:buNone/>
            </a:pPr>
            <a:r>
              <a:rPr lang="en-US" sz="1050" b="1" dirty="0">
                <a:solidFill>
                  <a:srgbClr val="14243A"/>
                </a:solidFill>
                <a:latin typeface="Calibri" pitchFamily="34" charset="0"/>
                <a:ea typeface="Calibri" pitchFamily="34" charset="-122"/>
                <a:cs typeface="Calibri" pitchFamily="34" charset="-120"/>
              </a:rPr>
              <a:t>Clerical review queue exceeds the transitional services term</a:t>
            </a:r>
            <a:endParaRPr lang="en-US" sz="1050" dirty="0"/>
          </a:p>
        </p:txBody>
      </p:sp>
      <p:sp>
        <p:nvSpPr>
          <p:cNvPr id="12" name="Shape 10"/>
          <p:cNvSpPr/>
          <p:nvPr/>
        </p:nvSpPr>
        <p:spPr>
          <a:xfrm>
            <a:off x="4087368" y="2377440"/>
            <a:ext cx="4572000" cy="704088"/>
          </a:xfrm>
          <a:prstGeom prst="roundRect">
            <a:avLst>
              <a:gd name="adj" fmla="val 9091"/>
            </a:avLst>
          </a:prstGeom>
          <a:solidFill>
            <a:srgbClr val="E7F4ED"/>
          </a:solidFill>
          <a:ln/>
        </p:spPr>
      </p:sp>
      <p:sp>
        <p:nvSpPr>
          <p:cNvPr id="13" name="Shape 11"/>
          <p:cNvSpPr/>
          <p:nvPr/>
        </p:nvSpPr>
        <p:spPr>
          <a:xfrm>
            <a:off x="4224528" y="2601468"/>
            <a:ext cx="256032" cy="256032"/>
          </a:xfrm>
          <a:prstGeom prst="ellipse">
            <a:avLst/>
          </a:prstGeom>
          <a:solidFill>
            <a:srgbClr val="1E7B4D"/>
          </a:solidFill>
          <a:ln/>
        </p:spPr>
      </p:sp>
      <p:sp>
        <p:nvSpPr>
          <p:cNvPr id="14" name="Text 12"/>
          <p:cNvSpPr/>
          <p:nvPr/>
        </p:nvSpPr>
        <p:spPr>
          <a:xfrm>
            <a:off x="4224528" y="2601468"/>
            <a:ext cx="256032" cy="256032"/>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15" name="Text 13"/>
          <p:cNvSpPr/>
          <p:nvPr/>
        </p:nvSpPr>
        <p:spPr>
          <a:xfrm>
            <a:off x="4581144" y="2377440"/>
            <a:ext cx="3968496" cy="704088"/>
          </a:xfrm>
          <a:prstGeom prst="rect">
            <a:avLst/>
          </a:prstGeom>
          <a:noFill/>
          <a:ln/>
        </p:spPr>
        <p:txBody>
          <a:bodyPr wrap="square" rtlCol="0" anchor="ctr"/>
          <a:lstStyle/>
          <a:p>
            <a:pPr indent="0" marL="0">
              <a:lnSpc>
                <a:spcPct val="102000"/>
              </a:lnSpc>
              <a:buNone/>
            </a:pPr>
            <a:r>
              <a:rPr lang="en-US" sz="1000" dirty="0">
                <a:solidFill>
                  <a:srgbClr val="3D4A5A"/>
                </a:solidFill>
                <a:latin typeface="Calibri" pitchFamily="34" charset="0"/>
                <a:ea typeface="Calibri" pitchFamily="34" charset="-122"/>
                <a:cs typeface="Calibri" pitchFamily="34" charset="-120"/>
              </a:rPr>
              <a:t>Extension of three months sought today, funded from management reserve</a:t>
            </a:r>
            <a:endParaRPr lang="en-US" sz="1000" dirty="0"/>
          </a:p>
        </p:txBody>
      </p:sp>
      <p:sp>
        <p:nvSpPr>
          <p:cNvPr id="16" name="Text 14"/>
          <p:cNvSpPr/>
          <p:nvPr/>
        </p:nvSpPr>
        <p:spPr>
          <a:xfrm>
            <a:off x="8842248" y="2377440"/>
            <a:ext cx="128016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C. Tyrrell</a:t>
            </a:r>
            <a:endParaRPr lang="en-US" sz="1050" dirty="0"/>
          </a:p>
        </p:txBody>
      </p:sp>
      <p:sp>
        <p:nvSpPr>
          <p:cNvPr id="17" name="Shape 15"/>
          <p:cNvSpPr/>
          <p:nvPr/>
        </p:nvSpPr>
        <p:spPr>
          <a:xfrm>
            <a:off x="10168128" y="2638044"/>
            <a:ext cx="182880" cy="182880"/>
          </a:xfrm>
          <a:prstGeom prst="ellipse">
            <a:avLst/>
          </a:prstGeom>
          <a:solidFill>
            <a:srgbClr val="C0392B"/>
          </a:solidFill>
          <a:ln/>
        </p:spPr>
      </p:sp>
      <p:sp>
        <p:nvSpPr>
          <p:cNvPr id="18" name="Text 16"/>
          <p:cNvSpPr/>
          <p:nvPr/>
        </p:nvSpPr>
        <p:spPr>
          <a:xfrm>
            <a:off x="10424160" y="2377440"/>
            <a:ext cx="109728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escalated</a:t>
            </a:r>
            <a:endParaRPr lang="en-US" sz="1050" dirty="0"/>
          </a:p>
        </p:txBody>
      </p:sp>
      <p:sp>
        <p:nvSpPr>
          <p:cNvPr id="19" name="Text 17"/>
          <p:cNvSpPr/>
          <p:nvPr/>
        </p:nvSpPr>
        <p:spPr>
          <a:xfrm>
            <a:off x="566928" y="3172968"/>
            <a:ext cx="502920" cy="704088"/>
          </a:xfrm>
          <a:prstGeom prst="rect">
            <a:avLst/>
          </a:prstGeom>
          <a:noFill/>
          <a:ln/>
        </p:spPr>
        <p:txBody>
          <a:bodyPr wrap="square" rtlCol="0" anchor="ctr"/>
          <a:lstStyle/>
          <a:p>
            <a:pPr indent="0" marL="0">
              <a:buNone/>
            </a:pPr>
            <a:r>
              <a:rPr lang="en-US" sz="2400" b="1" dirty="0">
                <a:solidFill>
                  <a:srgbClr val="BCCADB"/>
                </a:solidFill>
                <a:latin typeface="Calibri" pitchFamily="34" charset="0"/>
                <a:ea typeface="Calibri" pitchFamily="34" charset="-122"/>
                <a:cs typeface="Calibri" pitchFamily="34" charset="-120"/>
              </a:rPr>
              <a:t>02</a:t>
            </a:r>
            <a:endParaRPr lang="en-US" sz="2400" dirty="0"/>
          </a:p>
        </p:txBody>
      </p:sp>
      <p:sp>
        <p:nvSpPr>
          <p:cNvPr id="20" name="Text 18"/>
          <p:cNvSpPr/>
          <p:nvPr/>
        </p:nvSpPr>
        <p:spPr>
          <a:xfrm>
            <a:off x="1115568" y="3172968"/>
            <a:ext cx="2834640" cy="704088"/>
          </a:xfrm>
          <a:prstGeom prst="rect">
            <a:avLst/>
          </a:prstGeom>
          <a:noFill/>
          <a:ln/>
        </p:spPr>
        <p:txBody>
          <a:bodyPr wrap="square" rtlCol="0" anchor="ctr"/>
          <a:lstStyle/>
          <a:p>
            <a:pPr indent="0" marL="0">
              <a:lnSpc>
                <a:spcPct val="100000"/>
              </a:lnSpc>
              <a:buNone/>
            </a:pPr>
            <a:r>
              <a:rPr lang="en-US" sz="1050" b="1" dirty="0">
                <a:solidFill>
                  <a:srgbClr val="14243A"/>
                </a:solidFill>
                <a:latin typeface="Calibri" pitchFamily="34" charset="0"/>
                <a:ea typeface="Calibri" pitchFamily="34" charset="-122"/>
                <a:cs typeface="Calibri" pitchFamily="34" charset="-120"/>
              </a:rPr>
              <a:t>Contingency substantially committed at month 8</a:t>
            </a:r>
            <a:endParaRPr lang="en-US" sz="1050" dirty="0"/>
          </a:p>
        </p:txBody>
      </p:sp>
      <p:sp>
        <p:nvSpPr>
          <p:cNvPr id="21" name="Shape 19"/>
          <p:cNvSpPr/>
          <p:nvPr/>
        </p:nvSpPr>
        <p:spPr>
          <a:xfrm>
            <a:off x="4087368" y="3172968"/>
            <a:ext cx="4572000" cy="704088"/>
          </a:xfrm>
          <a:prstGeom prst="roundRect">
            <a:avLst>
              <a:gd name="adj" fmla="val 9091"/>
            </a:avLst>
          </a:prstGeom>
          <a:solidFill>
            <a:srgbClr val="E7F4ED"/>
          </a:solidFill>
          <a:ln/>
        </p:spPr>
      </p:sp>
      <p:sp>
        <p:nvSpPr>
          <p:cNvPr id="22" name="Shape 20"/>
          <p:cNvSpPr/>
          <p:nvPr/>
        </p:nvSpPr>
        <p:spPr>
          <a:xfrm>
            <a:off x="4224528" y="3396996"/>
            <a:ext cx="256032" cy="256032"/>
          </a:xfrm>
          <a:prstGeom prst="ellipse">
            <a:avLst/>
          </a:prstGeom>
          <a:solidFill>
            <a:srgbClr val="1E7B4D"/>
          </a:solidFill>
          <a:ln/>
        </p:spPr>
      </p:sp>
      <p:sp>
        <p:nvSpPr>
          <p:cNvPr id="23" name="Text 21"/>
          <p:cNvSpPr/>
          <p:nvPr/>
        </p:nvSpPr>
        <p:spPr>
          <a:xfrm>
            <a:off x="4224528" y="3396996"/>
            <a:ext cx="256032" cy="256032"/>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24" name="Text 22"/>
          <p:cNvSpPr/>
          <p:nvPr/>
        </p:nvSpPr>
        <p:spPr>
          <a:xfrm>
            <a:off x="4581144" y="3172968"/>
            <a:ext cx="3968496" cy="704088"/>
          </a:xfrm>
          <a:prstGeom prst="rect">
            <a:avLst/>
          </a:prstGeom>
          <a:noFill/>
          <a:ln/>
        </p:spPr>
        <p:txBody>
          <a:bodyPr wrap="square" rtlCol="0" anchor="ctr"/>
          <a:lstStyle/>
          <a:p>
            <a:pPr indent="0" marL="0">
              <a:lnSpc>
                <a:spcPct val="102000"/>
              </a:lnSpc>
              <a:buNone/>
            </a:pPr>
            <a:r>
              <a:rPr lang="en-US" sz="1000" dirty="0">
                <a:solidFill>
                  <a:srgbClr val="3D4A5A"/>
                </a:solidFill>
                <a:latin typeface="Calibri" pitchFamily="34" charset="0"/>
                <a:ea typeface="Calibri" pitchFamily="34" charset="-122"/>
                <a:cs typeface="Calibri" pitchFamily="34" charset="-120"/>
              </a:rPr>
              <a:t>Reserve draw requested; no further contingency commitments without Board approval</a:t>
            </a:r>
            <a:endParaRPr lang="en-US" sz="1000" dirty="0"/>
          </a:p>
        </p:txBody>
      </p:sp>
      <p:sp>
        <p:nvSpPr>
          <p:cNvPr id="25" name="Text 23"/>
          <p:cNvSpPr/>
          <p:nvPr/>
        </p:nvSpPr>
        <p:spPr>
          <a:xfrm>
            <a:off x="8842248" y="3172968"/>
            <a:ext cx="128016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D. Ashmore</a:t>
            </a:r>
            <a:endParaRPr lang="en-US" sz="1050" dirty="0"/>
          </a:p>
        </p:txBody>
      </p:sp>
      <p:sp>
        <p:nvSpPr>
          <p:cNvPr id="26" name="Shape 24"/>
          <p:cNvSpPr/>
          <p:nvPr/>
        </p:nvSpPr>
        <p:spPr>
          <a:xfrm>
            <a:off x="10168128" y="3433572"/>
            <a:ext cx="182880" cy="182880"/>
          </a:xfrm>
          <a:prstGeom prst="ellipse">
            <a:avLst/>
          </a:prstGeom>
          <a:solidFill>
            <a:srgbClr val="B8790C"/>
          </a:solidFill>
          <a:ln/>
        </p:spPr>
      </p:sp>
      <p:sp>
        <p:nvSpPr>
          <p:cNvPr id="27" name="Text 25"/>
          <p:cNvSpPr/>
          <p:nvPr/>
        </p:nvSpPr>
        <p:spPr>
          <a:xfrm>
            <a:off x="10424160" y="3172968"/>
            <a:ext cx="109728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open</a:t>
            </a:r>
            <a:endParaRPr lang="en-US" sz="1050" dirty="0"/>
          </a:p>
        </p:txBody>
      </p:sp>
      <p:sp>
        <p:nvSpPr>
          <p:cNvPr id="28" name="Text 26"/>
          <p:cNvSpPr/>
          <p:nvPr/>
        </p:nvSpPr>
        <p:spPr>
          <a:xfrm>
            <a:off x="566928" y="3968496"/>
            <a:ext cx="502920" cy="704088"/>
          </a:xfrm>
          <a:prstGeom prst="rect">
            <a:avLst/>
          </a:prstGeom>
          <a:noFill/>
          <a:ln/>
        </p:spPr>
        <p:txBody>
          <a:bodyPr wrap="square" rtlCol="0" anchor="ctr"/>
          <a:lstStyle/>
          <a:p>
            <a:pPr indent="0" marL="0">
              <a:buNone/>
            </a:pPr>
            <a:r>
              <a:rPr lang="en-US" sz="2400" b="1" dirty="0">
                <a:solidFill>
                  <a:srgbClr val="BCCADB"/>
                </a:solidFill>
                <a:latin typeface="Calibri" pitchFamily="34" charset="0"/>
                <a:ea typeface="Calibri" pitchFamily="34" charset="-122"/>
                <a:cs typeface="Calibri" pitchFamily="34" charset="-120"/>
              </a:rPr>
              <a:t>03</a:t>
            </a:r>
            <a:endParaRPr lang="en-US" sz="2400" dirty="0"/>
          </a:p>
        </p:txBody>
      </p:sp>
      <p:sp>
        <p:nvSpPr>
          <p:cNvPr id="29" name="Text 27"/>
          <p:cNvSpPr/>
          <p:nvPr/>
        </p:nvSpPr>
        <p:spPr>
          <a:xfrm>
            <a:off x="1115568" y="3968496"/>
            <a:ext cx="2834640" cy="704088"/>
          </a:xfrm>
          <a:prstGeom prst="rect">
            <a:avLst/>
          </a:prstGeom>
          <a:noFill/>
          <a:ln/>
        </p:spPr>
        <p:txBody>
          <a:bodyPr wrap="square" rtlCol="0" anchor="ctr"/>
          <a:lstStyle/>
          <a:p>
            <a:pPr indent="0" marL="0">
              <a:lnSpc>
                <a:spcPct val="100000"/>
              </a:lnSpc>
              <a:buNone/>
            </a:pPr>
            <a:r>
              <a:rPr lang="en-US" sz="1050" b="1" dirty="0">
                <a:solidFill>
                  <a:srgbClr val="14243A"/>
                </a:solidFill>
                <a:latin typeface="Calibri" pitchFamily="34" charset="0"/>
                <a:ea typeface="Calibri" pitchFamily="34" charset="-122"/>
                <a:cs typeface="Calibri" pitchFamily="34" charset="-120"/>
              </a:rPr>
              <a:t>Cumulative synergy capture running behind the deal model</a:t>
            </a:r>
            <a:endParaRPr lang="en-US" sz="1050" dirty="0"/>
          </a:p>
        </p:txBody>
      </p:sp>
      <p:sp>
        <p:nvSpPr>
          <p:cNvPr id="30" name="Shape 28"/>
          <p:cNvSpPr/>
          <p:nvPr/>
        </p:nvSpPr>
        <p:spPr>
          <a:xfrm>
            <a:off x="4087368" y="3968496"/>
            <a:ext cx="4572000" cy="704088"/>
          </a:xfrm>
          <a:prstGeom prst="roundRect">
            <a:avLst>
              <a:gd name="adj" fmla="val 9091"/>
            </a:avLst>
          </a:prstGeom>
          <a:solidFill>
            <a:srgbClr val="E7F4ED"/>
          </a:solidFill>
          <a:ln/>
        </p:spPr>
      </p:sp>
      <p:sp>
        <p:nvSpPr>
          <p:cNvPr id="31" name="Shape 29"/>
          <p:cNvSpPr/>
          <p:nvPr/>
        </p:nvSpPr>
        <p:spPr>
          <a:xfrm>
            <a:off x="4224528" y="4192524"/>
            <a:ext cx="256032" cy="256032"/>
          </a:xfrm>
          <a:prstGeom prst="ellipse">
            <a:avLst/>
          </a:prstGeom>
          <a:solidFill>
            <a:srgbClr val="1E7B4D"/>
          </a:solidFill>
          <a:ln/>
        </p:spPr>
      </p:sp>
      <p:sp>
        <p:nvSpPr>
          <p:cNvPr id="32" name="Text 30"/>
          <p:cNvSpPr/>
          <p:nvPr/>
        </p:nvSpPr>
        <p:spPr>
          <a:xfrm>
            <a:off x="4224528" y="4192524"/>
            <a:ext cx="256032" cy="256032"/>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33" name="Text 31"/>
          <p:cNvSpPr/>
          <p:nvPr/>
        </p:nvSpPr>
        <p:spPr>
          <a:xfrm>
            <a:off x="4581144" y="3968496"/>
            <a:ext cx="3968496" cy="704088"/>
          </a:xfrm>
          <a:prstGeom prst="rect">
            <a:avLst/>
          </a:prstGeom>
          <a:noFill/>
          <a:ln/>
        </p:spPr>
        <p:txBody>
          <a:bodyPr wrap="square" rtlCol="0" anchor="ctr"/>
          <a:lstStyle/>
          <a:p>
            <a:pPr indent="0" marL="0">
              <a:lnSpc>
                <a:spcPct val="102000"/>
              </a:lnSpc>
              <a:buNone/>
            </a:pPr>
            <a:r>
              <a:rPr lang="en-US" sz="1000" dirty="0">
                <a:solidFill>
                  <a:srgbClr val="3D4A5A"/>
                </a:solidFill>
                <a:latin typeface="Calibri" pitchFamily="34" charset="0"/>
                <a:ea typeface="Calibri" pitchFamily="34" charset="-122"/>
                <a:cs typeface="Calibri" pitchFamily="34" charset="-120"/>
              </a:rPr>
              <a:t>Both run-rate and cumulative capture reported every period; neither netted against the other</a:t>
            </a:r>
            <a:endParaRPr lang="en-US" sz="1000" dirty="0"/>
          </a:p>
        </p:txBody>
      </p:sp>
      <p:sp>
        <p:nvSpPr>
          <p:cNvPr id="34" name="Text 32"/>
          <p:cNvSpPr/>
          <p:nvPr/>
        </p:nvSpPr>
        <p:spPr>
          <a:xfrm>
            <a:off x="8842248" y="3968496"/>
            <a:ext cx="128016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S. Beauregard</a:t>
            </a:r>
            <a:endParaRPr lang="en-US" sz="1050" dirty="0"/>
          </a:p>
        </p:txBody>
      </p:sp>
      <p:sp>
        <p:nvSpPr>
          <p:cNvPr id="35" name="Shape 33"/>
          <p:cNvSpPr/>
          <p:nvPr/>
        </p:nvSpPr>
        <p:spPr>
          <a:xfrm>
            <a:off x="10168128" y="4229100"/>
            <a:ext cx="182880" cy="182880"/>
          </a:xfrm>
          <a:prstGeom prst="ellipse">
            <a:avLst/>
          </a:prstGeom>
          <a:solidFill>
            <a:srgbClr val="B8790C"/>
          </a:solidFill>
          <a:ln/>
        </p:spPr>
      </p:sp>
      <p:sp>
        <p:nvSpPr>
          <p:cNvPr id="36" name="Text 34"/>
          <p:cNvSpPr/>
          <p:nvPr/>
        </p:nvSpPr>
        <p:spPr>
          <a:xfrm>
            <a:off x="10424160" y="3968496"/>
            <a:ext cx="109728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open</a:t>
            </a:r>
            <a:endParaRPr lang="en-US" sz="1050" dirty="0"/>
          </a:p>
        </p:txBody>
      </p:sp>
      <p:sp>
        <p:nvSpPr>
          <p:cNvPr id="37" name="Text 35"/>
          <p:cNvSpPr/>
          <p:nvPr/>
        </p:nvSpPr>
        <p:spPr>
          <a:xfrm>
            <a:off x="566928" y="4764024"/>
            <a:ext cx="502920" cy="704088"/>
          </a:xfrm>
          <a:prstGeom prst="rect">
            <a:avLst/>
          </a:prstGeom>
          <a:noFill/>
          <a:ln/>
        </p:spPr>
        <p:txBody>
          <a:bodyPr wrap="square" rtlCol="0" anchor="ctr"/>
          <a:lstStyle/>
          <a:p>
            <a:pPr indent="0" marL="0">
              <a:buNone/>
            </a:pPr>
            <a:r>
              <a:rPr lang="en-US" sz="2400" b="1" dirty="0">
                <a:solidFill>
                  <a:srgbClr val="BCCADB"/>
                </a:solidFill>
                <a:latin typeface="Calibri" pitchFamily="34" charset="0"/>
                <a:ea typeface="Calibri" pitchFamily="34" charset="-122"/>
                <a:cs typeface="Calibri" pitchFamily="34" charset="-120"/>
              </a:rPr>
              <a:t>04</a:t>
            </a:r>
            <a:endParaRPr lang="en-US" sz="2400" dirty="0"/>
          </a:p>
        </p:txBody>
      </p:sp>
      <p:sp>
        <p:nvSpPr>
          <p:cNvPr id="38" name="Text 36"/>
          <p:cNvSpPr/>
          <p:nvPr/>
        </p:nvSpPr>
        <p:spPr>
          <a:xfrm>
            <a:off x="1115568" y="4764024"/>
            <a:ext cx="2834640" cy="704088"/>
          </a:xfrm>
          <a:prstGeom prst="rect">
            <a:avLst/>
          </a:prstGeom>
          <a:noFill/>
          <a:ln/>
        </p:spPr>
        <p:txBody>
          <a:bodyPr wrap="square" rtlCol="0" anchor="ctr"/>
          <a:lstStyle/>
          <a:p>
            <a:pPr indent="0" marL="0">
              <a:lnSpc>
                <a:spcPct val="100000"/>
              </a:lnSpc>
              <a:buNone/>
            </a:pPr>
            <a:r>
              <a:rPr lang="en-US" sz="1050" b="1" dirty="0">
                <a:solidFill>
                  <a:srgbClr val="14243A"/>
                </a:solidFill>
                <a:latin typeface="Calibri" pitchFamily="34" charset="0"/>
                <a:ea typeface="Calibri" pitchFamily="34" charset="-122"/>
                <a:cs typeface="Calibri" pitchFamily="34" charset="-120"/>
              </a:rPr>
              <a:t>Offshore steward capacity proposed as a remedy</a:t>
            </a:r>
            <a:endParaRPr lang="en-US" sz="1050" dirty="0"/>
          </a:p>
        </p:txBody>
      </p:sp>
      <p:sp>
        <p:nvSpPr>
          <p:cNvPr id="39" name="Shape 37"/>
          <p:cNvSpPr/>
          <p:nvPr/>
        </p:nvSpPr>
        <p:spPr>
          <a:xfrm>
            <a:off x="4087368" y="4764024"/>
            <a:ext cx="4572000" cy="704088"/>
          </a:xfrm>
          <a:prstGeom prst="roundRect">
            <a:avLst>
              <a:gd name="adj" fmla="val 9091"/>
            </a:avLst>
          </a:prstGeom>
          <a:solidFill>
            <a:srgbClr val="E7F4ED"/>
          </a:solidFill>
          <a:ln/>
        </p:spPr>
      </p:sp>
      <p:sp>
        <p:nvSpPr>
          <p:cNvPr id="40" name="Shape 38"/>
          <p:cNvSpPr/>
          <p:nvPr/>
        </p:nvSpPr>
        <p:spPr>
          <a:xfrm>
            <a:off x="4224528" y="4988052"/>
            <a:ext cx="256032" cy="256032"/>
          </a:xfrm>
          <a:prstGeom prst="ellipse">
            <a:avLst/>
          </a:prstGeom>
          <a:solidFill>
            <a:srgbClr val="1E7B4D"/>
          </a:solidFill>
          <a:ln/>
        </p:spPr>
      </p:sp>
      <p:sp>
        <p:nvSpPr>
          <p:cNvPr id="41" name="Text 39"/>
          <p:cNvSpPr/>
          <p:nvPr/>
        </p:nvSpPr>
        <p:spPr>
          <a:xfrm>
            <a:off x="4224528" y="4988052"/>
            <a:ext cx="256032" cy="256032"/>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42" name="Text 40"/>
          <p:cNvSpPr/>
          <p:nvPr/>
        </p:nvSpPr>
        <p:spPr>
          <a:xfrm>
            <a:off x="4581144" y="4764024"/>
            <a:ext cx="3968496" cy="704088"/>
          </a:xfrm>
          <a:prstGeom prst="rect">
            <a:avLst/>
          </a:prstGeom>
          <a:noFill/>
          <a:ln/>
        </p:spPr>
        <p:txBody>
          <a:bodyPr wrap="square" rtlCol="0" anchor="ctr"/>
          <a:lstStyle/>
          <a:p>
            <a:pPr indent="0" marL="0">
              <a:lnSpc>
                <a:spcPct val="102000"/>
              </a:lnSpc>
              <a:buNone/>
            </a:pPr>
            <a:r>
              <a:rPr lang="en-US" sz="1000" dirty="0">
                <a:solidFill>
                  <a:srgbClr val="3D4A5A"/>
                </a:solidFill>
                <a:latin typeface="Calibri" pitchFamily="34" charset="0"/>
                <a:ea typeface="Calibri" pitchFamily="34" charset="-122"/>
                <a:cs typeface="Calibri" pitchFamily="34" charset="-120"/>
              </a:rPr>
              <a:t>Examined and rejected — barred under the state contract; rejection recorded</a:t>
            </a:r>
            <a:endParaRPr lang="en-US" sz="1000" dirty="0"/>
          </a:p>
        </p:txBody>
      </p:sp>
      <p:sp>
        <p:nvSpPr>
          <p:cNvPr id="43" name="Text 41"/>
          <p:cNvSpPr/>
          <p:nvPr/>
        </p:nvSpPr>
        <p:spPr>
          <a:xfrm>
            <a:off x="8842248" y="4764024"/>
            <a:ext cx="128016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F. Underhill</a:t>
            </a:r>
            <a:endParaRPr lang="en-US" sz="1050" dirty="0"/>
          </a:p>
        </p:txBody>
      </p:sp>
      <p:sp>
        <p:nvSpPr>
          <p:cNvPr id="44" name="Shape 42"/>
          <p:cNvSpPr/>
          <p:nvPr/>
        </p:nvSpPr>
        <p:spPr>
          <a:xfrm>
            <a:off x="10168128" y="5024628"/>
            <a:ext cx="182880" cy="182880"/>
          </a:xfrm>
          <a:prstGeom prst="ellipse">
            <a:avLst/>
          </a:prstGeom>
          <a:solidFill>
            <a:srgbClr val="1E7B4D"/>
          </a:solidFill>
          <a:ln/>
        </p:spPr>
      </p:sp>
      <p:sp>
        <p:nvSpPr>
          <p:cNvPr id="45" name="Text 43"/>
          <p:cNvSpPr/>
          <p:nvPr/>
        </p:nvSpPr>
        <p:spPr>
          <a:xfrm>
            <a:off x="10424160" y="4764024"/>
            <a:ext cx="109728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closed</a:t>
            </a:r>
            <a:endParaRPr lang="en-US" sz="1050" dirty="0"/>
          </a:p>
        </p:txBody>
      </p:sp>
      <p:sp>
        <p:nvSpPr>
          <p:cNvPr id="46" name="Text 44"/>
          <p:cNvSpPr/>
          <p:nvPr/>
        </p:nvSpPr>
        <p:spPr>
          <a:xfrm>
            <a:off x="566928" y="5559552"/>
            <a:ext cx="502920" cy="704088"/>
          </a:xfrm>
          <a:prstGeom prst="rect">
            <a:avLst/>
          </a:prstGeom>
          <a:noFill/>
          <a:ln/>
        </p:spPr>
        <p:txBody>
          <a:bodyPr wrap="square" rtlCol="0" anchor="ctr"/>
          <a:lstStyle/>
          <a:p>
            <a:pPr indent="0" marL="0">
              <a:buNone/>
            </a:pPr>
            <a:r>
              <a:rPr lang="en-US" sz="2400" b="1" dirty="0">
                <a:solidFill>
                  <a:srgbClr val="BCCADB"/>
                </a:solidFill>
                <a:latin typeface="Calibri" pitchFamily="34" charset="0"/>
                <a:ea typeface="Calibri" pitchFamily="34" charset="-122"/>
                <a:cs typeface="Calibri" pitchFamily="34" charset="-120"/>
              </a:rPr>
              <a:t>05</a:t>
            </a:r>
            <a:endParaRPr lang="en-US" sz="2400" dirty="0"/>
          </a:p>
        </p:txBody>
      </p:sp>
      <p:sp>
        <p:nvSpPr>
          <p:cNvPr id="47" name="Text 45"/>
          <p:cNvSpPr/>
          <p:nvPr/>
        </p:nvSpPr>
        <p:spPr>
          <a:xfrm>
            <a:off x="1115568" y="5559552"/>
            <a:ext cx="2834640" cy="704088"/>
          </a:xfrm>
          <a:prstGeom prst="rect">
            <a:avLst/>
          </a:prstGeom>
          <a:noFill/>
          <a:ln/>
        </p:spPr>
        <p:txBody>
          <a:bodyPr wrap="square" rtlCol="0" anchor="ctr"/>
          <a:lstStyle/>
          <a:p>
            <a:pPr indent="0" marL="0">
              <a:lnSpc>
                <a:spcPct val="100000"/>
              </a:lnSpc>
              <a:buNone/>
            </a:pPr>
            <a:r>
              <a:rPr lang="en-US" sz="1050" b="1" dirty="0">
                <a:solidFill>
                  <a:srgbClr val="14243A"/>
                </a:solidFill>
                <a:latin typeface="Calibri" pitchFamily="34" charset="0"/>
                <a:ea typeface="Calibri" pitchFamily="34" charset="-122"/>
                <a:cs typeface="Calibri" pitchFamily="34" charset="-120"/>
              </a:rPr>
              <a:t>Two deferrals require named owners before they leave the plan</a:t>
            </a:r>
            <a:endParaRPr lang="en-US" sz="1050" dirty="0"/>
          </a:p>
        </p:txBody>
      </p:sp>
      <p:sp>
        <p:nvSpPr>
          <p:cNvPr id="48" name="Shape 46"/>
          <p:cNvSpPr/>
          <p:nvPr/>
        </p:nvSpPr>
        <p:spPr>
          <a:xfrm>
            <a:off x="4087368" y="5559552"/>
            <a:ext cx="4572000" cy="704088"/>
          </a:xfrm>
          <a:prstGeom prst="roundRect">
            <a:avLst>
              <a:gd name="adj" fmla="val 9091"/>
            </a:avLst>
          </a:prstGeom>
          <a:solidFill>
            <a:srgbClr val="E7F4ED"/>
          </a:solidFill>
          <a:ln/>
        </p:spPr>
      </p:sp>
      <p:sp>
        <p:nvSpPr>
          <p:cNvPr id="49" name="Shape 47"/>
          <p:cNvSpPr/>
          <p:nvPr/>
        </p:nvSpPr>
        <p:spPr>
          <a:xfrm>
            <a:off x="4224528" y="5783580"/>
            <a:ext cx="256032" cy="256032"/>
          </a:xfrm>
          <a:prstGeom prst="ellipse">
            <a:avLst/>
          </a:prstGeom>
          <a:solidFill>
            <a:srgbClr val="1E7B4D"/>
          </a:solidFill>
          <a:ln/>
        </p:spPr>
      </p:sp>
      <p:sp>
        <p:nvSpPr>
          <p:cNvPr id="50" name="Text 48"/>
          <p:cNvSpPr/>
          <p:nvPr/>
        </p:nvSpPr>
        <p:spPr>
          <a:xfrm>
            <a:off x="4224528" y="5783580"/>
            <a:ext cx="256032" cy="256032"/>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51" name="Text 49"/>
          <p:cNvSpPr/>
          <p:nvPr/>
        </p:nvSpPr>
        <p:spPr>
          <a:xfrm>
            <a:off x="4581144" y="5559552"/>
            <a:ext cx="3968496" cy="704088"/>
          </a:xfrm>
          <a:prstGeom prst="rect">
            <a:avLst/>
          </a:prstGeom>
          <a:noFill/>
          <a:ln/>
        </p:spPr>
        <p:txBody>
          <a:bodyPr wrap="square" rtlCol="0" anchor="ctr"/>
          <a:lstStyle/>
          <a:p>
            <a:pPr indent="0" marL="0">
              <a:lnSpc>
                <a:spcPct val="102000"/>
              </a:lnSpc>
              <a:buNone/>
            </a:pPr>
            <a:r>
              <a:rPr lang="en-US" sz="1000" dirty="0">
                <a:solidFill>
                  <a:srgbClr val="3D4A5A"/>
                </a:solidFill>
                <a:latin typeface="Calibri" pitchFamily="34" charset="0"/>
                <a:ea typeface="Calibri" pitchFamily="34" charset="-122"/>
                <a:cs typeface="Calibri" pitchFamily="34" charset="-120"/>
              </a:rPr>
              <a:t>Both accepted by the owning leads rather than imposed</a:t>
            </a:r>
            <a:endParaRPr lang="en-US" sz="1000" dirty="0"/>
          </a:p>
        </p:txBody>
      </p:sp>
      <p:sp>
        <p:nvSpPr>
          <p:cNvPr id="52" name="Text 50"/>
          <p:cNvSpPr/>
          <p:nvPr/>
        </p:nvSpPr>
        <p:spPr>
          <a:xfrm>
            <a:off x="8842248" y="5559552"/>
            <a:ext cx="128016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C. Tyrrell</a:t>
            </a:r>
            <a:endParaRPr lang="en-US" sz="1050" dirty="0"/>
          </a:p>
        </p:txBody>
      </p:sp>
      <p:sp>
        <p:nvSpPr>
          <p:cNvPr id="53" name="Shape 51"/>
          <p:cNvSpPr/>
          <p:nvPr/>
        </p:nvSpPr>
        <p:spPr>
          <a:xfrm>
            <a:off x="10168128" y="5820156"/>
            <a:ext cx="182880" cy="182880"/>
          </a:xfrm>
          <a:prstGeom prst="ellipse">
            <a:avLst/>
          </a:prstGeom>
          <a:solidFill>
            <a:srgbClr val="1E7B4D"/>
          </a:solidFill>
          <a:ln/>
        </p:spPr>
      </p:sp>
      <p:sp>
        <p:nvSpPr>
          <p:cNvPr id="54" name="Text 52"/>
          <p:cNvSpPr/>
          <p:nvPr/>
        </p:nvSpPr>
        <p:spPr>
          <a:xfrm>
            <a:off x="10424160" y="5559552"/>
            <a:ext cx="1097280" cy="704088"/>
          </a:xfrm>
          <a:prstGeom prst="rect">
            <a:avLst/>
          </a:prstGeom>
          <a:noFill/>
          <a:ln/>
        </p:spPr>
        <p:txBody>
          <a:bodyPr wrap="square" rtlCol="0" anchor="ctr"/>
          <a:lstStyle/>
          <a:p>
            <a:pPr indent="0" marL="0">
              <a:buNone/>
            </a:pPr>
            <a:r>
              <a:rPr lang="en-US" sz="1050" dirty="0">
                <a:solidFill>
                  <a:srgbClr val="14243A"/>
                </a:solidFill>
                <a:latin typeface="Calibri" pitchFamily="34" charset="0"/>
                <a:ea typeface="Calibri" pitchFamily="34" charset="-122"/>
                <a:cs typeface="Calibri" pitchFamily="34" charset="-120"/>
              </a:rPr>
              <a:t>closed</a:t>
            </a:r>
            <a:endParaRPr lang="en-US" sz="1050" dirty="0"/>
          </a:p>
        </p:txBody>
      </p:sp>
      <p:sp>
        <p:nvSpPr>
          <p:cNvPr id="55" name="Text 53"/>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DECISIONS &amp; CHANGES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Decisions &amp; Changes Since Kickoff</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554480"/>
            <a:ext cx="11057839" cy="320040"/>
          </a:xfrm>
          <a:prstGeom prst="rect">
            <a:avLst/>
          </a:prstGeom>
          <a:noFill/>
          <a:ln/>
        </p:spPr>
        <p:txBody>
          <a:bodyPr wrap="square" rtlCol="0" anchor="ctr"/>
          <a:lstStyle/>
          <a:p>
            <a:pPr indent="0" marL="0">
              <a:buNone/>
            </a:pPr>
            <a:r>
              <a:rPr lang="en-US" sz="1250" dirty="0">
                <a:solidFill>
                  <a:srgbClr val="3D4A5A"/>
                </a:solidFill>
                <a:latin typeface="Calibri" pitchFamily="34" charset="0"/>
                <a:ea typeface="Calibri" pitchFamily="34" charset="-122"/>
                <a:cs typeface="Calibri" pitchFamily="34" charset="-120"/>
              </a:rPr>
              <a:t>Two decisions are ratified and one is sought today — the one sought is the reason this meeting was called.</a:t>
            </a:r>
            <a:endParaRPr lang="en-US" sz="1250" dirty="0"/>
          </a:p>
        </p:txBody>
      </p:sp>
      <p:sp>
        <p:nvSpPr>
          <p:cNvPr id="6" name="Shape 4"/>
          <p:cNvSpPr/>
          <p:nvPr/>
        </p:nvSpPr>
        <p:spPr>
          <a:xfrm>
            <a:off x="566928" y="2103120"/>
            <a:ext cx="11057839" cy="1051560"/>
          </a:xfrm>
          <a:prstGeom prst="roundRect">
            <a:avLst>
              <a:gd name="adj" fmla="val 6957"/>
            </a:avLst>
          </a:prstGeom>
          <a:solidFill>
            <a:srgbClr val="F3F8FD"/>
          </a:solidFill>
          <a:ln w="12700">
            <a:solidFill>
              <a:srgbClr val="E6F1FB"/>
            </a:solidFill>
            <a:prstDash val="solid"/>
          </a:ln>
        </p:spPr>
      </p:sp>
      <p:sp>
        <p:nvSpPr>
          <p:cNvPr id="7" name="Shape 5"/>
          <p:cNvSpPr/>
          <p:nvPr/>
        </p:nvSpPr>
        <p:spPr>
          <a:xfrm>
            <a:off x="566928" y="2103120"/>
            <a:ext cx="64008" cy="1051560"/>
          </a:xfrm>
          <a:prstGeom prst="rect">
            <a:avLst/>
          </a:prstGeom>
          <a:solidFill>
            <a:srgbClr val="1B3A6B"/>
          </a:solidFill>
          <a:ln/>
        </p:spPr>
      </p:sp>
      <p:sp>
        <p:nvSpPr>
          <p:cNvPr id="8" name="Text 6"/>
          <p:cNvSpPr/>
          <p:nvPr/>
        </p:nvSpPr>
        <p:spPr>
          <a:xfrm>
            <a:off x="841248" y="2286000"/>
            <a:ext cx="1371600" cy="365760"/>
          </a:xfrm>
          <a:prstGeom prst="rect">
            <a:avLst/>
          </a:prstGeom>
          <a:noFill/>
          <a:ln/>
        </p:spPr>
        <p:txBody>
          <a:bodyPr wrap="square" rtlCol="0" anchor="ctr"/>
          <a:lstStyle/>
          <a:p>
            <a:pPr indent="0" marL="0">
              <a:buNone/>
            </a:pPr>
            <a:r>
              <a:rPr lang="en-US" sz="1500" b="1" dirty="0">
                <a:solidFill>
                  <a:srgbClr val="1B3A6B"/>
                </a:solidFill>
                <a:latin typeface="Calibri" pitchFamily="34" charset="0"/>
                <a:ea typeface="Calibri" pitchFamily="34" charset="-122"/>
                <a:cs typeface="Calibri" pitchFamily="34" charset="-120"/>
              </a:rPr>
              <a:t>D-04</a:t>
            </a:r>
            <a:endParaRPr lang="en-US" sz="1500" dirty="0"/>
          </a:p>
        </p:txBody>
      </p:sp>
      <p:sp>
        <p:nvSpPr>
          <p:cNvPr id="9" name="Text 7"/>
          <p:cNvSpPr/>
          <p:nvPr/>
        </p:nvSpPr>
        <p:spPr>
          <a:xfrm>
            <a:off x="2304288" y="2249424"/>
            <a:ext cx="6577279" cy="777240"/>
          </a:xfrm>
          <a:prstGeom prst="rect">
            <a:avLst/>
          </a:prstGeom>
          <a:noFill/>
          <a:ln/>
        </p:spPr>
        <p:txBody>
          <a:bodyPr wrap="square" rtlCol="0" anchor="ctr"/>
          <a:lstStyle/>
          <a:p>
            <a:pPr indent="0" marL="0">
              <a:lnSpc>
                <a:spcPct val="110000"/>
              </a:lnSpc>
              <a:buNone/>
            </a:pPr>
            <a:r>
              <a:rPr lang="en-US" sz="1300" b="1" dirty="0">
                <a:solidFill>
                  <a:srgbClr val="14243A"/>
                </a:solidFill>
                <a:latin typeface="Calibri" pitchFamily="34" charset="0"/>
                <a:ea typeface="Calibri" pitchFamily="34" charset="-122"/>
                <a:cs typeface="Calibri" pitchFamily="34" charset="-120"/>
              </a:rPr>
              <a:t>Re-baseline to a Class 2 estimate accepted — $55,944,000 cost baseline replacing the Class 5 deal model</a:t>
            </a:r>
            <a:endParaRPr lang="en-US" sz="1300" dirty="0"/>
          </a:p>
        </p:txBody>
      </p:sp>
      <p:sp>
        <p:nvSpPr>
          <p:cNvPr id="10" name="Text 8"/>
          <p:cNvSpPr/>
          <p:nvPr/>
        </p:nvSpPr>
        <p:spPr>
          <a:xfrm>
            <a:off x="8973007" y="2286000"/>
            <a:ext cx="2560320" cy="731520"/>
          </a:xfrm>
          <a:prstGeom prst="rect">
            <a:avLst/>
          </a:prstGeom>
          <a:noFill/>
          <a:ln/>
        </p:spPr>
        <p:txBody>
          <a:bodyPr wrap="square" rtlCol="0" anchor="ctr"/>
          <a:lstStyle/>
          <a:p>
            <a:pPr algn="r" indent="0" marL="0">
              <a:lnSpc>
                <a:spcPct val="110000"/>
              </a:lnSpc>
              <a:buNone/>
            </a:pPr>
            <a:r>
              <a:rPr lang="en-US" sz="1050" b="1" dirty="0">
                <a:solidFill>
                  <a:srgbClr val="3D4A5A"/>
                </a:solidFill>
                <a:latin typeface="Calibri" pitchFamily="34" charset="0"/>
                <a:ea typeface="Calibri" pitchFamily="34" charset="-122"/>
                <a:cs typeface="Calibri" pitchFamily="34" charset="-120"/>
              </a:rPr>
              <a:t>Steering Committee
</a:t>
            </a:r>
            <a:pPr algn="r" indent="0" marL="0">
              <a:lnSpc>
                <a:spcPct val="110000"/>
              </a:lnSpc>
              <a:buNone/>
            </a:pPr>
            <a:r>
              <a:rPr lang="en-US" sz="950" i="1" dirty="0">
                <a:solidFill>
                  <a:srgbClr val="6B7686"/>
                </a:solidFill>
                <a:latin typeface="Calibri" pitchFamily="34" charset="0"/>
                <a:ea typeface="Calibri" pitchFamily="34" charset="-122"/>
                <a:cs typeface="Calibri" pitchFamily="34" charset="-120"/>
              </a:rPr>
              <a:t>January 2024</a:t>
            </a:r>
            <a:endParaRPr lang="en-US" sz="1050" dirty="0"/>
          </a:p>
        </p:txBody>
      </p:sp>
      <p:sp>
        <p:nvSpPr>
          <p:cNvPr id="11" name="Shape 9"/>
          <p:cNvSpPr/>
          <p:nvPr/>
        </p:nvSpPr>
        <p:spPr>
          <a:xfrm>
            <a:off x="566928" y="3337560"/>
            <a:ext cx="11057839" cy="1051560"/>
          </a:xfrm>
          <a:prstGeom prst="roundRect">
            <a:avLst>
              <a:gd name="adj" fmla="val 6957"/>
            </a:avLst>
          </a:prstGeom>
          <a:solidFill>
            <a:srgbClr val="F3F8FD"/>
          </a:solidFill>
          <a:ln w="12700">
            <a:solidFill>
              <a:srgbClr val="E6F1FB"/>
            </a:solidFill>
            <a:prstDash val="solid"/>
          </a:ln>
        </p:spPr>
      </p:sp>
      <p:sp>
        <p:nvSpPr>
          <p:cNvPr id="12" name="Shape 10"/>
          <p:cNvSpPr/>
          <p:nvPr/>
        </p:nvSpPr>
        <p:spPr>
          <a:xfrm>
            <a:off x="566928" y="3337560"/>
            <a:ext cx="64008" cy="1051560"/>
          </a:xfrm>
          <a:prstGeom prst="rect">
            <a:avLst/>
          </a:prstGeom>
          <a:solidFill>
            <a:srgbClr val="1B3A6B"/>
          </a:solidFill>
          <a:ln/>
        </p:spPr>
      </p:sp>
      <p:sp>
        <p:nvSpPr>
          <p:cNvPr id="13" name="Text 11"/>
          <p:cNvSpPr/>
          <p:nvPr/>
        </p:nvSpPr>
        <p:spPr>
          <a:xfrm>
            <a:off x="841248" y="3520440"/>
            <a:ext cx="1371600" cy="365760"/>
          </a:xfrm>
          <a:prstGeom prst="rect">
            <a:avLst/>
          </a:prstGeom>
          <a:noFill/>
          <a:ln/>
        </p:spPr>
        <p:txBody>
          <a:bodyPr wrap="square" rtlCol="0" anchor="ctr"/>
          <a:lstStyle/>
          <a:p>
            <a:pPr indent="0" marL="0">
              <a:buNone/>
            </a:pPr>
            <a:r>
              <a:rPr lang="en-US" sz="1500" b="1" dirty="0">
                <a:solidFill>
                  <a:srgbClr val="1B3A6B"/>
                </a:solidFill>
                <a:latin typeface="Calibri" pitchFamily="34" charset="0"/>
                <a:ea typeface="Calibri" pitchFamily="34" charset="-122"/>
                <a:cs typeface="Calibri" pitchFamily="34" charset="-120"/>
              </a:rPr>
              <a:t>D-05</a:t>
            </a:r>
            <a:endParaRPr lang="en-US" sz="1500" dirty="0"/>
          </a:p>
        </p:txBody>
      </p:sp>
      <p:sp>
        <p:nvSpPr>
          <p:cNvPr id="14" name="Text 12"/>
          <p:cNvSpPr/>
          <p:nvPr/>
        </p:nvSpPr>
        <p:spPr>
          <a:xfrm>
            <a:off x="2304288" y="3483864"/>
            <a:ext cx="6577279" cy="777240"/>
          </a:xfrm>
          <a:prstGeom prst="rect">
            <a:avLst/>
          </a:prstGeom>
          <a:noFill/>
          <a:ln/>
        </p:spPr>
        <p:txBody>
          <a:bodyPr wrap="square" rtlCol="0" anchor="ctr"/>
          <a:lstStyle/>
          <a:p>
            <a:pPr indent="0" marL="0">
              <a:lnSpc>
                <a:spcPct val="110000"/>
              </a:lnSpc>
              <a:buNone/>
            </a:pPr>
            <a:r>
              <a:rPr lang="en-US" sz="1300" b="1" dirty="0">
                <a:solidFill>
                  <a:srgbClr val="14243A"/>
                </a:solidFill>
                <a:latin typeface="Calibri" pitchFamily="34" charset="0"/>
                <a:ea typeface="Calibri" pitchFamily="34" charset="-122"/>
                <a:cs typeface="Calibri" pitchFamily="34" charset="-120"/>
              </a:rPr>
              <a:t>Offshore steward capacity rejected; onshore cohort approved instead at higher cost</a:t>
            </a:r>
            <a:endParaRPr lang="en-US" sz="1300" dirty="0"/>
          </a:p>
        </p:txBody>
      </p:sp>
      <p:sp>
        <p:nvSpPr>
          <p:cNvPr id="15" name="Text 13"/>
          <p:cNvSpPr/>
          <p:nvPr/>
        </p:nvSpPr>
        <p:spPr>
          <a:xfrm>
            <a:off x="8973007" y="3520440"/>
            <a:ext cx="2560320" cy="731520"/>
          </a:xfrm>
          <a:prstGeom prst="rect">
            <a:avLst/>
          </a:prstGeom>
          <a:noFill/>
          <a:ln/>
        </p:spPr>
        <p:txBody>
          <a:bodyPr wrap="square" rtlCol="0" anchor="ctr"/>
          <a:lstStyle/>
          <a:p>
            <a:pPr algn="r" indent="0" marL="0">
              <a:lnSpc>
                <a:spcPct val="110000"/>
              </a:lnSpc>
              <a:buNone/>
            </a:pPr>
            <a:r>
              <a:rPr lang="en-US" sz="1050" b="1" dirty="0">
                <a:solidFill>
                  <a:srgbClr val="3D4A5A"/>
                </a:solidFill>
                <a:latin typeface="Calibri" pitchFamily="34" charset="0"/>
                <a:ea typeface="Calibri" pitchFamily="34" charset="-122"/>
                <a:cs typeface="Calibri" pitchFamily="34" charset="-120"/>
              </a:rPr>
              <a:t>Steering Committee
</a:t>
            </a:r>
            <a:pPr algn="r" indent="0" marL="0">
              <a:lnSpc>
                <a:spcPct val="110000"/>
              </a:lnSpc>
              <a:buNone/>
            </a:pPr>
            <a:r>
              <a:rPr lang="en-US" sz="950" i="1" dirty="0">
                <a:solidFill>
                  <a:srgbClr val="6B7686"/>
                </a:solidFill>
                <a:latin typeface="Calibri" pitchFamily="34" charset="0"/>
                <a:ea typeface="Calibri" pitchFamily="34" charset="-122"/>
                <a:cs typeface="Calibri" pitchFamily="34" charset="-120"/>
              </a:rPr>
              <a:t>April 2024</a:t>
            </a:r>
            <a:endParaRPr lang="en-US" sz="1050" dirty="0"/>
          </a:p>
        </p:txBody>
      </p:sp>
      <p:sp>
        <p:nvSpPr>
          <p:cNvPr id="16" name="Shape 14"/>
          <p:cNvSpPr/>
          <p:nvPr/>
        </p:nvSpPr>
        <p:spPr>
          <a:xfrm>
            <a:off x="566928" y="4572000"/>
            <a:ext cx="11057839" cy="1051560"/>
          </a:xfrm>
          <a:prstGeom prst="roundRect">
            <a:avLst>
              <a:gd name="adj" fmla="val 6957"/>
            </a:avLst>
          </a:prstGeom>
          <a:solidFill>
            <a:srgbClr val="F3F8FD"/>
          </a:solidFill>
          <a:ln w="12700">
            <a:solidFill>
              <a:srgbClr val="E6F1FB"/>
            </a:solidFill>
            <a:prstDash val="solid"/>
          </a:ln>
        </p:spPr>
      </p:sp>
      <p:sp>
        <p:nvSpPr>
          <p:cNvPr id="17" name="Shape 15"/>
          <p:cNvSpPr/>
          <p:nvPr/>
        </p:nvSpPr>
        <p:spPr>
          <a:xfrm>
            <a:off x="566928" y="4572000"/>
            <a:ext cx="64008" cy="1051560"/>
          </a:xfrm>
          <a:prstGeom prst="rect">
            <a:avLst/>
          </a:prstGeom>
          <a:solidFill>
            <a:srgbClr val="1B3A6B"/>
          </a:solidFill>
          <a:ln/>
        </p:spPr>
      </p:sp>
      <p:sp>
        <p:nvSpPr>
          <p:cNvPr id="18" name="Text 16"/>
          <p:cNvSpPr/>
          <p:nvPr/>
        </p:nvSpPr>
        <p:spPr>
          <a:xfrm>
            <a:off x="841248" y="4754880"/>
            <a:ext cx="1371600" cy="365760"/>
          </a:xfrm>
          <a:prstGeom prst="rect">
            <a:avLst/>
          </a:prstGeom>
          <a:noFill/>
          <a:ln/>
        </p:spPr>
        <p:txBody>
          <a:bodyPr wrap="square" rtlCol="0" anchor="ctr"/>
          <a:lstStyle/>
          <a:p>
            <a:pPr indent="0" marL="0">
              <a:buNone/>
            </a:pPr>
            <a:r>
              <a:rPr lang="en-US" sz="1500" b="1" dirty="0">
                <a:solidFill>
                  <a:srgbClr val="1B3A6B"/>
                </a:solidFill>
                <a:latin typeface="Calibri" pitchFamily="34" charset="0"/>
                <a:ea typeface="Calibri" pitchFamily="34" charset="-122"/>
                <a:cs typeface="Calibri" pitchFamily="34" charset="-120"/>
              </a:rPr>
              <a:t>NEEDED</a:t>
            </a:r>
            <a:endParaRPr lang="en-US" sz="1500" dirty="0"/>
          </a:p>
        </p:txBody>
      </p:sp>
      <p:sp>
        <p:nvSpPr>
          <p:cNvPr id="19" name="Text 17"/>
          <p:cNvSpPr/>
          <p:nvPr/>
        </p:nvSpPr>
        <p:spPr>
          <a:xfrm>
            <a:off x="2304288" y="4718304"/>
            <a:ext cx="6577279" cy="777240"/>
          </a:xfrm>
          <a:prstGeom prst="rect">
            <a:avLst/>
          </a:prstGeom>
          <a:noFill/>
          <a:ln/>
        </p:spPr>
        <p:txBody>
          <a:bodyPr wrap="square" rtlCol="0" anchor="ctr"/>
          <a:lstStyle/>
          <a:p>
            <a:pPr indent="0" marL="0">
              <a:lnSpc>
                <a:spcPct val="110000"/>
              </a:lnSpc>
              <a:buNone/>
            </a:pPr>
            <a:r>
              <a:rPr lang="en-US" sz="1300" b="1" dirty="0">
                <a:solidFill>
                  <a:srgbClr val="14243A"/>
                </a:solidFill>
                <a:latin typeface="Calibri" pitchFamily="34" charset="0"/>
                <a:ea typeface="Calibri" pitchFamily="34" charset="-122"/>
                <a:cs typeface="Calibri" pitchFamily="34" charset="-120"/>
              </a:rPr>
              <a:t>Three-month transitional services extension to end of December 2024, funded from management reserve</a:t>
            </a:r>
            <a:endParaRPr lang="en-US" sz="1300" dirty="0"/>
          </a:p>
        </p:txBody>
      </p:sp>
      <p:sp>
        <p:nvSpPr>
          <p:cNvPr id="20" name="Text 18"/>
          <p:cNvSpPr/>
          <p:nvPr/>
        </p:nvSpPr>
        <p:spPr>
          <a:xfrm>
            <a:off x="8973007" y="4754880"/>
            <a:ext cx="2560320" cy="731520"/>
          </a:xfrm>
          <a:prstGeom prst="rect">
            <a:avLst/>
          </a:prstGeom>
          <a:noFill/>
          <a:ln/>
        </p:spPr>
        <p:txBody>
          <a:bodyPr wrap="square" rtlCol="0" anchor="ctr"/>
          <a:lstStyle/>
          <a:p>
            <a:pPr algn="r" indent="0" marL="0">
              <a:lnSpc>
                <a:spcPct val="110000"/>
              </a:lnSpc>
              <a:buNone/>
            </a:pPr>
            <a:r>
              <a:rPr lang="en-US" sz="1050" b="1" dirty="0">
                <a:solidFill>
                  <a:srgbClr val="3D4A5A"/>
                </a:solidFill>
                <a:latin typeface="Calibri" pitchFamily="34" charset="0"/>
                <a:ea typeface="Calibri" pitchFamily="34" charset="-122"/>
                <a:cs typeface="Calibri" pitchFamily="34" charset="-120"/>
              </a:rPr>
              <a:t>Executive Sponsor — SOUGHT TODAY
</a:t>
            </a:r>
            <a:pPr algn="r" indent="0" marL="0">
              <a:lnSpc>
                <a:spcPct val="110000"/>
              </a:lnSpc>
              <a:buNone/>
            </a:pPr>
            <a:r>
              <a:rPr lang="en-US" sz="950" i="1" dirty="0">
                <a:solidFill>
                  <a:srgbClr val="6B7686"/>
                </a:solidFill>
                <a:latin typeface="Calibri" pitchFamily="34" charset="0"/>
                <a:ea typeface="Calibri" pitchFamily="34" charset="-122"/>
                <a:cs typeface="Calibri" pitchFamily="34" charset="-120"/>
              </a:rPr>
              <a:t>May 14, 2024</a:t>
            </a:r>
            <a:endParaRPr lang="en-US" sz="1050" dirty="0"/>
          </a:p>
        </p:txBody>
      </p:sp>
      <p:sp>
        <p:nvSpPr>
          <p:cNvPr id="21" name="Text 1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AGENDA</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Today's Steering Review</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783080"/>
            <a:ext cx="384048" cy="384048"/>
          </a:xfrm>
          <a:prstGeom prst="roundRect">
            <a:avLst>
              <a:gd name="adj" fmla="val 19048"/>
            </a:avLst>
          </a:prstGeom>
          <a:solidFill>
            <a:srgbClr val="1B3A6B"/>
          </a:solidFill>
          <a:ln/>
        </p:spPr>
      </p:sp>
      <p:sp>
        <p:nvSpPr>
          <p:cNvPr id="6" name="Text 4"/>
          <p:cNvSpPr/>
          <p:nvPr/>
        </p:nvSpPr>
        <p:spPr>
          <a:xfrm>
            <a:off x="566928" y="178308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115568" y="1783080"/>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Program Health</a:t>
            </a:r>
            <a:endParaRPr lang="en-US" sz="1400" dirty="0"/>
          </a:p>
        </p:txBody>
      </p:sp>
      <p:sp>
        <p:nvSpPr>
          <p:cNvPr id="8" name="Shape 6"/>
          <p:cNvSpPr/>
          <p:nvPr/>
        </p:nvSpPr>
        <p:spPr>
          <a:xfrm>
            <a:off x="566928" y="2496312"/>
            <a:ext cx="384048" cy="384048"/>
          </a:xfrm>
          <a:prstGeom prst="roundRect">
            <a:avLst>
              <a:gd name="adj" fmla="val 19048"/>
            </a:avLst>
          </a:prstGeom>
          <a:solidFill>
            <a:srgbClr val="D4A02C"/>
          </a:solidFill>
          <a:ln/>
        </p:spPr>
      </p:sp>
      <p:sp>
        <p:nvSpPr>
          <p:cNvPr id="9" name="Text 7"/>
          <p:cNvSpPr/>
          <p:nvPr/>
        </p:nvSpPr>
        <p:spPr>
          <a:xfrm>
            <a:off x="566928" y="249631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115568" y="2496312"/>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Program Status — RAG</a:t>
            </a:r>
            <a:endParaRPr lang="en-US" sz="1400" dirty="0"/>
          </a:p>
        </p:txBody>
      </p:sp>
      <p:sp>
        <p:nvSpPr>
          <p:cNvPr id="11" name="Shape 9"/>
          <p:cNvSpPr/>
          <p:nvPr/>
        </p:nvSpPr>
        <p:spPr>
          <a:xfrm>
            <a:off x="566928" y="3209544"/>
            <a:ext cx="384048" cy="384048"/>
          </a:xfrm>
          <a:prstGeom prst="roundRect">
            <a:avLst>
              <a:gd name="adj" fmla="val 19048"/>
            </a:avLst>
          </a:prstGeom>
          <a:solidFill>
            <a:srgbClr val="1B3A6B"/>
          </a:solidFill>
          <a:ln/>
        </p:spPr>
      </p:sp>
      <p:sp>
        <p:nvSpPr>
          <p:cNvPr id="12" name="Text 10"/>
          <p:cNvSpPr/>
          <p:nvPr/>
        </p:nvSpPr>
        <p:spPr>
          <a:xfrm>
            <a:off x="566928" y="3209544"/>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3" name="Text 11"/>
          <p:cNvSpPr/>
          <p:nvPr/>
        </p:nvSpPr>
        <p:spPr>
          <a:xfrm>
            <a:off x="1115568" y="3209544"/>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Objectives Status</a:t>
            </a:r>
            <a:endParaRPr lang="en-US" sz="1400" dirty="0"/>
          </a:p>
        </p:txBody>
      </p:sp>
      <p:sp>
        <p:nvSpPr>
          <p:cNvPr id="14" name="Shape 12"/>
          <p:cNvSpPr/>
          <p:nvPr/>
        </p:nvSpPr>
        <p:spPr>
          <a:xfrm>
            <a:off x="566928" y="3922776"/>
            <a:ext cx="384048" cy="384048"/>
          </a:xfrm>
          <a:prstGeom prst="roundRect">
            <a:avLst>
              <a:gd name="adj" fmla="val 19048"/>
            </a:avLst>
          </a:prstGeom>
          <a:solidFill>
            <a:srgbClr val="D4A02C"/>
          </a:solidFill>
          <a:ln/>
        </p:spPr>
      </p:sp>
      <p:sp>
        <p:nvSpPr>
          <p:cNvPr id="15" name="Text 13"/>
          <p:cNvSpPr/>
          <p:nvPr/>
        </p:nvSpPr>
        <p:spPr>
          <a:xfrm>
            <a:off x="566928" y="3922776"/>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6" name="Text 14"/>
          <p:cNvSpPr/>
          <p:nvPr/>
        </p:nvSpPr>
        <p:spPr>
          <a:xfrm>
            <a:off x="1115568" y="3922776"/>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Scope &amp; Change Log</a:t>
            </a:r>
            <a:endParaRPr lang="en-US" sz="1400" dirty="0"/>
          </a:p>
        </p:txBody>
      </p:sp>
      <p:sp>
        <p:nvSpPr>
          <p:cNvPr id="17" name="Shape 15"/>
          <p:cNvSpPr/>
          <p:nvPr/>
        </p:nvSpPr>
        <p:spPr>
          <a:xfrm>
            <a:off x="566928" y="4636008"/>
            <a:ext cx="384048" cy="384048"/>
          </a:xfrm>
          <a:prstGeom prst="roundRect">
            <a:avLst>
              <a:gd name="adj" fmla="val 19048"/>
            </a:avLst>
          </a:prstGeom>
          <a:solidFill>
            <a:srgbClr val="1B3A6B"/>
          </a:solidFill>
          <a:ln/>
        </p:spPr>
      </p:sp>
      <p:sp>
        <p:nvSpPr>
          <p:cNvPr id="18" name="Text 16"/>
          <p:cNvSpPr/>
          <p:nvPr/>
        </p:nvSpPr>
        <p:spPr>
          <a:xfrm>
            <a:off x="566928" y="4636008"/>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19" name="Text 17"/>
          <p:cNvSpPr/>
          <p:nvPr/>
        </p:nvSpPr>
        <p:spPr>
          <a:xfrm>
            <a:off x="1115568" y="4636008"/>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Teams &amp; Delivery Model</a:t>
            </a:r>
            <a:endParaRPr lang="en-US" sz="1400" dirty="0"/>
          </a:p>
        </p:txBody>
      </p:sp>
      <p:sp>
        <p:nvSpPr>
          <p:cNvPr id="20" name="Shape 18"/>
          <p:cNvSpPr/>
          <p:nvPr/>
        </p:nvSpPr>
        <p:spPr>
          <a:xfrm>
            <a:off x="566928" y="5349240"/>
            <a:ext cx="384048" cy="384048"/>
          </a:xfrm>
          <a:prstGeom prst="roundRect">
            <a:avLst>
              <a:gd name="adj" fmla="val 19048"/>
            </a:avLst>
          </a:prstGeom>
          <a:solidFill>
            <a:srgbClr val="D4A02C"/>
          </a:solidFill>
          <a:ln/>
        </p:spPr>
      </p:sp>
      <p:sp>
        <p:nvSpPr>
          <p:cNvPr id="21" name="Text 19"/>
          <p:cNvSpPr/>
          <p:nvPr/>
        </p:nvSpPr>
        <p:spPr>
          <a:xfrm>
            <a:off x="566928" y="534924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22" name="Text 20"/>
          <p:cNvSpPr/>
          <p:nvPr/>
        </p:nvSpPr>
        <p:spPr>
          <a:xfrm>
            <a:off x="1115568" y="5349240"/>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Governance &amp; Decision Rights</a:t>
            </a:r>
            <a:endParaRPr lang="en-US" sz="1400" dirty="0"/>
          </a:p>
        </p:txBody>
      </p:sp>
      <p:sp>
        <p:nvSpPr>
          <p:cNvPr id="23" name="Shape 21"/>
          <p:cNvSpPr/>
          <p:nvPr/>
        </p:nvSpPr>
        <p:spPr>
          <a:xfrm>
            <a:off x="566928" y="6062472"/>
            <a:ext cx="384048" cy="384048"/>
          </a:xfrm>
          <a:prstGeom prst="roundRect">
            <a:avLst>
              <a:gd name="adj" fmla="val 19048"/>
            </a:avLst>
          </a:prstGeom>
          <a:solidFill>
            <a:srgbClr val="1B3A6B"/>
          </a:solidFill>
          <a:ln/>
        </p:spPr>
      </p:sp>
      <p:sp>
        <p:nvSpPr>
          <p:cNvPr id="24" name="Text 22"/>
          <p:cNvSpPr/>
          <p:nvPr/>
        </p:nvSpPr>
        <p:spPr>
          <a:xfrm>
            <a:off x="566928" y="606247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7</a:t>
            </a:r>
            <a:endParaRPr lang="en-US" sz="1500" dirty="0"/>
          </a:p>
        </p:txBody>
      </p:sp>
      <p:sp>
        <p:nvSpPr>
          <p:cNvPr id="25" name="Text 23"/>
          <p:cNvSpPr/>
          <p:nvPr/>
        </p:nvSpPr>
        <p:spPr>
          <a:xfrm>
            <a:off x="1115568" y="6062472"/>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Schedule &amp; Phase Gates</a:t>
            </a:r>
            <a:endParaRPr lang="en-US" sz="1400" dirty="0"/>
          </a:p>
        </p:txBody>
      </p:sp>
      <p:sp>
        <p:nvSpPr>
          <p:cNvPr id="26" name="Shape 24"/>
          <p:cNvSpPr/>
          <p:nvPr/>
        </p:nvSpPr>
        <p:spPr>
          <a:xfrm>
            <a:off x="6053328" y="1783080"/>
            <a:ext cx="384048" cy="384048"/>
          </a:xfrm>
          <a:prstGeom prst="roundRect">
            <a:avLst>
              <a:gd name="adj" fmla="val 19048"/>
            </a:avLst>
          </a:prstGeom>
          <a:solidFill>
            <a:srgbClr val="D4A02C"/>
          </a:solidFill>
          <a:ln/>
        </p:spPr>
      </p:sp>
      <p:sp>
        <p:nvSpPr>
          <p:cNvPr id="27" name="Text 25"/>
          <p:cNvSpPr/>
          <p:nvPr/>
        </p:nvSpPr>
        <p:spPr>
          <a:xfrm>
            <a:off x="6053328" y="178308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8</a:t>
            </a:r>
            <a:endParaRPr lang="en-US" sz="1500" dirty="0"/>
          </a:p>
        </p:txBody>
      </p:sp>
      <p:sp>
        <p:nvSpPr>
          <p:cNvPr id="28" name="Text 26"/>
          <p:cNvSpPr/>
          <p:nvPr/>
        </p:nvSpPr>
        <p:spPr>
          <a:xfrm>
            <a:off x="6601968" y="1783080"/>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Budget Forecast</a:t>
            </a:r>
            <a:endParaRPr lang="en-US" sz="1400" dirty="0"/>
          </a:p>
        </p:txBody>
      </p:sp>
      <p:sp>
        <p:nvSpPr>
          <p:cNvPr id="29" name="Shape 27"/>
          <p:cNvSpPr/>
          <p:nvPr/>
        </p:nvSpPr>
        <p:spPr>
          <a:xfrm>
            <a:off x="6053328" y="2496312"/>
            <a:ext cx="384048" cy="384048"/>
          </a:xfrm>
          <a:prstGeom prst="roundRect">
            <a:avLst>
              <a:gd name="adj" fmla="val 19048"/>
            </a:avLst>
          </a:prstGeom>
          <a:solidFill>
            <a:srgbClr val="1B3A6B"/>
          </a:solidFill>
          <a:ln/>
        </p:spPr>
      </p:sp>
      <p:sp>
        <p:nvSpPr>
          <p:cNvPr id="30" name="Text 28"/>
          <p:cNvSpPr/>
          <p:nvPr/>
        </p:nvSpPr>
        <p:spPr>
          <a:xfrm>
            <a:off x="6053328" y="249631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9</a:t>
            </a:r>
            <a:endParaRPr lang="en-US" sz="1500" dirty="0"/>
          </a:p>
        </p:txBody>
      </p:sp>
      <p:sp>
        <p:nvSpPr>
          <p:cNvPr id="31" name="Text 29"/>
          <p:cNvSpPr/>
          <p:nvPr/>
        </p:nvSpPr>
        <p:spPr>
          <a:xfrm>
            <a:off x="6601968" y="2496312"/>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Decision Sought — The Options</a:t>
            </a:r>
            <a:endParaRPr lang="en-US" sz="1400" dirty="0"/>
          </a:p>
        </p:txBody>
      </p:sp>
      <p:sp>
        <p:nvSpPr>
          <p:cNvPr id="32" name="Shape 30"/>
          <p:cNvSpPr/>
          <p:nvPr/>
        </p:nvSpPr>
        <p:spPr>
          <a:xfrm>
            <a:off x="6053328" y="3209544"/>
            <a:ext cx="384048" cy="384048"/>
          </a:xfrm>
          <a:prstGeom prst="roundRect">
            <a:avLst>
              <a:gd name="adj" fmla="val 19048"/>
            </a:avLst>
          </a:prstGeom>
          <a:solidFill>
            <a:srgbClr val="D4A02C"/>
          </a:solidFill>
          <a:ln/>
        </p:spPr>
      </p:sp>
      <p:sp>
        <p:nvSpPr>
          <p:cNvPr id="33" name="Text 31"/>
          <p:cNvSpPr/>
          <p:nvPr/>
        </p:nvSpPr>
        <p:spPr>
          <a:xfrm>
            <a:off x="6053328" y="3209544"/>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10</a:t>
            </a:r>
            <a:endParaRPr lang="en-US" sz="1500" dirty="0"/>
          </a:p>
        </p:txBody>
      </p:sp>
      <p:sp>
        <p:nvSpPr>
          <p:cNvPr id="34" name="Text 32"/>
          <p:cNvSpPr/>
          <p:nvPr/>
        </p:nvSpPr>
        <p:spPr>
          <a:xfrm>
            <a:off x="6601968" y="3209544"/>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How We Work Together</a:t>
            </a:r>
            <a:endParaRPr lang="en-US" sz="1400" dirty="0"/>
          </a:p>
        </p:txBody>
      </p:sp>
      <p:sp>
        <p:nvSpPr>
          <p:cNvPr id="35" name="Shape 33"/>
          <p:cNvSpPr/>
          <p:nvPr/>
        </p:nvSpPr>
        <p:spPr>
          <a:xfrm>
            <a:off x="6053328" y="3922776"/>
            <a:ext cx="384048" cy="384048"/>
          </a:xfrm>
          <a:prstGeom prst="roundRect">
            <a:avLst>
              <a:gd name="adj" fmla="val 19048"/>
            </a:avLst>
          </a:prstGeom>
          <a:solidFill>
            <a:srgbClr val="1B3A6B"/>
          </a:solidFill>
          <a:ln/>
        </p:spPr>
      </p:sp>
      <p:sp>
        <p:nvSpPr>
          <p:cNvPr id="36" name="Text 34"/>
          <p:cNvSpPr/>
          <p:nvPr/>
        </p:nvSpPr>
        <p:spPr>
          <a:xfrm>
            <a:off x="6053328" y="3922776"/>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11</a:t>
            </a:r>
            <a:endParaRPr lang="en-US" sz="1500" dirty="0"/>
          </a:p>
        </p:txBody>
      </p:sp>
      <p:sp>
        <p:nvSpPr>
          <p:cNvPr id="37" name="Text 35"/>
          <p:cNvSpPr/>
          <p:nvPr/>
        </p:nvSpPr>
        <p:spPr>
          <a:xfrm>
            <a:off x="6601968" y="3922776"/>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Risks — Aged Register</a:t>
            </a:r>
            <a:endParaRPr lang="en-US" sz="1400" dirty="0"/>
          </a:p>
        </p:txBody>
      </p:sp>
      <p:sp>
        <p:nvSpPr>
          <p:cNvPr id="38" name="Shape 36"/>
          <p:cNvSpPr/>
          <p:nvPr/>
        </p:nvSpPr>
        <p:spPr>
          <a:xfrm>
            <a:off x="6053328" y="4636008"/>
            <a:ext cx="384048" cy="384048"/>
          </a:xfrm>
          <a:prstGeom prst="roundRect">
            <a:avLst>
              <a:gd name="adj" fmla="val 19048"/>
            </a:avLst>
          </a:prstGeom>
          <a:solidFill>
            <a:srgbClr val="D4A02C"/>
          </a:solidFill>
          <a:ln/>
        </p:spPr>
      </p:sp>
      <p:sp>
        <p:nvSpPr>
          <p:cNvPr id="39" name="Text 37"/>
          <p:cNvSpPr/>
          <p:nvPr/>
        </p:nvSpPr>
        <p:spPr>
          <a:xfrm>
            <a:off x="6053328" y="4636008"/>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12</a:t>
            </a:r>
            <a:endParaRPr lang="en-US" sz="1500" dirty="0"/>
          </a:p>
        </p:txBody>
      </p:sp>
      <p:sp>
        <p:nvSpPr>
          <p:cNvPr id="40" name="Text 38"/>
          <p:cNvSpPr/>
          <p:nvPr/>
        </p:nvSpPr>
        <p:spPr>
          <a:xfrm>
            <a:off x="6601968" y="4636008"/>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Issues</a:t>
            </a:r>
            <a:endParaRPr lang="en-US" sz="1400" dirty="0"/>
          </a:p>
        </p:txBody>
      </p:sp>
      <p:sp>
        <p:nvSpPr>
          <p:cNvPr id="41" name="Shape 39"/>
          <p:cNvSpPr/>
          <p:nvPr/>
        </p:nvSpPr>
        <p:spPr>
          <a:xfrm>
            <a:off x="6053328" y="5349240"/>
            <a:ext cx="384048" cy="384048"/>
          </a:xfrm>
          <a:prstGeom prst="roundRect">
            <a:avLst>
              <a:gd name="adj" fmla="val 19048"/>
            </a:avLst>
          </a:prstGeom>
          <a:solidFill>
            <a:srgbClr val="1B3A6B"/>
          </a:solidFill>
          <a:ln/>
        </p:spPr>
      </p:sp>
      <p:sp>
        <p:nvSpPr>
          <p:cNvPr id="42" name="Text 40"/>
          <p:cNvSpPr/>
          <p:nvPr/>
        </p:nvSpPr>
        <p:spPr>
          <a:xfrm>
            <a:off x="6053328" y="534924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13</a:t>
            </a:r>
            <a:endParaRPr lang="en-US" sz="1500" dirty="0"/>
          </a:p>
        </p:txBody>
      </p:sp>
      <p:sp>
        <p:nvSpPr>
          <p:cNvPr id="43" name="Text 41"/>
          <p:cNvSpPr/>
          <p:nvPr/>
        </p:nvSpPr>
        <p:spPr>
          <a:xfrm>
            <a:off x="6601968" y="5349240"/>
            <a:ext cx="4572000" cy="384048"/>
          </a:xfrm>
          <a:prstGeom prst="rect">
            <a:avLst/>
          </a:prstGeom>
          <a:noFill/>
          <a:ln/>
        </p:spPr>
        <p:txBody>
          <a:bodyPr wrap="square" rtlCol="0" anchor="ctr"/>
          <a:lstStyle/>
          <a:p>
            <a:pPr indent="0" marL="0">
              <a:buNone/>
            </a:pPr>
            <a:r>
              <a:rPr lang="en-US" sz="1400" b="1" dirty="0">
                <a:solidFill>
                  <a:srgbClr val="14243A"/>
                </a:solidFill>
                <a:latin typeface="Calibri" pitchFamily="34" charset="0"/>
                <a:ea typeface="Calibri" pitchFamily="34" charset="-122"/>
                <a:cs typeface="Calibri" pitchFamily="34" charset="-120"/>
              </a:rPr>
              <a:t>Decisions &amp; Look-Ahead</a:t>
            </a:r>
            <a:endParaRPr lang="en-US" sz="1400" dirty="0"/>
          </a:p>
        </p:txBody>
      </p:sp>
      <p:sp>
        <p:nvSpPr>
          <p:cNvPr id="44" name="Text 42"/>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NEXT STEPS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The Look-Ahead</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920240"/>
            <a:ext cx="777240" cy="777240"/>
          </a:xfrm>
          <a:prstGeom prst="ellipse">
            <a:avLst/>
          </a:prstGeom>
          <a:solidFill>
            <a:srgbClr val="1B3A6B"/>
          </a:solidFill>
          <a:ln/>
        </p:spPr>
      </p:sp>
      <p:sp>
        <p:nvSpPr>
          <p:cNvPr id="6" name="Text 4"/>
          <p:cNvSpPr/>
          <p:nvPr/>
        </p:nvSpPr>
        <p:spPr>
          <a:xfrm>
            <a:off x="566928" y="192024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1</a:t>
            </a:r>
            <a:endParaRPr lang="en-US" sz="3000" dirty="0"/>
          </a:p>
        </p:txBody>
      </p:sp>
      <p:sp>
        <p:nvSpPr>
          <p:cNvPr id="7" name="Shape 5"/>
          <p:cNvSpPr/>
          <p:nvPr/>
        </p:nvSpPr>
        <p:spPr>
          <a:xfrm>
            <a:off x="1618488" y="1874520"/>
            <a:ext cx="1874520" cy="457200"/>
          </a:xfrm>
          <a:prstGeom prst="roundRect">
            <a:avLst>
              <a:gd name="adj" fmla="val 12000"/>
            </a:avLst>
          </a:prstGeom>
          <a:solidFill>
            <a:srgbClr val="E6F1FB"/>
          </a:solidFill>
          <a:ln/>
        </p:spPr>
      </p:sp>
      <p:sp>
        <p:nvSpPr>
          <p:cNvPr id="8" name="Text 6"/>
          <p:cNvSpPr/>
          <p:nvPr/>
        </p:nvSpPr>
        <p:spPr>
          <a:xfrm>
            <a:off x="1618488" y="1874520"/>
            <a:ext cx="1874520" cy="457200"/>
          </a:xfrm>
          <a:prstGeom prst="rect">
            <a:avLst/>
          </a:prstGeom>
          <a:noFill/>
          <a:ln/>
        </p:spPr>
        <p:txBody>
          <a:bodyPr wrap="square" rtlCol="0" anchor="ctr"/>
          <a:lstStyle/>
          <a:p>
            <a:pPr algn="ctr" indent="0" marL="0">
              <a:buNone/>
            </a:pPr>
            <a:r>
              <a:rPr lang="en-US" sz="1300" b="1" dirty="0">
                <a:solidFill>
                  <a:srgbClr val="1B3A6B"/>
                </a:solidFill>
                <a:latin typeface="Calibri" pitchFamily="34" charset="0"/>
                <a:ea typeface="Calibri" pitchFamily="34" charset="-122"/>
                <a:cs typeface="Calibri" pitchFamily="34" charset="-120"/>
              </a:rPr>
              <a:t>On approval</a:t>
            </a:r>
            <a:endParaRPr lang="en-US" sz="1300" dirty="0"/>
          </a:p>
        </p:txBody>
      </p:sp>
      <p:sp>
        <p:nvSpPr>
          <p:cNvPr id="9" name="Text 7"/>
          <p:cNvSpPr/>
          <p:nvPr/>
        </p:nvSpPr>
        <p:spPr>
          <a:xfrm>
            <a:off x="3721608" y="1828800"/>
            <a:ext cx="7903159" cy="914400"/>
          </a:xfrm>
          <a:prstGeom prst="rect">
            <a:avLst/>
          </a:prstGeom>
          <a:noFill/>
          <a:ln/>
        </p:spPr>
        <p:txBody>
          <a:bodyPr wrap="square" rtlCol="0" anchor="ctr"/>
          <a:lstStyle/>
          <a:p>
            <a:pPr indent="0" marL="0">
              <a:lnSpc>
                <a:spcPct val="115000"/>
              </a:lnSpc>
              <a:buNone/>
            </a:pPr>
            <a:r>
              <a:rPr lang="en-US" sz="1450" dirty="0">
                <a:solidFill>
                  <a:srgbClr val="14243A"/>
                </a:solidFill>
                <a:latin typeface="Calibri" pitchFamily="34" charset="0"/>
                <a:ea typeface="Calibri" pitchFamily="34" charset="-122"/>
                <a:cs typeface="Calibri" pitchFamily="34" charset="-120"/>
              </a:rPr>
              <a:t>Transitional services extension executed with the divesting parent</a:t>
            </a:r>
            <a:endParaRPr lang="en-US" sz="1450" dirty="0"/>
          </a:p>
        </p:txBody>
      </p:sp>
      <p:sp>
        <p:nvSpPr>
          <p:cNvPr id="10" name="Shape 8"/>
          <p:cNvSpPr/>
          <p:nvPr/>
        </p:nvSpPr>
        <p:spPr>
          <a:xfrm>
            <a:off x="566928" y="3246120"/>
            <a:ext cx="777240" cy="777240"/>
          </a:xfrm>
          <a:prstGeom prst="ellipse">
            <a:avLst/>
          </a:prstGeom>
          <a:solidFill>
            <a:srgbClr val="D4A02C"/>
          </a:solidFill>
          <a:ln/>
        </p:spPr>
      </p:sp>
      <p:sp>
        <p:nvSpPr>
          <p:cNvPr id="11" name="Text 9"/>
          <p:cNvSpPr/>
          <p:nvPr/>
        </p:nvSpPr>
        <p:spPr>
          <a:xfrm>
            <a:off x="566928" y="324612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2</a:t>
            </a:r>
            <a:endParaRPr lang="en-US" sz="3000" dirty="0"/>
          </a:p>
        </p:txBody>
      </p:sp>
      <p:sp>
        <p:nvSpPr>
          <p:cNvPr id="12" name="Shape 10"/>
          <p:cNvSpPr/>
          <p:nvPr/>
        </p:nvSpPr>
        <p:spPr>
          <a:xfrm>
            <a:off x="1618488" y="3200400"/>
            <a:ext cx="1874520" cy="457200"/>
          </a:xfrm>
          <a:prstGeom prst="roundRect">
            <a:avLst>
              <a:gd name="adj" fmla="val 12000"/>
            </a:avLst>
          </a:prstGeom>
          <a:solidFill>
            <a:srgbClr val="E6F1FB"/>
          </a:solidFill>
          <a:ln/>
        </p:spPr>
      </p:sp>
      <p:sp>
        <p:nvSpPr>
          <p:cNvPr id="13" name="Text 11"/>
          <p:cNvSpPr/>
          <p:nvPr/>
        </p:nvSpPr>
        <p:spPr>
          <a:xfrm>
            <a:off x="1618488" y="3200400"/>
            <a:ext cx="1874520" cy="457200"/>
          </a:xfrm>
          <a:prstGeom prst="rect">
            <a:avLst/>
          </a:prstGeom>
          <a:noFill/>
          <a:ln/>
        </p:spPr>
        <p:txBody>
          <a:bodyPr wrap="square" rtlCol="0" anchor="ctr"/>
          <a:lstStyle/>
          <a:p>
            <a:pPr algn="ctr" indent="0" marL="0">
              <a:buNone/>
            </a:pPr>
            <a:r>
              <a:rPr lang="en-US" sz="1300" b="1" dirty="0">
                <a:solidFill>
                  <a:srgbClr val="1B3A6B"/>
                </a:solidFill>
                <a:latin typeface="Calibri" pitchFamily="34" charset="0"/>
                <a:ea typeface="Calibri" pitchFamily="34" charset="-122"/>
                <a:cs typeface="Calibri" pitchFamily="34" charset="-120"/>
              </a:rPr>
              <a:t>Within 2 weeks</a:t>
            </a:r>
            <a:endParaRPr lang="en-US" sz="1300" dirty="0"/>
          </a:p>
        </p:txBody>
      </p:sp>
      <p:sp>
        <p:nvSpPr>
          <p:cNvPr id="14" name="Text 12"/>
          <p:cNvSpPr/>
          <p:nvPr/>
        </p:nvSpPr>
        <p:spPr>
          <a:xfrm>
            <a:off x="3721608" y="3154680"/>
            <a:ext cx="7903159" cy="914400"/>
          </a:xfrm>
          <a:prstGeom prst="rect">
            <a:avLst/>
          </a:prstGeom>
          <a:noFill/>
          <a:ln/>
        </p:spPr>
        <p:txBody>
          <a:bodyPr wrap="square" rtlCol="0" anchor="ctr"/>
          <a:lstStyle/>
          <a:p>
            <a:pPr indent="0" marL="0">
              <a:lnSpc>
                <a:spcPct val="115000"/>
              </a:lnSpc>
              <a:buNone/>
            </a:pPr>
            <a:r>
              <a:rPr lang="en-US" sz="1450" dirty="0">
                <a:solidFill>
                  <a:srgbClr val="14243A"/>
                </a:solidFill>
                <a:latin typeface="Calibri" pitchFamily="34" charset="0"/>
                <a:ea typeface="Calibri" pitchFamily="34" charset="-122"/>
                <a:cs typeface="Calibri" pitchFamily="34" charset="-120"/>
              </a:rPr>
              <a:t>Revised exit criteria issued service by service against the new date</a:t>
            </a:r>
            <a:endParaRPr lang="en-US" sz="1450" dirty="0"/>
          </a:p>
        </p:txBody>
      </p:sp>
      <p:sp>
        <p:nvSpPr>
          <p:cNvPr id="15" name="Shape 13"/>
          <p:cNvSpPr/>
          <p:nvPr/>
        </p:nvSpPr>
        <p:spPr>
          <a:xfrm>
            <a:off x="566928" y="4572000"/>
            <a:ext cx="777240" cy="777240"/>
          </a:xfrm>
          <a:prstGeom prst="ellipse">
            <a:avLst/>
          </a:prstGeom>
          <a:solidFill>
            <a:srgbClr val="1B3A6B"/>
          </a:solidFill>
          <a:ln/>
        </p:spPr>
      </p:sp>
      <p:sp>
        <p:nvSpPr>
          <p:cNvPr id="16" name="Text 14"/>
          <p:cNvSpPr/>
          <p:nvPr/>
        </p:nvSpPr>
        <p:spPr>
          <a:xfrm>
            <a:off x="566928" y="457200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3</a:t>
            </a:r>
            <a:endParaRPr lang="en-US" sz="3000" dirty="0"/>
          </a:p>
        </p:txBody>
      </p:sp>
      <p:sp>
        <p:nvSpPr>
          <p:cNvPr id="17" name="Shape 15"/>
          <p:cNvSpPr/>
          <p:nvPr/>
        </p:nvSpPr>
        <p:spPr>
          <a:xfrm>
            <a:off x="1618488" y="4526280"/>
            <a:ext cx="1874520" cy="457200"/>
          </a:xfrm>
          <a:prstGeom prst="roundRect">
            <a:avLst>
              <a:gd name="adj" fmla="val 12000"/>
            </a:avLst>
          </a:prstGeom>
          <a:solidFill>
            <a:srgbClr val="E6F1FB"/>
          </a:solidFill>
          <a:ln/>
        </p:spPr>
      </p:sp>
      <p:sp>
        <p:nvSpPr>
          <p:cNvPr id="18" name="Text 16"/>
          <p:cNvSpPr/>
          <p:nvPr/>
        </p:nvSpPr>
        <p:spPr>
          <a:xfrm>
            <a:off x="1618488" y="4526280"/>
            <a:ext cx="1874520" cy="457200"/>
          </a:xfrm>
          <a:prstGeom prst="rect">
            <a:avLst/>
          </a:prstGeom>
          <a:noFill/>
          <a:ln/>
        </p:spPr>
        <p:txBody>
          <a:bodyPr wrap="square" rtlCol="0" anchor="ctr"/>
          <a:lstStyle/>
          <a:p>
            <a:pPr algn="ctr" indent="0" marL="0">
              <a:buNone/>
            </a:pPr>
            <a:r>
              <a:rPr lang="en-US" sz="1300" b="1" dirty="0">
                <a:solidFill>
                  <a:srgbClr val="1B3A6B"/>
                </a:solidFill>
                <a:latin typeface="Calibri" pitchFamily="34" charset="0"/>
                <a:ea typeface="Calibri" pitchFamily="34" charset="-122"/>
                <a:cs typeface="Calibri" pitchFamily="34" charset="-120"/>
              </a:rPr>
              <a:t>Monthly</a:t>
            </a:r>
            <a:endParaRPr lang="en-US" sz="1300" dirty="0"/>
          </a:p>
        </p:txBody>
      </p:sp>
      <p:sp>
        <p:nvSpPr>
          <p:cNvPr id="19" name="Text 17"/>
          <p:cNvSpPr/>
          <p:nvPr/>
        </p:nvSpPr>
        <p:spPr>
          <a:xfrm>
            <a:off x="3721608" y="4480560"/>
            <a:ext cx="7903159" cy="914400"/>
          </a:xfrm>
          <a:prstGeom prst="rect">
            <a:avLst/>
          </a:prstGeom>
          <a:noFill/>
          <a:ln/>
        </p:spPr>
        <p:txBody>
          <a:bodyPr wrap="square" rtlCol="0" anchor="ctr"/>
          <a:lstStyle/>
          <a:p>
            <a:pPr indent="0" marL="0">
              <a:lnSpc>
                <a:spcPct val="115000"/>
              </a:lnSpc>
              <a:buNone/>
            </a:pPr>
            <a:r>
              <a:rPr lang="en-US" sz="1450" dirty="0">
                <a:solidFill>
                  <a:srgbClr val="14243A"/>
                </a:solidFill>
                <a:latin typeface="Calibri" pitchFamily="34" charset="0"/>
                <a:ea typeface="Calibri" pitchFamily="34" charset="-122"/>
                <a:cs typeface="Calibri" pitchFamily="34" charset="-120"/>
              </a:rPr>
              <a:t>Both synergy measures reported — run-rate and cumulative capture, never one alone</a:t>
            </a:r>
            <a:endParaRPr lang="en-US" sz="1450" dirty="0"/>
          </a:p>
        </p:txBody>
      </p:sp>
      <p:sp>
        <p:nvSpPr>
          <p:cNvPr id="20" name="Text 1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20</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Shape 1"/>
          <p:cNvSpPr/>
          <p:nvPr/>
        </p:nvSpPr>
        <p:spPr>
          <a:xfrm>
            <a:off x="-2011680" y="4572000"/>
            <a:ext cx="5029200" cy="5029200"/>
          </a:xfrm>
          <a:prstGeom prst="ellipse">
            <a:avLst/>
          </a:prstGeom>
          <a:solidFill>
            <a:srgbClr val="122748"/>
          </a:solidFill>
          <a:ln/>
        </p:spPr>
      </p:sp>
      <p:sp>
        <p:nvSpPr>
          <p:cNvPr id="4" name="Text 2"/>
          <p:cNvSpPr/>
          <p:nvPr/>
        </p:nvSpPr>
        <p:spPr>
          <a:xfrm>
            <a:off x="0" y="2148840"/>
            <a:ext cx="12191695" cy="1005840"/>
          </a:xfrm>
          <a:prstGeom prst="rect">
            <a:avLst/>
          </a:prstGeom>
          <a:noFill/>
          <a:ln/>
        </p:spPr>
        <p:txBody>
          <a:bodyPr wrap="square" rtlCol="0" anchor="ctr"/>
          <a:lstStyle/>
          <a:p>
            <a:pPr algn="ctr" indent="0" marL="0">
              <a:buNone/>
            </a:pPr>
            <a:r>
              <a:rPr lang="en-US" sz="5800" b="1" dirty="0">
                <a:solidFill>
                  <a:srgbClr val="FFFFFF"/>
                </a:solidFill>
                <a:latin typeface="Calibri" pitchFamily="34" charset="0"/>
                <a:ea typeface="Calibri" pitchFamily="34" charset="-122"/>
                <a:cs typeface="Calibri" pitchFamily="34" charset="-120"/>
              </a:rPr>
              <a:t>QUESTIONS?</a:t>
            </a:r>
            <a:endParaRPr lang="en-US" sz="5800" dirty="0"/>
          </a:p>
        </p:txBody>
      </p:sp>
      <p:sp>
        <p:nvSpPr>
          <p:cNvPr id="5" name="Text 3"/>
          <p:cNvSpPr/>
          <p:nvPr/>
        </p:nvSpPr>
        <p:spPr>
          <a:xfrm>
            <a:off x="0" y="3246120"/>
            <a:ext cx="12191695" cy="457200"/>
          </a:xfrm>
          <a:prstGeom prst="rect">
            <a:avLst/>
          </a:prstGeom>
          <a:noFill/>
          <a:ln/>
        </p:spPr>
        <p:txBody>
          <a:bodyPr wrap="square" rtlCol="0" anchor="ctr"/>
          <a:lstStyle/>
          <a:p>
            <a:pPr algn="ctr" indent="0" marL="0">
              <a:buNone/>
            </a:pPr>
            <a:r>
              <a:rPr lang="en-US" sz="2000" i="1" dirty="0">
                <a:solidFill>
                  <a:srgbClr val="C6DBF0"/>
                </a:solidFill>
                <a:latin typeface="Calibri" pitchFamily="34" charset="0"/>
                <a:ea typeface="Calibri" pitchFamily="34" charset="-122"/>
                <a:cs typeface="Calibri" pitchFamily="34" charset="-120"/>
              </a:rPr>
              <a:t>Spend the margin we bought. Protect the thing we cannot buy back.</a:t>
            </a:r>
            <a:endParaRPr lang="en-US" sz="2000" dirty="0"/>
          </a:p>
        </p:txBody>
      </p:sp>
      <p:sp>
        <p:nvSpPr>
          <p:cNvPr id="6" name="Text 4"/>
          <p:cNvSpPr/>
          <p:nvPr/>
        </p:nvSpPr>
        <p:spPr>
          <a:xfrm>
            <a:off x="0" y="4434840"/>
            <a:ext cx="12191695" cy="32004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C. Tyrrell  </a:t>
            </a:r>
            <a:pPr algn="ctr" indent="0" marL="0">
              <a:buNone/>
            </a:pPr>
            <a:r>
              <a:rPr lang="en-US" sz="1500" dirty="0">
                <a:solidFill>
                  <a:srgbClr val="93B4D6"/>
                </a:solidFill>
                <a:latin typeface="Calibri" pitchFamily="34" charset="0"/>
                <a:ea typeface="Calibri" pitchFamily="34" charset="-122"/>
                <a:cs typeface="Calibri" pitchFamily="34" charset="-120"/>
              </a:rPr>
              <a:t>·  Program Manager, Integration</a:t>
            </a:r>
            <a:endParaRPr lang="en-US" sz="1500" dirty="0"/>
          </a:p>
        </p:txBody>
      </p:sp>
      <p:sp>
        <p:nvSpPr>
          <p:cNvPr id="7" name="Text 5"/>
          <p:cNvSpPr/>
          <p:nvPr/>
        </p:nvSpPr>
        <p:spPr>
          <a:xfrm>
            <a:off x="0" y="4754880"/>
            <a:ext cx="12191695" cy="274320"/>
          </a:xfrm>
          <a:prstGeom prst="rect">
            <a:avLst/>
          </a:prstGeom>
          <a:noFill/>
          <a:ln/>
        </p:spPr>
        <p:txBody>
          <a:bodyPr wrap="square" rtlCol="0" anchor="ctr"/>
          <a:lstStyle/>
          <a:p>
            <a:pPr algn="ctr" indent="0" marL="0">
              <a:buNone/>
            </a:pPr>
            <a:r>
              <a:rPr lang="en-US" sz="1300" dirty="0">
                <a:solidFill>
                  <a:srgbClr val="93B4D6"/>
                </a:solidFill>
                <a:latin typeface="Calibri" pitchFamily="34" charset="0"/>
                <a:ea typeface="Calibri" pitchFamily="34" charset="-122"/>
                <a:cs typeface="Calibri" pitchFamily="34" charset="-120"/>
              </a:rPr>
              <a:t>ACME Health / Cumberland Valley Health Plan Integration</a:t>
            </a:r>
            <a:endParaRPr lang="en-US" sz="1300" dirty="0"/>
          </a:p>
        </p:txBody>
      </p:sp>
      <p:sp>
        <p:nvSpPr>
          <p:cNvPr id="8" name="Text 6"/>
          <p:cNvSpPr/>
          <p:nvPr/>
        </p:nvSpPr>
        <p:spPr>
          <a:xfrm>
            <a:off x="0" y="5852160"/>
            <a:ext cx="12191695" cy="274320"/>
          </a:xfrm>
          <a:prstGeom prst="rect">
            <a:avLst/>
          </a:prstGeom>
          <a:noFill/>
          <a:ln/>
        </p:spPr>
        <p:txBody>
          <a:bodyPr wrap="square" rtlCol="0" anchor="ctr"/>
          <a:lstStyle/>
          <a:p>
            <a:pPr algn="ctr" indent="0" marL="0">
              <a:buNone/>
            </a:pPr>
            <a:r>
              <a:rPr lang="en-US" sz="1100" dirty="0">
                <a:solidFill>
                  <a:srgbClr val="8FB0D2"/>
                </a:solidFill>
                <a:latin typeface="Calibri" pitchFamily="34" charset="0"/>
                <a:ea typeface="Calibri" pitchFamily="34" charset="-122"/>
                <a:cs typeface="Calibri" pitchFamily="34" charset="-120"/>
              </a:rPr>
              <a:t>All program artifacts available at ct-pm.pages.dev/ma-integration/</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PROGRAM HEALTH</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Where We Stand at Month 8</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691640"/>
            <a:ext cx="11057839" cy="640080"/>
          </a:xfrm>
          <a:prstGeom prst="rect">
            <a:avLst/>
          </a:prstGeom>
          <a:noFill/>
          <a:ln/>
        </p:spPr>
        <p:txBody>
          <a:bodyPr wrap="square" rtlCol="0" anchor="ctr"/>
          <a:lstStyle/>
          <a:p>
            <a:pPr indent="0" marL="0">
              <a:lnSpc>
                <a:spcPct val="105000"/>
              </a:lnSpc>
              <a:buNone/>
            </a:pPr>
            <a:r>
              <a:rPr lang="en-US" sz="1900" b="1" dirty="0">
                <a:solidFill>
                  <a:srgbClr val="1B3A6B"/>
                </a:solidFill>
                <a:latin typeface="Calibri" pitchFamily="34" charset="0"/>
                <a:ea typeface="Calibri" pitchFamily="34" charset="-122"/>
                <a:cs typeface="Calibri" pitchFamily="34" charset="-120"/>
              </a:rPr>
              <a:t>Day 1 held, the platform is stable, and members are being served — and this program is red, because one workstream cannot finish inside the time it has.</a:t>
            </a:r>
            <a:endParaRPr lang="en-US" sz="1900" dirty="0"/>
          </a:p>
        </p:txBody>
      </p:sp>
      <p:sp>
        <p:nvSpPr>
          <p:cNvPr id="6" name="Text 4"/>
          <p:cNvSpPr/>
          <p:nvPr/>
        </p:nvSpPr>
        <p:spPr>
          <a:xfrm>
            <a:off x="566928" y="2514600"/>
            <a:ext cx="11057839" cy="1554480"/>
          </a:xfrm>
          <a:prstGeom prst="rect">
            <a:avLst/>
          </a:prstGeom>
          <a:noFill/>
          <a:ln/>
        </p:spPr>
        <p:txBody>
          <a:bodyPr wrap="square" rtlCol="0" anchor="t"/>
          <a:lstStyle/>
          <a:p>
            <a:pPr indent="0" marL="0">
              <a:lnSpc>
                <a:spcPct val="125000"/>
              </a:lnSpc>
              <a:buNone/>
            </a:pPr>
            <a:r>
              <a:rPr lang="en-US" sz="1450" dirty="0">
                <a:solidFill>
                  <a:srgbClr val="3D4A5A"/>
                </a:solidFill>
                <a:latin typeface="Calibri" pitchFamily="34" charset="0"/>
                <a:ea typeface="Calibri" pitchFamily="34" charset="-122"/>
                <a:cs typeface="Calibri" pitchFamily="34" charset="-120"/>
              </a:rPr>
              <a:t>The first full profiling run against the consolidated member estate completed on April 15, 2024. It measured a clerical review band of 26% against a deal-model assumption of 8%. The queue that follows cannot be worked inside the remaining transitional services term at any capacity the program can lawfully or safely deploy. Nothing has gone wrong operationally. The program is red because a measurement showed a workstream cannot complete in the time available, and no amount of current operational health changes that.</a:t>
            </a:r>
            <a:endParaRPr lang="en-US" sz="1450" dirty="0"/>
          </a:p>
        </p:txBody>
      </p:sp>
      <p:sp>
        <p:nvSpPr>
          <p:cNvPr id="7" name="Shape 5"/>
          <p:cNvSpPr/>
          <p:nvPr/>
        </p:nvSpPr>
        <p:spPr>
          <a:xfrm>
            <a:off x="566928" y="4572000"/>
            <a:ext cx="3503066" cy="1371600"/>
          </a:xfrm>
          <a:prstGeom prst="roundRect">
            <a:avLst>
              <a:gd name="adj" fmla="val 5333"/>
            </a:avLst>
          </a:prstGeom>
          <a:solidFill>
            <a:srgbClr val="F3F8FD"/>
          </a:solidFill>
          <a:ln w="12700">
            <a:solidFill>
              <a:srgbClr val="E6F1FB"/>
            </a:solidFill>
            <a:prstDash val="solid"/>
          </a:ln>
        </p:spPr>
      </p:sp>
      <p:sp>
        <p:nvSpPr>
          <p:cNvPr id="8" name="Shape 6"/>
          <p:cNvSpPr/>
          <p:nvPr/>
        </p:nvSpPr>
        <p:spPr>
          <a:xfrm>
            <a:off x="566928" y="4572000"/>
            <a:ext cx="64008" cy="1371600"/>
          </a:xfrm>
          <a:prstGeom prst="rect">
            <a:avLst/>
          </a:prstGeom>
          <a:solidFill>
            <a:srgbClr val="1B3A6B"/>
          </a:solidFill>
          <a:ln/>
        </p:spPr>
      </p:sp>
      <p:sp>
        <p:nvSpPr>
          <p:cNvPr id="9" name="Text 7"/>
          <p:cNvSpPr/>
          <p:nvPr/>
        </p:nvSpPr>
        <p:spPr>
          <a:xfrm>
            <a:off x="822960" y="4828032"/>
            <a:ext cx="3045866" cy="640080"/>
          </a:xfrm>
          <a:prstGeom prst="rect">
            <a:avLst/>
          </a:prstGeom>
          <a:noFill/>
          <a:ln/>
        </p:spPr>
        <p:txBody>
          <a:bodyPr wrap="square" rtlCol="0" anchor="ctr"/>
          <a:lstStyle/>
          <a:p>
            <a:pPr indent="0" marL="0">
              <a:buNone/>
            </a:pPr>
            <a:r>
              <a:rPr lang="en-US" sz="3800" b="1" dirty="0">
                <a:solidFill>
                  <a:srgbClr val="1B3A6B"/>
                </a:solidFill>
                <a:latin typeface="Calibri" pitchFamily="34" charset="0"/>
                <a:ea typeface="Calibri" pitchFamily="34" charset="-122"/>
                <a:cs typeface="Calibri" pitchFamily="34" charset="-120"/>
              </a:rPr>
              <a:t>● RED</a:t>
            </a:r>
            <a:endParaRPr lang="en-US" sz="3800" dirty="0"/>
          </a:p>
        </p:txBody>
      </p:sp>
      <p:sp>
        <p:nvSpPr>
          <p:cNvPr id="10" name="Text 8"/>
          <p:cNvSpPr/>
          <p:nvPr/>
        </p:nvSpPr>
        <p:spPr>
          <a:xfrm>
            <a:off x="822960" y="5504688"/>
            <a:ext cx="3045866" cy="320040"/>
          </a:xfrm>
          <a:prstGeom prst="rect">
            <a:avLst/>
          </a:prstGeom>
          <a:noFill/>
          <a:ln/>
        </p:spPr>
        <p:txBody>
          <a:bodyPr wrap="square" rtlCol="0" anchor="ctr"/>
          <a:lstStyle/>
          <a:p>
            <a:pPr indent="0" marL="0">
              <a:buNone/>
            </a:pPr>
            <a:r>
              <a:rPr lang="en-US" sz="1200" b="1" dirty="0">
                <a:solidFill>
                  <a:srgbClr val="6B7686"/>
                </a:solidFill>
                <a:latin typeface="Calibri" pitchFamily="34" charset="0"/>
                <a:ea typeface="Calibri" pitchFamily="34" charset="-122"/>
                <a:cs typeface="Calibri" pitchFamily="34" charset="-120"/>
              </a:rPr>
              <a:t>Overall status</a:t>
            </a:r>
            <a:endParaRPr lang="en-US" sz="1200" dirty="0"/>
          </a:p>
        </p:txBody>
      </p:sp>
      <p:sp>
        <p:nvSpPr>
          <p:cNvPr id="11" name="Shape 9"/>
          <p:cNvSpPr/>
          <p:nvPr/>
        </p:nvSpPr>
        <p:spPr>
          <a:xfrm>
            <a:off x="4344314" y="4572000"/>
            <a:ext cx="3503066" cy="1371600"/>
          </a:xfrm>
          <a:prstGeom prst="roundRect">
            <a:avLst>
              <a:gd name="adj" fmla="val 5333"/>
            </a:avLst>
          </a:prstGeom>
          <a:solidFill>
            <a:srgbClr val="F3F8FD"/>
          </a:solidFill>
          <a:ln w="12700">
            <a:solidFill>
              <a:srgbClr val="E6F1FB"/>
            </a:solidFill>
            <a:prstDash val="solid"/>
          </a:ln>
        </p:spPr>
      </p:sp>
      <p:sp>
        <p:nvSpPr>
          <p:cNvPr id="12" name="Shape 10"/>
          <p:cNvSpPr/>
          <p:nvPr/>
        </p:nvSpPr>
        <p:spPr>
          <a:xfrm>
            <a:off x="4344314" y="4572000"/>
            <a:ext cx="64008" cy="1371600"/>
          </a:xfrm>
          <a:prstGeom prst="rect">
            <a:avLst/>
          </a:prstGeom>
          <a:solidFill>
            <a:srgbClr val="1B3A6B"/>
          </a:solidFill>
          <a:ln/>
        </p:spPr>
      </p:sp>
      <p:sp>
        <p:nvSpPr>
          <p:cNvPr id="13" name="Text 11"/>
          <p:cNvSpPr/>
          <p:nvPr/>
        </p:nvSpPr>
        <p:spPr>
          <a:xfrm>
            <a:off x="4600346" y="4828032"/>
            <a:ext cx="3045866" cy="640080"/>
          </a:xfrm>
          <a:prstGeom prst="rect">
            <a:avLst/>
          </a:prstGeom>
          <a:noFill/>
          <a:ln/>
        </p:spPr>
        <p:txBody>
          <a:bodyPr wrap="square" rtlCol="0" anchor="ctr"/>
          <a:lstStyle/>
          <a:p>
            <a:pPr indent="0" marL="0">
              <a:buNone/>
            </a:pPr>
            <a:r>
              <a:rPr lang="en-US" sz="3800" b="1" dirty="0">
                <a:solidFill>
                  <a:srgbClr val="1B3A6B"/>
                </a:solidFill>
                <a:latin typeface="Calibri" pitchFamily="34" charset="0"/>
                <a:ea typeface="Calibri" pitchFamily="34" charset="-122"/>
                <a:cs typeface="Calibri" pitchFamily="34" charset="-120"/>
              </a:rPr>
              <a:t>26%</a:t>
            </a:r>
            <a:endParaRPr lang="en-US" sz="3800" dirty="0"/>
          </a:p>
        </p:txBody>
      </p:sp>
      <p:sp>
        <p:nvSpPr>
          <p:cNvPr id="14" name="Text 12"/>
          <p:cNvSpPr/>
          <p:nvPr/>
        </p:nvSpPr>
        <p:spPr>
          <a:xfrm>
            <a:off x="4600346" y="5504688"/>
            <a:ext cx="3045866" cy="320040"/>
          </a:xfrm>
          <a:prstGeom prst="rect">
            <a:avLst/>
          </a:prstGeom>
          <a:noFill/>
          <a:ln/>
        </p:spPr>
        <p:txBody>
          <a:bodyPr wrap="square" rtlCol="0" anchor="ctr"/>
          <a:lstStyle/>
          <a:p>
            <a:pPr indent="0" marL="0">
              <a:buNone/>
            </a:pPr>
            <a:r>
              <a:rPr lang="en-US" sz="1200" b="1" dirty="0">
                <a:solidFill>
                  <a:srgbClr val="6B7686"/>
                </a:solidFill>
                <a:latin typeface="Calibri" pitchFamily="34" charset="0"/>
                <a:ea typeface="Calibri" pitchFamily="34" charset="-122"/>
                <a:cs typeface="Calibri" pitchFamily="34" charset="-120"/>
              </a:rPr>
              <a:t>Measured review band</a:t>
            </a:r>
            <a:endParaRPr lang="en-US" sz="1200" dirty="0"/>
          </a:p>
        </p:txBody>
      </p:sp>
      <p:sp>
        <p:nvSpPr>
          <p:cNvPr id="15" name="Shape 13"/>
          <p:cNvSpPr/>
          <p:nvPr/>
        </p:nvSpPr>
        <p:spPr>
          <a:xfrm>
            <a:off x="8121701" y="4572000"/>
            <a:ext cx="3503066" cy="1371600"/>
          </a:xfrm>
          <a:prstGeom prst="roundRect">
            <a:avLst>
              <a:gd name="adj" fmla="val 5333"/>
            </a:avLst>
          </a:prstGeom>
          <a:solidFill>
            <a:srgbClr val="F3F8FD"/>
          </a:solidFill>
          <a:ln w="12700">
            <a:solidFill>
              <a:srgbClr val="E6F1FB"/>
            </a:solidFill>
            <a:prstDash val="solid"/>
          </a:ln>
        </p:spPr>
      </p:sp>
      <p:sp>
        <p:nvSpPr>
          <p:cNvPr id="16" name="Shape 14"/>
          <p:cNvSpPr/>
          <p:nvPr/>
        </p:nvSpPr>
        <p:spPr>
          <a:xfrm>
            <a:off x="8121701" y="4572000"/>
            <a:ext cx="64008" cy="1371600"/>
          </a:xfrm>
          <a:prstGeom prst="rect">
            <a:avLst/>
          </a:prstGeom>
          <a:solidFill>
            <a:srgbClr val="1B3A6B"/>
          </a:solidFill>
          <a:ln/>
        </p:spPr>
      </p:sp>
      <p:sp>
        <p:nvSpPr>
          <p:cNvPr id="17" name="Text 15"/>
          <p:cNvSpPr/>
          <p:nvPr/>
        </p:nvSpPr>
        <p:spPr>
          <a:xfrm>
            <a:off x="8377733" y="4828032"/>
            <a:ext cx="3045866" cy="640080"/>
          </a:xfrm>
          <a:prstGeom prst="rect">
            <a:avLst/>
          </a:prstGeom>
          <a:noFill/>
          <a:ln/>
        </p:spPr>
        <p:txBody>
          <a:bodyPr wrap="square" rtlCol="0" anchor="ctr"/>
          <a:lstStyle/>
          <a:p>
            <a:pPr indent="0" marL="0">
              <a:buNone/>
            </a:pPr>
            <a:r>
              <a:rPr lang="en-US" sz="3800" b="1" dirty="0">
                <a:solidFill>
                  <a:srgbClr val="1B3A6B"/>
                </a:solidFill>
                <a:latin typeface="Calibri" pitchFamily="34" charset="0"/>
                <a:ea typeface="Calibri" pitchFamily="34" charset="-122"/>
                <a:cs typeface="Calibri" pitchFamily="34" charset="-120"/>
              </a:rPr>
              <a:t>109,200</a:t>
            </a:r>
            <a:endParaRPr lang="en-US" sz="3800" dirty="0"/>
          </a:p>
        </p:txBody>
      </p:sp>
      <p:sp>
        <p:nvSpPr>
          <p:cNvPr id="18" name="Text 16"/>
          <p:cNvSpPr/>
          <p:nvPr/>
        </p:nvSpPr>
        <p:spPr>
          <a:xfrm>
            <a:off x="8377733" y="5504688"/>
            <a:ext cx="3045866" cy="320040"/>
          </a:xfrm>
          <a:prstGeom prst="rect">
            <a:avLst/>
          </a:prstGeom>
          <a:noFill/>
          <a:ln/>
        </p:spPr>
        <p:txBody>
          <a:bodyPr wrap="square" rtlCol="0" anchor="ctr"/>
          <a:lstStyle/>
          <a:p>
            <a:pPr indent="0" marL="0">
              <a:buNone/>
            </a:pPr>
            <a:r>
              <a:rPr lang="en-US" sz="1200" b="1" dirty="0">
                <a:solidFill>
                  <a:srgbClr val="6B7686"/>
                </a:solidFill>
                <a:latin typeface="Calibri" pitchFamily="34" charset="0"/>
                <a:ea typeface="Calibri" pitchFamily="34" charset="-122"/>
                <a:cs typeface="Calibri" pitchFamily="34" charset="-120"/>
              </a:rPr>
              <a:t>Records in the queue</a:t>
            </a:r>
            <a:endParaRPr lang="en-US" sz="1200" dirty="0"/>
          </a:p>
        </p:txBody>
      </p:sp>
      <p:sp>
        <p:nvSpPr>
          <p:cNvPr id="19" name="Text 17"/>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Text 1"/>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D4A02C"/>
                </a:solidFill>
                <a:latin typeface="Calibri" pitchFamily="34" charset="0"/>
                <a:ea typeface="Calibri" pitchFamily="34" charset="-122"/>
                <a:cs typeface="Calibri" pitchFamily="34" charset="-120"/>
              </a:rPr>
              <a:t>PROGRAM STATUS</a:t>
            </a:r>
            <a:endParaRPr lang="en-US" sz="1100" dirty="0"/>
          </a:p>
        </p:txBody>
      </p:sp>
      <p:sp>
        <p:nvSpPr>
          <p:cNvPr id="4" name="Text 2"/>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Red on Schedule; Quality and Day 1 Integrity Hold</a:t>
            </a:r>
            <a:endParaRPr lang="en-US" sz="3000" dirty="0"/>
          </a:p>
        </p:txBody>
      </p:sp>
      <p:sp>
        <p:nvSpPr>
          <p:cNvPr id="5" name="Shape 3"/>
          <p:cNvSpPr/>
          <p:nvPr/>
        </p:nvSpPr>
        <p:spPr>
          <a:xfrm>
            <a:off x="566928" y="1417320"/>
            <a:ext cx="11057839" cy="18288"/>
          </a:xfrm>
          <a:prstGeom prst="rect">
            <a:avLst/>
          </a:prstGeom>
          <a:solidFill>
            <a:srgbClr val="3D6FA0"/>
          </a:solidFill>
          <a:ln/>
        </p:spPr>
      </p:sp>
      <p:sp>
        <p:nvSpPr>
          <p:cNvPr id="6" name="Text 4"/>
          <p:cNvSpPr/>
          <p:nvPr/>
        </p:nvSpPr>
        <p:spPr>
          <a:xfrm>
            <a:off x="566928" y="1691640"/>
            <a:ext cx="6126480" cy="914400"/>
          </a:xfrm>
          <a:prstGeom prst="rect">
            <a:avLst/>
          </a:prstGeom>
          <a:noFill/>
          <a:ln/>
        </p:spPr>
        <p:txBody>
          <a:bodyPr wrap="square" rtlCol="0" anchor="ctr"/>
          <a:lstStyle/>
          <a:p>
            <a:pPr indent="0" marL="0">
              <a:lnSpc>
                <a:spcPct val="110000"/>
              </a:lnSpc>
              <a:buNone/>
            </a:pPr>
            <a:r>
              <a:rPr lang="en-US" sz="1800" b="1" dirty="0">
                <a:solidFill>
                  <a:srgbClr val="C6DBF0"/>
                </a:solidFill>
                <a:latin typeface="Calibri" pitchFamily="34" charset="0"/>
                <a:ea typeface="Calibri" pitchFamily="34" charset="-122"/>
                <a:cs typeface="Calibri" pitchFamily="34" charset="-120"/>
              </a:rPr>
              <a:t>Status reflects the ability to complete, not the absence of incidents — and the two are routinely confused in the direction that flatters the program.</a:t>
            </a:r>
            <a:endParaRPr lang="en-US" sz="1800" dirty="0"/>
          </a:p>
        </p:txBody>
      </p:sp>
      <p:sp>
        <p:nvSpPr>
          <p:cNvPr id="7" name="Text 5"/>
          <p:cNvSpPr/>
          <p:nvPr/>
        </p:nvSpPr>
        <p:spPr>
          <a:xfrm>
            <a:off x="566928" y="2743200"/>
            <a:ext cx="6126480" cy="2377440"/>
          </a:xfrm>
          <a:prstGeom prst="rect">
            <a:avLst/>
          </a:prstGeom>
          <a:noFill/>
          <a:ln/>
        </p:spPr>
        <p:txBody>
          <a:bodyPr wrap="square" rtlCol="0" anchor="t"/>
          <a:lstStyle/>
          <a:p>
            <a:pPr indent="0" marL="0">
              <a:lnSpc>
                <a:spcPct val="130000"/>
              </a:lnSpc>
              <a:buNone/>
            </a:pPr>
            <a:r>
              <a:rPr lang="en-US" sz="1400" dirty="0">
                <a:solidFill>
                  <a:srgbClr val="CFE0F2"/>
                </a:solidFill>
                <a:latin typeface="Calibri" pitchFamily="34" charset="0"/>
                <a:ea typeface="Calibri" pitchFamily="34" charset="-122"/>
                <a:cs typeface="Calibri" pitchFamily="34" charset="-120"/>
              </a:rPr>
              <a:t>Nothing has gone wrong operationally. Members are being served, claims are paying, the platform is stable, and Day 1 integrity has held since cutover. The program is red because a measurement taken in April showed that identity resolution cannot finish inside the remaining transitional services term, and no amount of current operational health changes that. A program that reported green here would be reporting on its incident log rather than on its ability to deliver.</a:t>
            </a:r>
            <a:endParaRPr lang="en-US" sz="1400" dirty="0"/>
          </a:p>
        </p:txBody>
      </p:sp>
      <p:sp>
        <p:nvSpPr>
          <p:cNvPr id="8" name="Shape 6"/>
          <p:cNvSpPr/>
          <p:nvPr/>
        </p:nvSpPr>
        <p:spPr>
          <a:xfrm>
            <a:off x="7040880" y="1691640"/>
            <a:ext cx="4583887" cy="4023360"/>
          </a:xfrm>
          <a:prstGeom prst="roundRect">
            <a:avLst>
              <a:gd name="adj" fmla="val 2273"/>
            </a:avLst>
          </a:prstGeom>
          <a:solidFill>
            <a:srgbClr val="122748"/>
          </a:solidFill>
          <a:ln w="12700">
            <a:solidFill>
              <a:srgbClr val="3D6FA0"/>
            </a:solidFill>
            <a:prstDash val="solid"/>
          </a:ln>
        </p:spPr>
      </p:sp>
      <p:sp>
        <p:nvSpPr>
          <p:cNvPr id="9" name="Text 7"/>
          <p:cNvSpPr/>
          <p:nvPr/>
        </p:nvSpPr>
        <p:spPr>
          <a:xfrm>
            <a:off x="7315200" y="1920240"/>
            <a:ext cx="4035247" cy="274320"/>
          </a:xfrm>
          <a:prstGeom prst="rect">
            <a:avLst/>
          </a:prstGeom>
          <a:noFill/>
          <a:ln/>
        </p:spPr>
        <p:txBody>
          <a:bodyPr wrap="square" rtlCol="0" anchor="ctr"/>
          <a:lstStyle/>
          <a:p>
            <a:pPr indent="0" marL="0">
              <a:buNone/>
            </a:pPr>
            <a:r>
              <a:rPr lang="en-US" sz="1100" b="1" spc="200" kern="0" dirty="0">
                <a:solidFill>
                  <a:srgbClr val="D4A02C"/>
                </a:solidFill>
                <a:latin typeface="Calibri" pitchFamily="34" charset="0"/>
                <a:ea typeface="Calibri" pitchFamily="34" charset="-122"/>
                <a:cs typeface="Calibri" pitchFamily="34" charset="-120"/>
              </a:rPr>
              <a:t>KEY FACTS</a:t>
            </a:r>
            <a:endParaRPr lang="en-US" sz="1100" dirty="0"/>
          </a:p>
        </p:txBody>
      </p:sp>
      <p:sp>
        <p:nvSpPr>
          <p:cNvPr id="10" name="Text 8"/>
          <p:cNvSpPr/>
          <p:nvPr/>
        </p:nvSpPr>
        <p:spPr>
          <a:xfrm>
            <a:off x="7315200" y="2377440"/>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Schedule</a:t>
            </a:r>
            <a:endParaRPr lang="en-US" sz="1100" dirty="0"/>
          </a:p>
        </p:txBody>
      </p:sp>
      <p:sp>
        <p:nvSpPr>
          <p:cNvPr id="11" name="Text 9"/>
          <p:cNvSpPr/>
          <p:nvPr/>
        </p:nvSpPr>
        <p:spPr>
          <a:xfrm>
            <a:off x="7315200" y="2633472"/>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 Red — identity resolution exceeds the remaining TSA term</a:t>
            </a:r>
            <a:endParaRPr lang="en-US" sz="1450" dirty="0"/>
          </a:p>
        </p:txBody>
      </p:sp>
      <p:sp>
        <p:nvSpPr>
          <p:cNvPr id="12" name="Text 10"/>
          <p:cNvSpPr/>
          <p:nvPr/>
        </p:nvSpPr>
        <p:spPr>
          <a:xfrm>
            <a:off x="7315200" y="3163824"/>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Budget</a:t>
            </a:r>
            <a:endParaRPr lang="en-US" sz="1100" dirty="0"/>
          </a:p>
        </p:txBody>
      </p:sp>
      <p:sp>
        <p:nvSpPr>
          <p:cNvPr id="13" name="Text 11"/>
          <p:cNvSpPr/>
          <p:nvPr/>
        </p:nvSpPr>
        <p:spPr>
          <a:xfrm>
            <a:off x="7315200" y="3419856"/>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 Amber — contingency substantially committed; a reserve draw is sought today</a:t>
            </a:r>
            <a:endParaRPr lang="en-US" sz="1450" dirty="0"/>
          </a:p>
        </p:txBody>
      </p:sp>
      <p:sp>
        <p:nvSpPr>
          <p:cNvPr id="14" name="Text 12"/>
          <p:cNvSpPr/>
          <p:nvPr/>
        </p:nvSpPr>
        <p:spPr>
          <a:xfrm>
            <a:off x="7315200" y="3950208"/>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Scope</a:t>
            </a:r>
            <a:endParaRPr lang="en-US" sz="1100" dirty="0"/>
          </a:p>
        </p:txBody>
      </p:sp>
      <p:sp>
        <p:nvSpPr>
          <p:cNvPr id="15" name="Text 13"/>
          <p:cNvSpPr/>
          <p:nvPr/>
        </p:nvSpPr>
        <p:spPr>
          <a:xfrm>
            <a:off x="7315200" y="4206240"/>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 Amber — two deferrals offered alongside the request</a:t>
            </a:r>
            <a:endParaRPr lang="en-US" sz="1450" dirty="0"/>
          </a:p>
        </p:txBody>
      </p:sp>
      <p:sp>
        <p:nvSpPr>
          <p:cNvPr id="16" name="Text 14"/>
          <p:cNvSpPr/>
          <p:nvPr/>
        </p:nvSpPr>
        <p:spPr>
          <a:xfrm>
            <a:off x="7315200" y="4736592"/>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Quality</a:t>
            </a:r>
            <a:endParaRPr lang="en-US" sz="1100" dirty="0"/>
          </a:p>
        </p:txBody>
      </p:sp>
      <p:sp>
        <p:nvSpPr>
          <p:cNvPr id="17" name="Text 15"/>
          <p:cNvSpPr/>
          <p:nvPr/>
        </p:nvSpPr>
        <p:spPr>
          <a:xfrm>
            <a:off x="7315200" y="4992624"/>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 Green — steward false-positive audits within tolerance</a:t>
            </a:r>
            <a:endParaRPr lang="en-US" sz="1450" dirty="0"/>
          </a:p>
        </p:txBody>
      </p:sp>
      <p:sp>
        <p:nvSpPr>
          <p:cNvPr id="18" name="Text 16"/>
          <p:cNvSpPr/>
          <p:nvPr/>
        </p:nvSpPr>
        <p:spPr>
          <a:xfrm>
            <a:off x="7315200" y="5522976"/>
            <a:ext cx="4035247" cy="274320"/>
          </a:xfrm>
          <a:prstGeom prst="rect">
            <a:avLst/>
          </a:prstGeom>
          <a:noFill/>
          <a:ln/>
        </p:spPr>
        <p:txBody>
          <a:bodyPr wrap="square" rtlCol="0" anchor="ctr"/>
          <a:lstStyle/>
          <a:p>
            <a:pPr indent="0" marL="0">
              <a:buNone/>
            </a:pPr>
            <a:r>
              <a:rPr lang="en-US" sz="1100" b="1" dirty="0">
                <a:solidFill>
                  <a:srgbClr val="93B4D6"/>
                </a:solidFill>
                <a:latin typeface="Calibri" pitchFamily="34" charset="0"/>
                <a:ea typeface="Calibri" pitchFamily="34" charset="-122"/>
                <a:cs typeface="Calibri" pitchFamily="34" charset="-120"/>
              </a:rPr>
              <a:t>Day 1 integrity</a:t>
            </a:r>
            <a:endParaRPr lang="en-US" sz="1100" dirty="0"/>
          </a:p>
        </p:txBody>
      </p:sp>
      <p:sp>
        <p:nvSpPr>
          <p:cNvPr id="19" name="Text 17"/>
          <p:cNvSpPr/>
          <p:nvPr/>
        </p:nvSpPr>
        <p:spPr>
          <a:xfrm>
            <a:off x="7315200" y="5779008"/>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 Green — held throughout; no member-facing failure attributable to integration</a:t>
            </a:r>
            <a:endParaRPr lang="en-US" sz="1450" dirty="0"/>
          </a:p>
        </p:txBody>
      </p:sp>
      <p:sp>
        <p:nvSpPr>
          <p:cNvPr id="20" name="Text 1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OBJECTIVES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How We're Tracking to Plan</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Shape 3"/>
          <p:cNvSpPr/>
          <p:nvPr/>
        </p:nvSpPr>
        <p:spPr>
          <a:xfrm>
            <a:off x="566928" y="1737360"/>
            <a:ext cx="11057839" cy="713232"/>
          </a:xfrm>
          <a:prstGeom prst="roundRect">
            <a:avLst>
              <a:gd name="adj" fmla="val 7692"/>
            </a:avLst>
          </a:prstGeom>
          <a:solidFill>
            <a:srgbClr val="E7F4ED"/>
          </a:solidFill>
          <a:ln/>
        </p:spPr>
      </p:sp>
      <p:sp>
        <p:nvSpPr>
          <p:cNvPr id="6" name="Shape 4"/>
          <p:cNvSpPr/>
          <p:nvPr/>
        </p:nvSpPr>
        <p:spPr>
          <a:xfrm>
            <a:off x="566928" y="1737360"/>
            <a:ext cx="54864" cy="713232"/>
          </a:xfrm>
          <a:prstGeom prst="rect">
            <a:avLst/>
          </a:prstGeom>
          <a:solidFill>
            <a:srgbClr val="1E7B4D"/>
          </a:solidFill>
          <a:ln/>
        </p:spPr>
      </p:sp>
      <p:sp>
        <p:nvSpPr>
          <p:cNvPr id="7" name="Shape 5"/>
          <p:cNvSpPr/>
          <p:nvPr/>
        </p:nvSpPr>
        <p:spPr>
          <a:xfrm>
            <a:off x="822960" y="1911096"/>
            <a:ext cx="365760" cy="365760"/>
          </a:xfrm>
          <a:prstGeom prst="ellipse">
            <a:avLst/>
          </a:prstGeom>
          <a:solidFill>
            <a:srgbClr val="1E7B4D"/>
          </a:solidFill>
          <a:ln/>
        </p:spPr>
      </p:sp>
      <p:sp>
        <p:nvSpPr>
          <p:cNvPr id="8" name="Text 6"/>
          <p:cNvSpPr/>
          <p:nvPr/>
        </p:nvSpPr>
        <p:spPr>
          <a:xfrm>
            <a:off x="822960" y="1911096"/>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9" name="Text 7"/>
          <p:cNvSpPr/>
          <p:nvPr/>
        </p:nvSpPr>
        <p:spPr>
          <a:xfrm>
            <a:off x="1435608" y="1737360"/>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Close the transaction with every regulatory condition satisfied — ✓ achieved, closed on schedule</a:t>
            </a:r>
            <a:endParaRPr lang="en-US" sz="1450" dirty="0"/>
          </a:p>
        </p:txBody>
      </p:sp>
      <p:sp>
        <p:nvSpPr>
          <p:cNvPr id="10" name="Shape 8"/>
          <p:cNvSpPr/>
          <p:nvPr/>
        </p:nvSpPr>
        <p:spPr>
          <a:xfrm>
            <a:off x="566928" y="2578608"/>
            <a:ext cx="11057839" cy="713232"/>
          </a:xfrm>
          <a:prstGeom prst="roundRect">
            <a:avLst>
              <a:gd name="adj" fmla="val 7692"/>
            </a:avLst>
          </a:prstGeom>
          <a:solidFill>
            <a:srgbClr val="E7F4ED"/>
          </a:solidFill>
          <a:ln/>
        </p:spPr>
      </p:sp>
      <p:sp>
        <p:nvSpPr>
          <p:cNvPr id="11" name="Shape 9"/>
          <p:cNvSpPr/>
          <p:nvPr/>
        </p:nvSpPr>
        <p:spPr>
          <a:xfrm>
            <a:off x="566928" y="2578608"/>
            <a:ext cx="54864" cy="713232"/>
          </a:xfrm>
          <a:prstGeom prst="rect">
            <a:avLst/>
          </a:prstGeom>
          <a:solidFill>
            <a:srgbClr val="1E7B4D"/>
          </a:solidFill>
          <a:ln/>
        </p:spPr>
      </p:sp>
      <p:sp>
        <p:nvSpPr>
          <p:cNvPr id="12" name="Shape 10"/>
          <p:cNvSpPr/>
          <p:nvPr/>
        </p:nvSpPr>
        <p:spPr>
          <a:xfrm>
            <a:off x="822960" y="2752344"/>
            <a:ext cx="365760" cy="365760"/>
          </a:xfrm>
          <a:prstGeom prst="ellipse">
            <a:avLst/>
          </a:prstGeom>
          <a:solidFill>
            <a:srgbClr val="1E7B4D"/>
          </a:solidFill>
          <a:ln/>
        </p:spPr>
      </p:sp>
      <p:sp>
        <p:nvSpPr>
          <p:cNvPr id="13" name="Text 11"/>
          <p:cNvSpPr/>
          <p:nvPr/>
        </p:nvSpPr>
        <p:spPr>
          <a:xfrm>
            <a:off x="822960" y="2752344"/>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4" name="Text 12"/>
          <p:cNvSpPr/>
          <p:nvPr/>
        </p:nvSpPr>
        <p:spPr>
          <a:xfrm>
            <a:off x="1435608" y="2578608"/>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Reach Day 1 with member-facing continuity intact — ✓ achieved and holding at month 8</a:t>
            </a:r>
            <a:endParaRPr lang="en-US" sz="1450" dirty="0"/>
          </a:p>
        </p:txBody>
      </p:sp>
      <p:sp>
        <p:nvSpPr>
          <p:cNvPr id="15" name="Shape 13"/>
          <p:cNvSpPr/>
          <p:nvPr/>
        </p:nvSpPr>
        <p:spPr>
          <a:xfrm>
            <a:off x="566928" y="3419856"/>
            <a:ext cx="11057839" cy="713232"/>
          </a:xfrm>
          <a:prstGeom prst="roundRect">
            <a:avLst>
              <a:gd name="adj" fmla="val 7692"/>
            </a:avLst>
          </a:prstGeom>
          <a:solidFill>
            <a:srgbClr val="E7F4ED"/>
          </a:solidFill>
          <a:ln/>
        </p:spPr>
      </p:sp>
      <p:sp>
        <p:nvSpPr>
          <p:cNvPr id="16" name="Shape 14"/>
          <p:cNvSpPr/>
          <p:nvPr/>
        </p:nvSpPr>
        <p:spPr>
          <a:xfrm>
            <a:off x="566928" y="3419856"/>
            <a:ext cx="54864" cy="713232"/>
          </a:xfrm>
          <a:prstGeom prst="rect">
            <a:avLst/>
          </a:prstGeom>
          <a:solidFill>
            <a:srgbClr val="1E7B4D"/>
          </a:solidFill>
          <a:ln/>
        </p:spPr>
      </p:sp>
      <p:sp>
        <p:nvSpPr>
          <p:cNvPr id="17" name="Shape 15"/>
          <p:cNvSpPr/>
          <p:nvPr/>
        </p:nvSpPr>
        <p:spPr>
          <a:xfrm>
            <a:off x="822960" y="3593592"/>
            <a:ext cx="365760" cy="365760"/>
          </a:xfrm>
          <a:prstGeom prst="ellipse">
            <a:avLst/>
          </a:prstGeom>
          <a:solidFill>
            <a:srgbClr val="1E7B4D"/>
          </a:solidFill>
          <a:ln/>
        </p:spPr>
      </p:sp>
      <p:sp>
        <p:nvSpPr>
          <p:cNvPr id="18" name="Text 16"/>
          <p:cNvSpPr/>
          <p:nvPr/>
        </p:nvSpPr>
        <p:spPr>
          <a:xfrm>
            <a:off x="822960" y="3593592"/>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9" name="Text 17"/>
          <p:cNvSpPr/>
          <p:nvPr/>
        </p:nvSpPr>
        <p:spPr>
          <a:xfrm>
            <a:off x="1435608" y="3419856"/>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Exit every transitional service inside the contractual maximum — at risk; the decision sought today protects it</a:t>
            </a:r>
            <a:endParaRPr lang="en-US" sz="1450" dirty="0"/>
          </a:p>
        </p:txBody>
      </p:sp>
      <p:sp>
        <p:nvSpPr>
          <p:cNvPr id="20" name="Shape 18"/>
          <p:cNvSpPr/>
          <p:nvPr/>
        </p:nvSpPr>
        <p:spPr>
          <a:xfrm>
            <a:off x="566928" y="4261104"/>
            <a:ext cx="11057839" cy="713232"/>
          </a:xfrm>
          <a:prstGeom prst="roundRect">
            <a:avLst>
              <a:gd name="adj" fmla="val 7692"/>
            </a:avLst>
          </a:prstGeom>
          <a:solidFill>
            <a:srgbClr val="E7F4ED"/>
          </a:solidFill>
          <a:ln/>
        </p:spPr>
      </p:sp>
      <p:sp>
        <p:nvSpPr>
          <p:cNvPr id="21" name="Shape 19"/>
          <p:cNvSpPr/>
          <p:nvPr/>
        </p:nvSpPr>
        <p:spPr>
          <a:xfrm>
            <a:off x="566928" y="4261104"/>
            <a:ext cx="54864" cy="713232"/>
          </a:xfrm>
          <a:prstGeom prst="rect">
            <a:avLst/>
          </a:prstGeom>
          <a:solidFill>
            <a:srgbClr val="1E7B4D"/>
          </a:solidFill>
          <a:ln/>
        </p:spPr>
      </p:sp>
      <p:sp>
        <p:nvSpPr>
          <p:cNvPr id="22" name="Shape 20"/>
          <p:cNvSpPr/>
          <p:nvPr/>
        </p:nvSpPr>
        <p:spPr>
          <a:xfrm>
            <a:off x="822960" y="4434840"/>
            <a:ext cx="365760" cy="365760"/>
          </a:xfrm>
          <a:prstGeom prst="ellipse">
            <a:avLst/>
          </a:prstGeom>
          <a:solidFill>
            <a:srgbClr val="1E7B4D"/>
          </a:solidFill>
          <a:ln/>
        </p:spPr>
      </p:sp>
      <p:sp>
        <p:nvSpPr>
          <p:cNvPr id="23" name="Text 21"/>
          <p:cNvSpPr/>
          <p:nvPr/>
        </p:nvSpPr>
        <p:spPr>
          <a:xfrm>
            <a:off x="822960" y="4434840"/>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4" name="Text 22"/>
          <p:cNvSpPr/>
          <p:nvPr/>
        </p:nvSpPr>
        <p:spPr>
          <a:xfrm>
            <a:off x="1435608" y="4261104"/>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Resolve two member databases into one identity with no false merges — on track on quality, not on volume</a:t>
            </a:r>
            <a:endParaRPr lang="en-US" sz="1450" dirty="0"/>
          </a:p>
        </p:txBody>
      </p:sp>
      <p:sp>
        <p:nvSpPr>
          <p:cNvPr id="25" name="Shape 23"/>
          <p:cNvSpPr/>
          <p:nvPr/>
        </p:nvSpPr>
        <p:spPr>
          <a:xfrm>
            <a:off x="566928" y="5102352"/>
            <a:ext cx="11057839" cy="713232"/>
          </a:xfrm>
          <a:prstGeom prst="roundRect">
            <a:avLst>
              <a:gd name="adj" fmla="val 7692"/>
            </a:avLst>
          </a:prstGeom>
          <a:solidFill>
            <a:srgbClr val="E7F4ED"/>
          </a:solidFill>
          <a:ln/>
        </p:spPr>
      </p:sp>
      <p:sp>
        <p:nvSpPr>
          <p:cNvPr id="26" name="Shape 24"/>
          <p:cNvSpPr/>
          <p:nvPr/>
        </p:nvSpPr>
        <p:spPr>
          <a:xfrm>
            <a:off x="566928" y="5102352"/>
            <a:ext cx="54864" cy="713232"/>
          </a:xfrm>
          <a:prstGeom prst="rect">
            <a:avLst/>
          </a:prstGeom>
          <a:solidFill>
            <a:srgbClr val="1E7B4D"/>
          </a:solidFill>
          <a:ln/>
        </p:spPr>
      </p:sp>
      <p:sp>
        <p:nvSpPr>
          <p:cNvPr id="27" name="Shape 25"/>
          <p:cNvSpPr/>
          <p:nvPr/>
        </p:nvSpPr>
        <p:spPr>
          <a:xfrm>
            <a:off x="822960" y="5276088"/>
            <a:ext cx="365760" cy="365760"/>
          </a:xfrm>
          <a:prstGeom prst="ellipse">
            <a:avLst/>
          </a:prstGeom>
          <a:solidFill>
            <a:srgbClr val="1E7B4D"/>
          </a:solidFill>
          <a:ln/>
        </p:spPr>
      </p:sp>
      <p:sp>
        <p:nvSpPr>
          <p:cNvPr id="28" name="Text 26"/>
          <p:cNvSpPr/>
          <p:nvPr/>
        </p:nvSpPr>
        <p:spPr>
          <a:xfrm>
            <a:off x="822960" y="5276088"/>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9" name="Text 27"/>
          <p:cNvSpPr/>
          <p:nvPr/>
        </p:nvSpPr>
        <p:spPr>
          <a:xfrm>
            <a:off x="1435608" y="5102352"/>
            <a:ext cx="9869119" cy="713232"/>
          </a:xfrm>
          <a:prstGeom prst="rect">
            <a:avLst/>
          </a:prstGeom>
          <a:noFill/>
          <a:ln/>
        </p:spPr>
        <p:txBody>
          <a:bodyPr wrap="square" rtlCol="0" anchor="ctr"/>
          <a:lstStyle/>
          <a:p>
            <a:pPr indent="0" marL="0">
              <a:lnSpc>
                <a:spcPct val="100000"/>
              </a:lnSpc>
              <a:buNone/>
            </a:pPr>
            <a:r>
              <a:rPr lang="en-US" sz="1450" b="1" dirty="0">
                <a:solidFill>
                  <a:srgbClr val="14243A"/>
                </a:solidFill>
                <a:latin typeface="Calibri" pitchFamily="34" charset="0"/>
                <a:ea typeface="Calibri" pitchFamily="34" charset="-122"/>
                <a:cs typeface="Calibri" pitchFamily="34" charset="-120"/>
              </a:rPr>
              <a:t>Deliver the $85,000,000 run-rate synergy case by Year 3 — on track on run-rate; cumulative capture slipping</a:t>
            </a:r>
            <a:endParaRPr lang="en-US" sz="1450" dirty="0"/>
          </a:p>
        </p:txBody>
      </p:sp>
      <p:sp>
        <p:nvSpPr>
          <p:cNvPr id="30" name="Text 2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SCOPE &amp; CHANGE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What's Changed Since Kickoff</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783080"/>
            <a:ext cx="5300320" cy="320040"/>
          </a:xfrm>
          <a:prstGeom prst="rect">
            <a:avLst/>
          </a:prstGeom>
          <a:noFill/>
          <a:ln/>
        </p:spPr>
        <p:txBody>
          <a:bodyPr wrap="square" rtlCol="0" anchor="ctr"/>
          <a:lstStyle/>
          <a:p>
            <a:pPr indent="0" marL="0">
              <a:buNone/>
            </a:pPr>
            <a:r>
              <a:rPr lang="en-US" sz="1300" b="1" spc="100" kern="0" dirty="0">
                <a:solidFill>
                  <a:srgbClr val="1E7B4D"/>
                </a:solidFill>
                <a:latin typeface="Calibri" pitchFamily="34" charset="0"/>
                <a:ea typeface="Calibri" pitchFamily="34" charset="-122"/>
                <a:cs typeface="Calibri" pitchFamily="34" charset="-120"/>
              </a:rPr>
              <a:t>IN SCOPE</a:t>
            </a:r>
            <a:endParaRPr lang="en-US" sz="1300" dirty="0"/>
          </a:p>
        </p:txBody>
      </p:sp>
      <p:sp>
        <p:nvSpPr>
          <p:cNvPr id="6" name="Shape 4"/>
          <p:cNvSpPr/>
          <p:nvPr/>
        </p:nvSpPr>
        <p:spPr>
          <a:xfrm>
            <a:off x="566928" y="2167128"/>
            <a:ext cx="5300320" cy="18288"/>
          </a:xfrm>
          <a:prstGeom prst="rect">
            <a:avLst/>
          </a:prstGeom>
          <a:solidFill>
            <a:srgbClr val="E3E9F0"/>
          </a:solidFill>
          <a:ln/>
        </p:spPr>
      </p:sp>
      <p:sp>
        <p:nvSpPr>
          <p:cNvPr id="7" name="Shape 5"/>
          <p:cNvSpPr/>
          <p:nvPr/>
        </p:nvSpPr>
        <p:spPr>
          <a:xfrm>
            <a:off x="566928" y="2377440"/>
            <a:ext cx="5300320" cy="804672"/>
          </a:xfrm>
          <a:prstGeom prst="roundRect">
            <a:avLst>
              <a:gd name="adj" fmla="val 6818"/>
            </a:avLst>
          </a:prstGeom>
          <a:solidFill>
            <a:srgbClr val="E7F4ED"/>
          </a:solidFill>
          <a:ln/>
        </p:spPr>
      </p:sp>
      <p:sp>
        <p:nvSpPr>
          <p:cNvPr id="8" name="Text 6"/>
          <p:cNvSpPr/>
          <p:nvPr/>
        </p:nvSpPr>
        <p:spPr>
          <a:xfrm>
            <a:off x="713232" y="2487168"/>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9" name="Text 7"/>
          <p:cNvSpPr/>
          <p:nvPr/>
        </p:nvSpPr>
        <p:spPr>
          <a:xfrm>
            <a:off x="1115568" y="2468880"/>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Transitional services extension</a:t>
            </a:r>
            <a:endParaRPr lang="en-US" sz="1350" dirty="0"/>
          </a:p>
        </p:txBody>
      </p:sp>
      <p:sp>
        <p:nvSpPr>
          <p:cNvPr id="10" name="Text 8"/>
          <p:cNvSpPr/>
          <p:nvPr/>
        </p:nvSpPr>
        <p:spPr>
          <a:xfrm>
            <a:off x="1115568" y="2761488"/>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Three months, core administration and IT — the decision sought</a:t>
            </a:r>
            <a:endParaRPr lang="en-US" sz="1100" dirty="0"/>
          </a:p>
        </p:txBody>
      </p:sp>
      <p:sp>
        <p:nvSpPr>
          <p:cNvPr id="11" name="Shape 9"/>
          <p:cNvSpPr/>
          <p:nvPr/>
        </p:nvSpPr>
        <p:spPr>
          <a:xfrm>
            <a:off x="566928" y="3310128"/>
            <a:ext cx="5300320" cy="804672"/>
          </a:xfrm>
          <a:prstGeom prst="roundRect">
            <a:avLst>
              <a:gd name="adj" fmla="val 6818"/>
            </a:avLst>
          </a:prstGeom>
          <a:solidFill>
            <a:srgbClr val="E7F4ED"/>
          </a:solidFill>
          <a:ln/>
        </p:spPr>
      </p:sp>
      <p:sp>
        <p:nvSpPr>
          <p:cNvPr id="12" name="Text 10"/>
          <p:cNvSpPr/>
          <p:nvPr/>
        </p:nvSpPr>
        <p:spPr>
          <a:xfrm>
            <a:off x="713232" y="3419856"/>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13" name="Text 11"/>
          <p:cNvSpPr/>
          <p:nvPr/>
        </p:nvSpPr>
        <p:spPr>
          <a:xfrm>
            <a:off x="1115568" y="3401568"/>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Program leadership continuation</a:t>
            </a:r>
            <a:endParaRPr lang="en-US" sz="1350" dirty="0"/>
          </a:p>
        </p:txBody>
      </p:sp>
      <p:sp>
        <p:nvSpPr>
          <p:cNvPr id="14" name="Text 12"/>
          <p:cNvSpPr/>
          <p:nvPr/>
        </p:nvSpPr>
        <p:spPr>
          <a:xfrm>
            <a:off x="1115568" y="3694176"/>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IMO and workstream leads through the revised exit</a:t>
            </a:r>
            <a:endParaRPr lang="en-US" sz="1100" dirty="0"/>
          </a:p>
        </p:txBody>
      </p:sp>
      <p:sp>
        <p:nvSpPr>
          <p:cNvPr id="15" name="Shape 13"/>
          <p:cNvSpPr/>
          <p:nvPr/>
        </p:nvSpPr>
        <p:spPr>
          <a:xfrm>
            <a:off x="566928" y="4242816"/>
            <a:ext cx="5300320" cy="804672"/>
          </a:xfrm>
          <a:prstGeom prst="roundRect">
            <a:avLst>
              <a:gd name="adj" fmla="val 6818"/>
            </a:avLst>
          </a:prstGeom>
          <a:solidFill>
            <a:srgbClr val="E7F4ED"/>
          </a:solidFill>
          <a:ln/>
        </p:spPr>
      </p:sp>
      <p:sp>
        <p:nvSpPr>
          <p:cNvPr id="16" name="Text 14"/>
          <p:cNvSpPr/>
          <p:nvPr/>
        </p:nvSpPr>
        <p:spPr>
          <a:xfrm>
            <a:off x="713232" y="4352544"/>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17" name="Text 15"/>
          <p:cNvSpPr/>
          <p:nvPr/>
        </p:nvSpPr>
        <p:spPr>
          <a:xfrm>
            <a:off x="1115568" y="4334256"/>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Identity resolution to completion</a:t>
            </a:r>
            <a:endParaRPr lang="en-US" sz="1350" dirty="0"/>
          </a:p>
        </p:txBody>
      </p:sp>
      <p:sp>
        <p:nvSpPr>
          <p:cNvPr id="18" name="Text 16"/>
          <p:cNvSpPr/>
          <p:nvPr/>
        </p:nvSpPr>
        <p:spPr>
          <a:xfrm>
            <a:off x="1115568" y="4626864"/>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Second onshore steward cohort already approved and recruiting</a:t>
            </a:r>
            <a:endParaRPr lang="en-US" sz="1100" dirty="0"/>
          </a:p>
        </p:txBody>
      </p:sp>
      <p:sp>
        <p:nvSpPr>
          <p:cNvPr id="19" name="Text 17"/>
          <p:cNvSpPr/>
          <p:nvPr/>
        </p:nvSpPr>
        <p:spPr>
          <a:xfrm>
            <a:off x="6324448" y="1783080"/>
            <a:ext cx="5300320" cy="320040"/>
          </a:xfrm>
          <a:prstGeom prst="rect">
            <a:avLst/>
          </a:prstGeom>
          <a:noFill/>
          <a:ln/>
        </p:spPr>
        <p:txBody>
          <a:bodyPr wrap="square" rtlCol="0" anchor="ctr"/>
          <a:lstStyle/>
          <a:p>
            <a:pPr indent="0" marL="0">
              <a:buNone/>
            </a:pPr>
            <a:r>
              <a:rPr lang="en-US" sz="1300" b="1" spc="100" kern="0" dirty="0">
                <a:solidFill>
                  <a:srgbClr val="6B7686"/>
                </a:solidFill>
                <a:latin typeface="Calibri" pitchFamily="34" charset="0"/>
                <a:ea typeface="Calibri" pitchFamily="34" charset="-122"/>
                <a:cs typeface="Calibri" pitchFamily="34" charset="-120"/>
              </a:rPr>
              <a:t>OUT OF SCOPE (CANDIDATE BACKLOG)</a:t>
            </a:r>
            <a:endParaRPr lang="en-US" sz="1300" dirty="0"/>
          </a:p>
        </p:txBody>
      </p:sp>
      <p:sp>
        <p:nvSpPr>
          <p:cNvPr id="20" name="Shape 18"/>
          <p:cNvSpPr/>
          <p:nvPr/>
        </p:nvSpPr>
        <p:spPr>
          <a:xfrm>
            <a:off x="6324448" y="2167128"/>
            <a:ext cx="5300320" cy="18288"/>
          </a:xfrm>
          <a:prstGeom prst="rect">
            <a:avLst/>
          </a:prstGeom>
          <a:solidFill>
            <a:srgbClr val="E3E9F0"/>
          </a:solidFill>
          <a:ln/>
        </p:spPr>
      </p:sp>
      <p:sp>
        <p:nvSpPr>
          <p:cNvPr id="21" name="Shape 19"/>
          <p:cNvSpPr/>
          <p:nvPr/>
        </p:nvSpPr>
        <p:spPr>
          <a:xfrm>
            <a:off x="6324448" y="2377440"/>
            <a:ext cx="5300320" cy="804672"/>
          </a:xfrm>
          <a:prstGeom prst="roundRect">
            <a:avLst>
              <a:gd name="adj" fmla="val 6818"/>
            </a:avLst>
          </a:prstGeom>
          <a:solidFill>
            <a:srgbClr val="F3F8FD"/>
          </a:solidFill>
          <a:ln/>
        </p:spPr>
      </p:sp>
      <p:sp>
        <p:nvSpPr>
          <p:cNvPr id="22" name="Text 20"/>
          <p:cNvSpPr/>
          <p:nvPr/>
        </p:nvSpPr>
        <p:spPr>
          <a:xfrm>
            <a:off x="6470752" y="2487168"/>
            <a:ext cx="365760" cy="365760"/>
          </a:xfrm>
          <a:prstGeom prst="rect">
            <a:avLst/>
          </a:prstGeom>
          <a:noFill/>
          <a:ln/>
        </p:spPr>
        <p:txBody>
          <a:bodyPr wrap="square" rtlCol="0" anchor="ctr"/>
          <a:lstStyle/>
          <a:p>
            <a:pPr algn="ctr" indent="0" marL="0">
              <a:buNone/>
            </a:pPr>
            <a:r>
              <a:rPr lang="en-US" sz="1600" b="1" dirty="0">
                <a:solidFill>
                  <a:srgbClr val="6B7686"/>
                </a:solidFill>
                <a:latin typeface="Calibri" pitchFamily="34" charset="0"/>
                <a:ea typeface="Calibri" pitchFamily="34" charset="-122"/>
                <a:cs typeface="Calibri" pitchFamily="34" charset="-120"/>
              </a:rPr>
              <a:t>✕</a:t>
            </a:r>
            <a:endParaRPr lang="en-US" sz="1600" dirty="0"/>
          </a:p>
        </p:txBody>
      </p:sp>
      <p:sp>
        <p:nvSpPr>
          <p:cNvPr id="23" name="Text 21"/>
          <p:cNvSpPr/>
          <p:nvPr/>
        </p:nvSpPr>
        <p:spPr>
          <a:xfrm>
            <a:off x="6873088" y="2468880"/>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Provider network rationalization, phase 2</a:t>
            </a:r>
            <a:endParaRPr lang="en-US" sz="1350" dirty="0"/>
          </a:p>
        </p:txBody>
      </p:sp>
      <p:sp>
        <p:nvSpPr>
          <p:cNvPr id="24" name="Text 22"/>
          <p:cNvSpPr/>
          <p:nvPr/>
        </p:nvSpPr>
        <p:spPr>
          <a:xfrm>
            <a:off x="6873088" y="2761488"/>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Deferred to Year 2 — J. Kirkendall accepts; gated by contract anniversaries outside the revised term</a:t>
            </a:r>
            <a:endParaRPr lang="en-US" sz="1100" dirty="0"/>
          </a:p>
        </p:txBody>
      </p:sp>
      <p:sp>
        <p:nvSpPr>
          <p:cNvPr id="25" name="Shape 23"/>
          <p:cNvSpPr/>
          <p:nvPr/>
        </p:nvSpPr>
        <p:spPr>
          <a:xfrm>
            <a:off x="6324448" y="3310128"/>
            <a:ext cx="5300320" cy="804672"/>
          </a:xfrm>
          <a:prstGeom prst="roundRect">
            <a:avLst>
              <a:gd name="adj" fmla="val 6818"/>
            </a:avLst>
          </a:prstGeom>
          <a:solidFill>
            <a:srgbClr val="F3F8FD"/>
          </a:solidFill>
          <a:ln/>
        </p:spPr>
      </p:sp>
      <p:sp>
        <p:nvSpPr>
          <p:cNvPr id="26" name="Text 24"/>
          <p:cNvSpPr/>
          <p:nvPr/>
        </p:nvSpPr>
        <p:spPr>
          <a:xfrm>
            <a:off x="6470752" y="3419856"/>
            <a:ext cx="365760" cy="365760"/>
          </a:xfrm>
          <a:prstGeom prst="rect">
            <a:avLst/>
          </a:prstGeom>
          <a:noFill/>
          <a:ln/>
        </p:spPr>
        <p:txBody>
          <a:bodyPr wrap="square" rtlCol="0" anchor="ctr"/>
          <a:lstStyle/>
          <a:p>
            <a:pPr algn="ctr" indent="0" marL="0">
              <a:buNone/>
            </a:pPr>
            <a:r>
              <a:rPr lang="en-US" sz="1600" b="1" dirty="0">
                <a:solidFill>
                  <a:srgbClr val="6B7686"/>
                </a:solidFill>
                <a:latin typeface="Calibri" pitchFamily="34" charset="0"/>
                <a:ea typeface="Calibri" pitchFamily="34" charset="-122"/>
                <a:cs typeface="Calibri" pitchFamily="34" charset="-120"/>
              </a:rPr>
              <a:t>✕</a:t>
            </a:r>
            <a:endParaRPr lang="en-US" sz="1600" dirty="0"/>
          </a:p>
        </p:txBody>
      </p:sp>
      <p:sp>
        <p:nvSpPr>
          <p:cNvPr id="27" name="Text 25"/>
          <p:cNvSpPr/>
          <p:nvPr/>
        </p:nvSpPr>
        <p:spPr>
          <a:xfrm>
            <a:off x="6873088" y="3401568"/>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Care management advanced analytics</a:t>
            </a:r>
            <a:endParaRPr lang="en-US" sz="1350" dirty="0"/>
          </a:p>
        </p:txBody>
      </p:sp>
      <p:sp>
        <p:nvSpPr>
          <p:cNvPr id="28" name="Text 26"/>
          <p:cNvSpPr/>
          <p:nvPr/>
        </p:nvSpPr>
        <p:spPr>
          <a:xfrm>
            <a:off x="6873088" y="3694176"/>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Deferred to Year 2 — Dr. M. Ellsworth accepts; no dependency on the TSA exit</a:t>
            </a:r>
            <a:endParaRPr lang="en-US" sz="1100" dirty="0"/>
          </a:p>
        </p:txBody>
      </p:sp>
      <p:sp>
        <p:nvSpPr>
          <p:cNvPr id="29" name="Shape 27"/>
          <p:cNvSpPr/>
          <p:nvPr/>
        </p:nvSpPr>
        <p:spPr>
          <a:xfrm>
            <a:off x="6324448" y="4242816"/>
            <a:ext cx="5300320" cy="804672"/>
          </a:xfrm>
          <a:prstGeom prst="roundRect">
            <a:avLst>
              <a:gd name="adj" fmla="val 6818"/>
            </a:avLst>
          </a:prstGeom>
          <a:solidFill>
            <a:srgbClr val="F3F8FD"/>
          </a:solidFill>
          <a:ln/>
        </p:spPr>
      </p:sp>
      <p:sp>
        <p:nvSpPr>
          <p:cNvPr id="30" name="Text 28"/>
          <p:cNvSpPr/>
          <p:nvPr/>
        </p:nvSpPr>
        <p:spPr>
          <a:xfrm>
            <a:off x="6470752" y="4352544"/>
            <a:ext cx="365760" cy="365760"/>
          </a:xfrm>
          <a:prstGeom prst="rect">
            <a:avLst/>
          </a:prstGeom>
          <a:noFill/>
          <a:ln/>
        </p:spPr>
        <p:txBody>
          <a:bodyPr wrap="square" rtlCol="0" anchor="ctr"/>
          <a:lstStyle/>
          <a:p>
            <a:pPr algn="ctr" indent="0" marL="0">
              <a:buNone/>
            </a:pPr>
            <a:r>
              <a:rPr lang="en-US" sz="1600" b="1" dirty="0">
                <a:solidFill>
                  <a:srgbClr val="6B7686"/>
                </a:solidFill>
                <a:latin typeface="Calibri" pitchFamily="34" charset="0"/>
                <a:ea typeface="Calibri" pitchFamily="34" charset="-122"/>
                <a:cs typeface="Calibri" pitchFamily="34" charset="-120"/>
              </a:rPr>
              <a:t>✕</a:t>
            </a:r>
            <a:endParaRPr lang="en-US" sz="1600" dirty="0"/>
          </a:p>
        </p:txBody>
      </p:sp>
      <p:sp>
        <p:nvSpPr>
          <p:cNvPr id="31" name="Text 29"/>
          <p:cNvSpPr/>
          <p:nvPr/>
        </p:nvSpPr>
        <p:spPr>
          <a:xfrm>
            <a:off x="6873088" y="4334256"/>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Offshore steward capacity</a:t>
            </a:r>
            <a:endParaRPr lang="en-US" sz="1350" dirty="0"/>
          </a:p>
        </p:txBody>
      </p:sp>
      <p:sp>
        <p:nvSpPr>
          <p:cNvPr id="32" name="Text 30"/>
          <p:cNvSpPr/>
          <p:nvPr/>
        </p:nvSpPr>
        <p:spPr>
          <a:xfrm>
            <a:off x="6873088" y="4626864"/>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Raised, examined and REJECTED — barred under the state contract; the rejection is recorded, not left open</a:t>
            </a:r>
            <a:endParaRPr lang="en-US" sz="1100" dirty="0"/>
          </a:p>
        </p:txBody>
      </p:sp>
      <p:sp>
        <p:nvSpPr>
          <p:cNvPr id="33" name="Shape 31"/>
          <p:cNvSpPr/>
          <p:nvPr/>
        </p:nvSpPr>
        <p:spPr>
          <a:xfrm>
            <a:off x="6324448" y="5175504"/>
            <a:ext cx="5300320" cy="804672"/>
          </a:xfrm>
          <a:prstGeom prst="roundRect">
            <a:avLst>
              <a:gd name="adj" fmla="val 6818"/>
            </a:avLst>
          </a:prstGeom>
          <a:solidFill>
            <a:srgbClr val="F3F8FD"/>
          </a:solidFill>
          <a:ln/>
        </p:spPr>
      </p:sp>
      <p:sp>
        <p:nvSpPr>
          <p:cNvPr id="34" name="Text 32"/>
          <p:cNvSpPr/>
          <p:nvPr/>
        </p:nvSpPr>
        <p:spPr>
          <a:xfrm>
            <a:off x="6470752" y="5285232"/>
            <a:ext cx="365760" cy="365760"/>
          </a:xfrm>
          <a:prstGeom prst="rect">
            <a:avLst/>
          </a:prstGeom>
          <a:noFill/>
          <a:ln/>
        </p:spPr>
        <p:txBody>
          <a:bodyPr wrap="square" rtlCol="0" anchor="ctr"/>
          <a:lstStyle/>
          <a:p>
            <a:pPr algn="ctr" indent="0" marL="0">
              <a:buNone/>
            </a:pPr>
            <a:r>
              <a:rPr lang="en-US" sz="1600" b="1" dirty="0">
                <a:solidFill>
                  <a:srgbClr val="6B7686"/>
                </a:solidFill>
                <a:latin typeface="Calibri" pitchFamily="34" charset="0"/>
                <a:ea typeface="Calibri" pitchFamily="34" charset="-122"/>
                <a:cs typeface="Calibri" pitchFamily="34" charset="-120"/>
              </a:rPr>
              <a:t>✕</a:t>
            </a:r>
            <a:endParaRPr lang="en-US" sz="1600" dirty="0"/>
          </a:p>
        </p:txBody>
      </p:sp>
      <p:sp>
        <p:nvSpPr>
          <p:cNvPr id="35" name="Text 33"/>
          <p:cNvSpPr/>
          <p:nvPr/>
        </p:nvSpPr>
        <p:spPr>
          <a:xfrm>
            <a:off x="6873088" y="5266944"/>
            <a:ext cx="4614520" cy="292608"/>
          </a:xfrm>
          <a:prstGeom prst="rect">
            <a:avLst/>
          </a:prstGeom>
          <a:noFill/>
          <a:ln/>
        </p:spPr>
        <p:txBody>
          <a:bodyPr wrap="square" rtlCol="0" anchor="ctr"/>
          <a:lstStyle/>
          <a:p>
            <a:pPr indent="0" marL="0">
              <a:buNone/>
            </a:pPr>
            <a:r>
              <a:rPr lang="en-US" sz="1350" b="1" dirty="0">
                <a:solidFill>
                  <a:srgbClr val="14243A"/>
                </a:solidFill>
                <a:latin typeface="Calibri" pitchFamily="34" charset="0"/>
                <a:ea typeface="Calibri" pitchFamily="34" charset="-122"/>
                <a:cs typeface="Calibri" pitchFamily="34" charset="-120"/>
              </a:rPr>
              <a:t>Any relaxation of match thresholds</a:t>
            </a:r>
            <a:endParaRPr lang="en-US" sz="1350" dirty="0"/>
          </a:p>
        </p:txBody>
      </p:sp>
      <p:sp>
        <p:nvSpPr>
          <p:cNvPr id="36" name="Text 34"/>
          <p:cNvSpPr/>
          <p:nvPr/>
        </p:nvSpPr>
        <p:spPr>
          <a:xfrm>
            <a:off x="6873088" y="5559552"/>
            <a:ext cx="4614520" cy="365760"/>
          </a:xfrm>
          <a:prstGeom prst="rect">
            <a:avLst/>
          </a:prstGeom>
          <a:noFill/>
          <a:ln/>
        </p:spPr>
        <p:txBody>
          <a:bodyPr wrap="square" rtlCol="0" anchor="ctr"/>
          <a:lstStyle/>
          <a:p>
            <a:pPr indent="0" marL="0">
              <a:lnSpc>
                <a:spcPct val="100000"/>
              </a:lnSpc>
              <a:buNone/>
            </a:pPr>
            <a:r>
              <a:rPr lang="en-US" sz="1100" dirty="0">
                <a:solidFill>
                  <a:srgbClr val="6B7686"/>
                </a:solidFill>
                <a:latin typeface="Calibri" pitchFamily="34" charset="0"/>
                <a:ea typeface="Calibri" pitchFamily="34" charset="-122"/>
                <a:cs typeface="Calibri" pitchFamily="34" charset="-120"/>
              </a:rPr>
              <a:t>Frozen when the rules were issued; not a lever available to the program or this Committee</a:t>
            </a:r>
            <a:endParaRPr lang="en-US" sz="1100" dirty="0"/>
          </a:p>
        </p:txBody>
      </p:sp>
      <p:sp>
        <p:nvSpPr>
          <p:cNvPr id="37" name="Text 35"/>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TEAMS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The Team — Grown to 84, Stewards Are the Constraint</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481328"/>
            <a:ext cx="11057839" cy="457200"/>
          </a:xfrm>
          <a:prstGeom prst="rect">
            <a:avLst/>
          </a:prstGeom>
          <a:noFill/>
          <a:ln/>
        </p:spPr>
        <p:txBody>
          <a:bodyPr wrap="square" rtlCol="0" anchor="ctr"/>
          <a:lstStyle/>
          <a:p>
            <a:pPr indent="0" marL="0">
              <a:lnSpc>
                <a:spcPct val="110000"/>
              </a:lnSpc>
              <a:buNone/>
            </a:pPr>
            <a:r>
              <a:rPr lang="en-US" sz="1050" i="1" dirty="0">
                <a:solidFill>
                  <a:srgbClr val="6B7686"/>
                </a:solidFill>
                <a:latin typeface="Calibri" pitchFamily="34" charset="0"/>
                <a:ea typeface="Calibri" pitchFamily="34" charset="-122"/>
                <a:cs typeface="Calibri" pitchFamily="34" charset="-120"/>
              </a:rPr>
              <a:t>84 people at month 8 — the roster changed shape at close, as planned: the Clean Team dissolved the day the transaction completed and the data-steward function stood up in its place. ⚠ A second steward cohort was already approved and recruiting when the profiling completed — the program is not asking for reserve because it was surprised.</a:t>
            </a:r>
            <a:endParaRPr lang="en-US" sz="1050" dirty="0"/>
          </a:p>
        </p:txBody>
      </p:sp>
      <p:sp>
        <p:nvSpPr>
          <p:cNvPr id="6" name="Shape 4"/>
          <p:cNvSpPr/>
          <p:nvPr/>
        </p:nvSpPr>
        <p:spPr>
          <a:xfrm>
            <a:off x="566928" y="2194560"/>
            <a:ext cx="3472586" cy="1737360"/>
          </a:xfrm>
          <a:prstGeom prst="roundRect">
            <a:avLst>
              <a:gd name="adj" fmla="val 4211"/>
            </a:avLst>
          </a:prstGeom>
          <a:solidFill>
            <a:srgbClr val="F3F8FD"/>
          </a:solidFill>
          <a:ln w="12700">
            <a:solidFill>
              <a:srgbClr val="E3E9F0"/>
            </a:solidFill>
            <a:prstDash val="solid"/>
          </a:ln>
        </p:spPr>
      </p:sp>
      <p:sp>
        <p:nvSpPr>
          <p:cNvPr id="7" name="Shape 5"/>
          <p:cNvSpPr/>
          <p:nvPr/>
        </p:nvSpPr>
        <p:spPr>
          <a:xfrm>
            <a:off x="566928" y="2194560"/>
            <a:ext cx="3472586" cy="91440"/>
          </a:xfrm>
          <a:prstGeom prst="rect">
            <a:avLst/>
          </a:prstGeom>
          <a:solidFill>
            <a:srgbClr val="1B3A6B"/>
          </a:solidFill>
          <a:ln/>
        </p:spPr>
      </p:sp>
      <p:sp>
        <p:nvSpPr>
          <p:cNvPr id="8" name="Shape 6"/>
          <p:cNvSpPr/>
          <p:nvPr/>
        </p:nvSpPr>
        <p:spPr>
          <a:xfrm>
            <a:off x="3079394" y="2487168"/>
            <a:ext cx="804672" cy="475488"/>
          </a:xfrm>
          <a:prstGeom prst="roundRect">
            <a:avLst>
              <a:gd name="adj" fmla="val 11538"/>
            </a:avLst>
          </a:prstGeom>
          <a:solidFill>
            <a:srgbClr val="1B3A6B"/>
          </a:solidFill>
          <a:ln/>
        </p:spPr>
      </p:sp>
      <p:sp>
        <p:nvSpPr>
          <p:cNvPr id="9" name="Text 7"/>
          <p:cNvSpPr/>
          <p:nvPr/>
        </p:nvSpPr>
        <p:spPr>
          <a:xfrm>
            <a:off x="3079394"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6</a:t>
            </a:r>
            <a:endParaRPr lang="en-US" sz="1700" dirty="0"/>
          </a:p>
        </p:txBody>
      </p:sp>
      <p:sp>
        <p:nvSpPr>
          <p:cNvPr id="10" name="Text 8"/>
          <p:cNvSpPr/>
          <p:nvPr/>
        </p:nvSpPr>
        <p:spPr>
          <a:xfrm>
            <a:off x="768096" y="2487168"/>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Steering Committee &amp; Sponsorship</a:t>
            </a:r>
            <a:endParaRPr lang="en-US" sz="1300" dirty="0"/>
          </a:p>
        </p:txBody>
      </p:sp>
      <p:sp>
        <p:nvSpPr>
          <p:cNvPr id="11" name="Text 9"/>
          <p:cNvSpPr/>
          <p:nvPr/>
        </p:nvSpPr>
        <p:spPr>
          <a:xfrm>
            <a:off x="768096" y="3310128"/>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Sponsor: D. Ashmore, EVP &amp; CFO</a:t>
            </a:r>
            <a:endParaRPr lang="en-US" sz="1050" dirty="0"/>
          </a:p>
        </p:txBody>
      </p:sp>
      <p:sp>
        <p:nvSpPr>
          <p:cNvPr id="12" name="Shape 10"/>
          <p:cNvSpPr/>
          <p:nvPr/>
        </p:nvSpPr>
        <p:spPr>
          <a:xfrm>
            <a:off x="4359554" y="2194560"/>
            <a:ext cx="3472586" cy="1737360"/>
          </a:xfrm>
          <a:prstGeom prst="roundRect">
            <a:avLst>
              <a:gd name="adj" fmla="val 4211"/>
            </a:avLst>
          </a:prstGeom>
          <a:solidFill>
            <a:srgbClr val="F3F8FD"/>
          </a:solidFill>
          <a:ln w="12700">
            <a:solidFill>
              <a:srgbClr val="E3E9F0"/>
            </a:solidFill>
            <a:prstDash val="solid"/>
          </a:ln>
        </p:spPr>
      </p:sp>
      <p:sp>
        <p:nvSpPr>
          <p:cNvPr id="13" name="Shape 11"/>
          <p:cNvSpPr/>
          <p:nvPr/>
        </p:nvSpPr>
        <p:spPr>
          <a:xfrm>
            <a:off x="4359554" y="2194560"/>
            <a:ext cx="3472586" cy="91440"/>
          </a:xfrm>
          <a:prstGeom prst="rect">
            <a:avLst/>
          </a:prstGeom>
          <a:solidFill>
            <a:srgbClr val="2B5C8A"/>
          </a:solidFill>
          <a:ln/>
        </p:spPr>
      </p:sp>
      <p:sp>
        <p:nvSpPr>
          <p:cNvPr id="14" name="Shape 12"/>
          <p:cNvSpPr/>
          <p:nvPr/>
        </p:nvSpPr>
        <p:spPr>
          <a:xfrm>
            <a:off x="6872021" y="2487168"/>
            <a:ext cx="804672" cy="475488"/>
          </a:xfrm>
          <a:prstGeom prst="roundRect">
            <a:avLst>
              <a:gd name="adj" fmla="val 11538"/>
            </a:avLst>
          </a:prstGeom>
          <a:solidFill>
            <a:srgbClr val="2B5C8A"/>
          </a:solidFill>
          <a:ln/>
        </p:spPr>
      </p:sp>
      <p:sp>
        <p:nvSpPr>
          <p:cNvPr id="15" name="Text 13"/>
          <p:cNvSpPr/>
          <p:nvPr/>
        </p:nvSpPr>
        <p:spPr>
          <a:xfrm>
            <a:off x="6872021"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5</a:t>
            </a:r>
            <a:endParaRPr lang="en-US" sz="1700" dirty="0"/>
          </a:p>
        </p:txBody>
      </p:sp>
      <p:sp>
        <p:nvSpPr>
          <p:cNvPr id="16" name="Text 14"/>
          <p:cNvSpPr/>
          <p:nvPr/>
        </p:nvSpPr>
        <p:spPr>
          <a:xfrm>
            <a:off x="4560722" y="2487168"/>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Integration Management Office</a:t>
            </a:r>
            <a:endParaRPr lang="en-US" sz="1300" dirty="0"/>
          </a:p>
        </p:txBody>
      </p:sp>
      <p:sp>
        <p:nvSpPr>
          <p:cNvPr id="17" name="Text 15"/>
          <p:cNvSpPr/>
          <p:nvPr/>
        </p:nvSpPr>
        <p:spPr>
          <a:xfrm>
            <a:off x="4560722" y="3310128"/>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Lead: C. Tyrrell, Program Manager</a:t>
            </a:r>
            <a:endParaRPr lang="en-US" sz="1050" dirty="0"/>
          </a:p>
        </p:txBody>
      </p:sp>
      <p:sp>
        <p:nvSpPr>
          <p:cNvPr id="18" name="Shape 16"/>
          <p:cNvSpPr/>
          <p:nvPr/>
        </p:nvSpPr>
        <p:spPr>
          <a:xfrm>
            <a:off x="8152181" y="2194560"/>
            <a:ext cx="3472586" cy="1737360"/>
          </a:xfrm>
          <a:prstGeom prst="roundRect">
            <a:avLst>
              <a:gd name="adj" fmla="val 4211"/>
            </a:avLst>
          </a:prstGeom>
          <a:solidFill>
            <a:srgbClr val="F3F8FD"/>
          </a:solidFill>
          <a:ln w="12700">
            <a:solidFill>
              <a:srgbClr val="E3E9F0"/>
            </a:solidFill>
            <a:prstDash val="solid"/>
          </a:ln>
        </p:spPr>
      </p:sp>
      <p:sp>
        <p:nvSpPr>
          <p:cNvPr id="19" name="Shape 17"/>
          <p:cNvSpPr/>
          <p:nvPr/>
        </p:nvSpPr>
        <p:spPr>
          <a:xfrm>
            <a:off x="8152181" y="2194560"/>
            <a:ext cx="3472586" cy="91440"/>
          </a:xfrm>
          <a:prstGeom prst="rect">
            <a:avLst/>
          </a:prstGeom>
          <a:solidFill>
            <a:srgbClr val="C0392B"/>
          </a:solidFill>
          <a:ln/>
        </p:spPr>
      </p:sp>
      <p:sp>
        <p:nvSpPr>
          <p:cNvPr id="20" name="Shape 18"/>
          <p:cNvSpPr/>
          <p:nvPr/>
        </p:nvSpPr>
        <p:spPr>
          <a:xfrm>
            <a:off x="10664647" y="2487168"/>
            <a:ext cx="804672" cy="475488"/>
          </a:xfrm>
          <a:prstGeom prst="roundRect">
            <a:avLst>
              <a:gd name="adj" fmla="val 11538"/>
            </a:avLst>
          </a:prstGeom>
          <a:solidFill>
            <a:srgbClr val="C0392B"/>
          </a:solidFill>
          <a:ln/>
        </p:spPr>
      </p:sp>
      <p:sp>
        <p:nvSpPr>
          <p:cNvPr id="21" name="Text 19"/>
          <p:cNvSpPr/>
          <p:nvPr/>
        </p:nvSpPr>
        <p:spPr>
          <a:xfrm>
            <a:off x="10664647"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14</a:t>
            </a:r>
            <a:endParaRPr lang="en-US" sz="1700" dirty="0"/>
          </a:p>
        </p:txBody>
      </p:sp>
      <p:sp>
        <p:nvSpPr>
          <p:cNvPr id="22" name="Text 20"/>
          <p:cNvSpPr/>
          <p:nvPr/>
        </p:nvSpPr>
        <p:spPr>
          <a:xfrm>
            <a:off x="8353349" y="2487168"/>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Data &amp; EMPI — incl. data stewards</a:t>
            </a:r>
            <a:endParaRPr lang="en-US" sz="1300" dirty="0"/>
          </a:p>
        </p:txBody>
      </p:sp>
      <p:sp>
        <p:nvSpPr>
          <p:cNvPr id="23" name="Text 21"/>
          <p:cNvSpPr/>
          <p:nvPr/>
        </p:nvSpPr>
        <p:spPr>
          <a:xfrm>
            <a:off x="8353349" y="3310128"/>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Lead: Dr. A. Ravindran · Supervisor: T. Vandiver</a:t>
            </a:r>
            <a:endParaRPr lang="en-US" sz="1050" dirty="0"/>
          </a:p>
        </p:txBody>
      </p:sp>
      <p:sp>
        <p:nvSpPr>
          <p:cNvPr id="24" name="Shape 22"/>
          <p:cNvSpPr/>
          <p:nvPr/>
        </p:nvSpPr>
        <p:spPr>
          <a:xfrm>
            <a:off x="566928" y="4224528"/>
            <a:ext cx="3472586" cy="1737360"/>
          </a:xfrm>
          <a:prstGeom prst="roundRect">
            <a:avLst>
              <a:gd name="adj" fmla="val 4211"/>
            </a:avLst>
          </a:prstGeom>
          <a:solidFill>
            <a:srgbClr val="F3F8FD"/>
          </a:solidFill>
          <a:ln w="12700">
            <a:solidFill>
              <a:srgbClr val="E3E9F0"/>
            </a:solidFill>
            <a:prstDash val="solid"/>
          </a:ln>
        </p:spPr>
      </p:sp>
      <p:sp>
        <p:nvSpPr>
          <p:cNvPr id="25" name="Shape 23"/>
          <p:cNvSpPr/>
          <p:nvPr/>
        </p:nvSpPr>
        <p:spPr>
          <a:xfrm>
            <a:off x="566928" y="4224528"/>
            <a:ext cx="3472586" cy="91440"/>
          </a:xfrm>
          <a:prstGeom prst="rect">
            <a:avLst/>
          </a:prstGeom>
          <a:solidFill>
            <a:srgbClr val="1E7B4D"/>
          </a:solidFill>
          <a:ln/>
        </p:spPr>
      </p:sp>
      <p:sp>
        <p:nvSpPr>
          <p:cNvPr id="26" name="Shape 24"/>
          <p:cNvSpPr/>
          <p:nvPr/>
        </p:nvSpPr>
        <p:spPr>
          <a:xfrm>
            <a:off x="3079394" y="4517136"/>
            <a:ext cx="804672" cy="475488"/>
          </a:xfrm>
          <a:prstGeom prst="roundRect">
            <a:avLst>
              <a:gd name="adj" fmla="val 11538"/>
            </a:avLst>
          </a:prstGeom>
          <a:solidFill>
            <a:srgbClr val="1E7B4D"/>
          </a:solidFill>
          <a:ln/>
        </p:spPr>
      </p:sp>
      <p:sp>
        <p:nvSpPr>
          <p:cNvPr id="27" name="Text 25"/>
          <p:cNvSpPr/>
          <p:nvPr/>
        </p:nvSpPr>
        <p:spPr>
          <a:xfrm>
            <a:off x="3079394"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26</a:t>
            </a:r>
            <a:endParaRPr lang="en-US" sz="1700" dirty="0"/>
          </a:p>
        </p:txBody>
      </p:sp>
      <p:sp>
        <p:nvSpPr>
          <p:cNvPr id="28" name="Text 26"/>
          <p:cNvSpPr/>
          <p:nvPr/>
        </p:nvSpPr>
        <p:spPr>
          <a:xfrm>
            <a:off x="768096" y="4517136"/>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Technology Workstreams</a:t>
            </a:r>
            <a:endParaRPr lang="en-US" sz="1300" dirty="0"/>
          </a:p>
        </p:txBody>
      </p:sp>
      <p:sp>
        <p:nvSpPr>
          <p:cNvPr id="29" name="Text 27"/>
          <p:cNvSpPr/>
          <p:nvPr/>
        </p:nvSpPr>
        <p:spPr>
          <a:xfrm>
            <a:off x="768096" y="5340096"/>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W. Ferriday · K. Stallworth · B. Trammell</a:t>
            </a:r>
            <a:endParaRPr lang="en-US" sz="1050" dirty="0"/>
          </a:p>
        </p:txBody>
      </p:sp>
      <p:sp>
        <p:nvSpPr>
          <p:cNvPr id="30" name="Shape 28"/>
          <p:cNvSpPr/>
          <p:nvPr/>
        </p:nvSpPr>
        <p:spPr>
          <a:xfrm>
            <a:off x="4359554" y="4224528"/>
            <a:ext cx="3472586" cy="1737360"/>
          </a:xfrm>
          <a:prstGeom prst="roundRect">
            <a:avLst>
              <a:gd name="adj" fmla="val 4211"/>
            </a:avLst>
          </a:prstGeom>
          <a:solidFill>
            <a:srgbClr val="F3F8FD"/>
          </a:solidFill>
          <a:ln w="12700">
            <a:solidFill>
              <a:srgbClr val="E3E9F0"/>
            </a:solidFill>
            <a:prstDash val="solid"/>
          </a:ln>
        </p:spPr>
      </p:sp>
      <p:sp>
        <p:nvSpPr>
          <p:cNvPr id="31" name="Shape 29"/>
          <p:cNvSpPr/>
          <p:nvPr/>
        </p:nvSpPr>
        <p:spPr>
          <a:xfrm>
            <a:off x="4359554" y="4224528"/>
            <a:ext cx="3472586" cy="91440"/>
          </a:xfrm>
          <a:prstGeom prst="rect">
            <a:avLst/>
          </a:prstGeom>
          <a:solidFill>
            <a:srgbClr val="2C7A5E"/>
          </a:solidFill>
          <a:ln/>
        </p:spPr>
      </p:sp>
      <p:sp>
        <p:nvSpPr>
          <p:cNvPr id="32" name="Shape 30"/>
          <p:cNvSpPr/>
          <p:nvPr/>
        </p:nvSpPr>
        <p:spPr>
          <a:xfrm>
            <a:off x="6872021" y="4517136"/>
            <a:ext cx="804672" cy="475488"/>
          </a:xfrm>
          <a:prstGeom prst="roundRect">
            <a:avLst>
              <a:gd name="adj" fmla="val 11538"/>
            </a:avLst>
          </a:prstGeom>
          <a:solidFill>
            <a:srgbClr val="2C7A5E"/>
          </a:solidFill>
          <a:ln/>
        </p:spPr>
      </p:sp>
      <p:sp>
        <p:nvSpPr>
          <p:cNvPr id="33" name="Text 31"/>
          <p:cNvSpPr/>
          <p:nvPr/>
        </p:nvSpPr>
        <p:spPr>
          <a:xfrm>
            <a:off x="6872021"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14</a:t>
            </a:r>
            <a:endParaRPr lang="en-US" sz="1700" dirty="0"/>
          </a:p>
        </p:txBody>
      </p:sp>
      <p:sp>
        <p:nvSpPr>
          <p:cNvPr id="34" name="Text 32"/>
          <p:cNvSpPr/>
          <p:nvPr/>
        </p:nvSpPr>
        <p:spPr>
          <a:xfrm>
            <a:off x="4560722" y="4517136"/>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Business Workstreams</a:t>
            </a:r>
            <a:endParaRPr lang="en-US" sz="1300" dirty="0"/>
          </a:p>
        </p:txBody>
      </p:sp>
      <p:sp>
        <p:nvSpPr>
          <p:cNvPr id="35" name="Text 33"/>
          <p:cNvSpPr/>
          <p:nvPr/>
        </p:nvSpPr>
        <p:spPr>
          <a:xfrm>
            <a:off x="4560722" y="5340096"/>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J. Kirkendall · T. Ruffalo · Dr. M. Ellsworth · E. Wetherby</a:t>
            </a:r>
            <a:endParaRPr lang="en-US" sz="1050" dirty="0"/>
          </a:p>
        </p:txBody>
      </p:sp>
      <p:sp>
        <p:nvSpPr>
          <p:cNvPr id="36" name="Shape 34"/>
          <p:cNvSpPr/>
          <p:nvPr/>
        </p:nvSpPr>
        <p:spPr>
          <a:xfrm>
            <a:off x="8152181" y="4224528"/>
            <a:ext cx="3472586" cy="1737360"/>
          </a:xfrm>
          <a:prstGeom prst="roundRect">
            <a:avLst>
              <a:gd name="adj" fmla="val 4211"/>
            </a:avLst>
          </a:prstGeom>
          <a:solidFill>
            <a:srgbClr val="F3F8FD"/>
          </a:solidFill>
          <a:ln w="12700">
            <a:solidFill>
              <a:srgbClr val="E3E9F0"/>
            </a:solidFill>
            <a:prstDash val="solid"/>
          </a:ln>
        </p:spPr>
      </p:sp>
      <p:sp>
        <p:nvSpPr>
          <p:cNvPr id="37" name="Shape 35"/>
          <p:cNvSpPr/>
          <p:nvPr/>
        </p:nvSpPr>
        <p:spPr>
          <a:xfrm>
            <a:off x="8152181" y="4224528"/>
            <a:ext cx="3472586" cy="91440"/>
          </a:xfrm>
          <a:prstGeom prst="rect">
            <a:avLst/>
          </a:prstGeom>
          <a:solidFill>
            <a:srgbClr val="7B5EA7"/>
          </a:solidFill>
          <a:ln/>
        </p:spPr>
      </p:sp>
      <p:sp>
        <p:nvSpPr>
          <p:cNvPr id="38" name="Shape 36"/>
          <p:cNvSpPr/>
          <p:nvPr/>
        </p:nvSpPr>
        <p:spPr>
          <a:xfrm>
            <a:off x="10664647" y="4517136"/>
            <a:ext cx="804672" cy="475488"/>
          </a:xfrm>
          <a:prstGeom prst="roundRect">
            <a:avLst>
              <a:gd name="adj" fmla="val 11538"/>
            </a:avLst>
          </a:prstGeom>
          <a:solidFill>
            <a:srgbClr val="7B5EA7"/>
          </a:solidFill>
          <a:ln/>
        </p:spPr>
      </p:sp>
      <p:sp>
        <p:nvSpPr>
          <p:cNvPr id="39" name="Text 37"/>
          <p:cNvSpPr/>
          <p:nvPr/>
        </p:nvSpPr>
        <p:spPr>
          <a:xfrm>
            <a:off x="10664647"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19</a:t>
            </a:r>
            <a:endParaRPr lang="en-US" sz="1700" dirty="0"/>
          </a:p>
        </p:txBody>
      </p:sp>
      <p:sp>
        <p:nvSpPr>
          <p:cNvPr id="40" name="Text 38"/>
          <p:cNvSpPr/>
          <p:nvPr/>
        </p:nvSpPr>
        <p:spPr>
          <a:xfrm>
            <a:off x="8353349" y="4517136"/>
            <a:ext cx="2375306" cy="777240"/>
          </a:xfrm>
          <a:prstGeom prst="rect">
            <a:avLst/>
          </a:prstGeom>
          <a:noFill/>
          <a:ln/>
        </p:spPr>
        <p:txBody>
          <a:bodyPr wrap="square" rtlCol="0" anchor="t"/>
          <a:lstStyle/>
          <a:p>
            <a:pPr indent="0" marL="0">
              <a:lnSpc>
                <a:spcPct val="100000"/>
              </a:lnSpc>
              <a:buNone/>
            </a:pPr>
            <a:r>
              <a:rPr lang="en-US" sz="1300" b="1" dirty="0">
                <a:solidFill>
                  <a:srgbClr val="14243A"/>
                </a:solidFill>
                <a:latin typeface="Calibri" pitchFamily="34" charset="0"/>
                <a:ea typeface="Calibri" pitchFamily="34" charset="-122"/>
                <a:cs typeface="Calibri" pitchFamily="34" charset="-120"/>
              </a:rPr>
              <a:t>Corporate Functions &amp; Control</a:t>
            </a:r>
            <a:endParaRPr lang="en-US" sz="1300" dirty="0"/>
          </a:p>
        </p:txBody>
      </p:sp>
      <p:sp>
        <p:nvSpPr>
          <p:cNvPr id="41" name="Text 39"/>
          <p:cNvSpPr/>
          <p:nvPr/>
        </p:nvSpPr>
        <p:spPr>
          <a:xfrm>
            <a:off x="8353349" y="5340096"/>
            <a:ext cx="3070250" cy="548640"/>
          </a:xfrm>
          <a:prstGeom prst="rect">
            <a:avLst/>
          </a:prstGeom>
          <a:noFill/>
          <a:ln/>
        </p:spPr>
        <p:txBody>
          <a:bodyPr wrap="square" rtlCol="0" anchor="t"/>
          <a:lstStyle/>
          <a:p>
            <a:pPr indent="0" marL="0">
              <a:lnSpc>
                <a:spcPct val="105000"/>
              </a:lnSpc>
              <a:buNone/>
            </a:pPr>
            <a:r>
              <a:rPr lang="en-US" sz="1050" dirty="0">
                <a:solidFill>
                  <a:srgbClr val="6B7686"/>
                </a:solidFill>
                <a:latin typeface="Calibri" pitchFamily="34" charset="0"/>
                <a:ea typeface="Calibri" pitchFamily="34" charset="-122"/>
                <a:cs typeface="Calibri" pitchFamily="34" charset="-120"/>
              </a:rPr>
              <a:t>F. Underhill · H. Castellow · A. Quintanilla · L. Braithwaite</a:t>
            </a:r>
            <a:endParaRPr lang="en-US" sz="1050" dirty="0"/>
          </a:p>
        </p:txBody>
      </p:sp>
      <p:sp>
        <p:nvSpPr>
          <p:cNvPr id="42" name="Text 40"/>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1B3A6B"/>
                </a:solidFill>
                <a:latin typeface="Calibri" pitchFamily="34" charset="0"/>
                <a:ea typeface="Calibri" pitchFamily="34" charset="-122"/>
                <a:cs typeface="Calibri" pitchFamily="34" charset="-120"/>
              </a:rPr>
              <a:t>GOVERNANCE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4243A"/>
                </a:solidFill>
                <a:latin typeface="Calibri" pitchFamily="34" charset="0"/>
                <a:ea typeface="Calibri" pitchFamily="34" charset="-122"/>
                <a:cs typeface="Calibri" pitchFamily="34" charset="-120"/>
              </a:rPr>
              <a:t>Who Decides What</a:t>
            </a:r>
            <a:endParaRPr lang="en-US" sz="3000" dirty="0"/>
          </a:p>
        </p:txBody>
      </p:sp>
      <p:sp>
        <p:nvSpPr>
          <p:cNvPr id="4" name="Shape 2"/>
          <p:cNvSpPr/>
          <p:nvPr/>
        </p:nvSpPr>
        <p:spPr>
          <a:xfrm>
            <a:off x="566928" y="1417320"/>
            <a:ext cx="11057839" cy="18288"/>
          </a:xfrm>
          <a:prstGeom prst="rect">
            <a:avLst/>
          </a:prstGeom>
          <a:solidFill>
            <a:srgbClr val="E3E9F0"/>
          </a:solidFill>
          <a:ln/>
        </p:spPr>
      </p:sp>
      <p:sp>
        <p:nvSpPr>
          <p:cNvPr id="5" name="Text 3"/>
          <p:cNvSpPr/>
          <p:nvPr/>
        </p:nvSpPr>
        <p:spPr>
          <a:xfrm>
            <a:off x="566928" y="1600200"/>
            <a:ext cx="11057839" cy="731520"/>
          </a:xfrm>
          <a:prstGeom prst="rect">
            <a:avLst/>
          </a:prstGeom>
          <a:noFill/>
          <a:ln/>
        </p:spPr>
        <p:txBody>
          <a:bodyPr wrap="square" rtlCol="0" anchor="ctr"/>
          <a:lstStyle/>
          <a:p>
            <a:pPr indent="0" marL="0">
              <a:lnSpc>
                <a:spcPct val="120000"/>
              </a:lnSpc>
              <a:buNone/>
            </a:pPr>
            <a:r>
              <a:rPr lang="en-US" sz="1300" dirty="0">
                <a:solidFill>
                  <a:srgbClr val="3D4A5A"/>
                </a:solidFill>
                <a:latin typeface="Calibri" pitchFamily="34" charset="0"/>
                <a:ea typeface="Calibri" pitchFamily="34" charset="-122"/>
                <a:cs typeface="Calibri" pitchFamily="34" charset="-120"/>
              </a:rPr>
              <a:t>The charter ranks this program's constraints, and that ranking is what decides today: the transitional services contractual maximum and Day 1 integrity are hard, synergy is firm, cost flexes, and scope flexes first. The recommendation spends the two lowest-ranked constraints to protect the two highest.</a:t>
            </a:r>
            <a:endParaRPr lang="en-US" sz="1300" dirty="0"/>
          </a:p>
        </p:txBody>
      </p:sp>
      <p:sp>
        <p:nvSpPr>
          <p:cNvPr id="6" name="Shape 4"/>
          <p:cNvSpPr/>
          <p:nvPr/>
        </p:nvSpPr>
        <p:spPr>
          <a:xfrm>
            <a:off x="566928" y="2514600"/>
            <a:ext cx="11057839" cy="731520"/>
          </a:xfrm>
          <a:prstGeom prst="roundRect">
            <a:avLst>
              <a:gd name="adj" fmla="val 7500"/>
            </a:avLst>
          </a:prstGeom>
          <a:solidFill>
            <a:srgbClr val="FFFFFF"/>
          </a:solidFill>
          <a:ln w="12700">
            <a:solidFill>
              <a:srgbClr val="E3E9F0"/>
            </a:solidFill>
            <a:prstDash val="solid"/>
          </a:ln>
        </p:spPr>
      </p:sp>
      <p:sp>
        <p:nvSpPr>
          <p:cNvPr id="7" name="Shape 5"/>
          <p:cNvSpPr/>
          <p:nvPr/>
        </p:nvSpPr>
        <p:spPr>
          <a:xfrm>
            <a:off x="566928" y="2514600"/>
            <a:ext cx="54864" cy="731520"/>
          </a:xfrm>
          <a:prstGeom prst="rect">
            <a:avLst/>
          </a:prstGeom>
          <a:solidFill>
            <a:srgbClr val="1B3A6B"/>
          </a:solidFill>
          <a:ln/>
        </p:spPr>
      </p:sp>
      <p:sp>
        <p:nvSpPr>
          <p:cNvPr id="8" name="Text 6"/>
          <p:cNvSpPr/>
          <p:nvPr/>
        </p:nvSpPr>
        <p:spPr>
          <a:xfrm>
            <a:off x="749808" y="2514600"/>
            <a:ext cx="1371600" cy="731520"/>
          </a:xfrm>
          <a:prstGeom prst="rect">
            <a:avLst/>
          </a:prstGeom>
          <a:noFill/>
          <a:ln/>
        </p:spPr>
        <p:txBody>
          <a:bodyPr wrap="square" rtlCol="0" anchor="ctr"/>
          <a:lstStyle/>
          <a:p>
            <a:pPr indent="0" marL="0">
              <a:buNone/>
            </a:pPr>
            <a:r>
              <a:rPr lang="en-US" sz="1500" b="1" dirty="0">
                <a:solidFill>
                  <a:srgbClr val="1B3A6B"/>
                </a:solidFill>
                <a:latin typeface="Calibri" pitchFamily="34" charset="0"/>
                <a:ea typeface="Calibri" pitchFamily="34" charset="-122"/>
                <a:cs typeface="Calibri" pitchFamily="34" charset="-120"/>
              </a:rPr>
              <a:t>Tier 1</a:t>
            </a:r>
            <a:endParaRPr lang="en-US" sz="1500" dirty="0"/>
          </a:p>
        </p:txBody>
      </p:sp>
      <p:sp>
        <p:nvSpPr>
          <p:cNvPr id="9" name="Text 7"/>
          <p:cNvSpPr/>
          <p:nvPr/>
        </p:nvSpPr>
        <p:spPr>
          <a:xfrm>
            <a:off x="2167128" y="2514600"/>
            <a:ext cx="5330952" cy="731520"/>
          </a:xfrm>
          <a:prstGeom prst="rect">
            <a:avLst/>
          </a:prstGeom>
          <a:noFill/>
          <a:ln/>
        </p:spPr>
        <p:txBody>
          <a:bodyPr wrap="square" rtlCol="0" anchor="ctr"/>
          <a:lstStyle/>
          <a:p>
            <a:pPr indent="0" marL="0">
              <a:lnSpc>
                <a:spcPct val="100000"/>
              </a:lnSpc>
              <a:buNone/>
            </a:pPr>
            <a:r>
              <a:rPr lang="en-US" sz="1150" dirty="0">
                <a:solidFill>
                  <a:srgbClr val="14243A"/>
                </a:solidFill>
                <a:latin typeface="Calibri" pitchFamily="34" charset="0"/>
                <a:ea typeface="Calibri" pitchFamily="34" charset="-122"/>
                <a:cs typeface="Calibri" pitchFamily="34" charset="-120"/>
              </a:rPr>
              <a:t>Planning and task decisions within the PM's delegated authority</a:t>
            </a:r>
            <a:endParaRPr lang="en-US" sz="1150" dirty="0"/>
          </a:p>
        </p:txBody>
      </p:sp>
      <p:sp>
        <p:nvSpPr>
          <p:cNvPr id="10" name="Text 8"/>
          <p:cNvSpPr/>
          <p:nvPr/>
        </p:nvSpPr>
        <p:spPr>
          <a:xfrm>
            <a:off x="7680960" y="2514600"/>
            <a:ext cx="3852367" cy="731520"/>
          </a:xfrm>
          <a:prstGeom prst="rect">
            <a:avLst/>
          </a:prstGeom>
          <a:noFill/>
          <a:ln/>
        </p:spPr>
        <p:txBody>
          <a:bodyPr wrap="square" rtlCol="0" anchor="ctr"/>
          <a:lstStyle/>
          <a:p>
            <a:pPr indent="0" marL="0">
              <a:lnSpc>
                <a:spcPct val="100000"/>
              </a:lnSpc>
              <a:buNone/>
            </a:pPr>
            <a:r>
              <a:rPr lang="en-US" sz="1100" b="1" dirty="0">
                <a:solidFill>
                  <a:srgbClr val="3D4A5A"/>
                </a:solidFill>
                <a:latin typeface="Calibri" pitchFamily="34" charset="0"/>
                <a:ea typeface="Calibri" pitchFamily="34" charset="-122"/>
                <a:cs typeface="Calibri" pitchFamily="34" charset="-120"/>
              </a:rPr>
              <a:t>Program Manager (C. Tyrrell)</a:t>
            </a:r>
            <a:endParaRPr lang="en-US" sz="1100" dirty="0"/>
          </a:p>
        </p:txBody>
      </p:sp>
      <p:sp>
        <p:nvSpPr>
          <p:cNvPr id="11" name="Shape 9"/>
          <p:cNvSpPr/>
          <p:nvPr/>
        </p:nvSpPr>
        <p:spPr>
          <a:xfrm>
            <a:off x="566928" y="3355848"/>
            <a:ext cx="11057839" cy="731520"/>
          </a:xfrm>
          <a:prstGeom prst="roundRect">
            <a:avLst>
              <a:gd name="adj" fmla="val 7500"/>
            </a:avLst>
          </a:prstGeom>
          <a:solidFill>
            <a:srgbClr val="F3F8FD"/>
          </a:solidFill>
          <a:ln w="12700">
            <a:solidFill>
              <a:srgbClr val="E3E9F0"/>
            </a:solidFill>
            <a:prstDash val="solid"/>
          </a:ln>
        </p:spPr>
      </p:sp>
      <p:sp>
        <p:nvSpPr>
          <p:cNvPr id="12" name="Shape 10"/>
          <p:cNvSpPr/>
          <p:nvPr/>
        </p:nvSpPr>
        <p:spPr>
          <a:xfrm>
            <a:off x="566928" y="3355848"/>
            <a:ext cx="54864" cy="731520"/>
          </a:xfrm>
          <a:prstGeom prst="rect">
            <a:avLst/>
          </a:prstGeom>
          <a:solidFill>
            <a:srgbClr val="2B5C8A"/>
          </a:solidFill>
          <a:ln/>
        </p:spPr>
      </p:sp>
      <p:sp>
        <p:nvSpPr>
          <p:cNvPr id="13" name="Text 11"/>
          <p:cNvSpPr/>
          <p:nvPr/>
        </p:nvSpPr>
        <p:spPr>
          <a:xfrm>
            <a:off x="749808" y="3355848"/>
            <a:ext cx="1371600" cy="731520"/>
          </a:xfrm>
          <a:prstGeom prst="rect">
            <a:avLst/>
          </a:prstGeom>
          <a:noFill/>
          <a:ln/>
        </p:spPr>
        <p:txBody>
          <a:bodyPr wrap="square" rtlCol="0" anchor="ctr"/>
          <a:lstStyle/>
          <a:p>
            <a:pPr indent="0" marL="0">
              <a:buNone/>
            </a:pPr>
            <a:r>
              <a:rPr lang="en-US" sz="1500" b="1" dirty="0">
                <a:solidFill>
                  <a:srgbClr val="2B5C8A"/>
                </a:solidFill>
                <a:latin typeface="Calibri" pitchFamily="34" charset="0"/>
                <a:ea typeface="Calibri" pitchFamily="34" charset="-122"/>
                <a:cs typeface="Calibri" pitchFamily="34" charset="-120"/>
              </a:rPr>
              <a:t>Tier 2</a:t>
            </a:r>
            <a:endParaRPr lang="en-US" sz="1500" dirty="0"/>
          </a:p>
        </p:txBody>
      </p:sp>
      <p:sp>
        <p:nvSpPr>
          <p:cNvPr id="14" name="Text 12"/>
          <p:cNvSpPr/>
          <p:nvPr/>
        </p:nvSpPr>
        <p:spPr>
          <a:xfrm>
            <a:off x="2167128" y="3355848"/>
            <a:ext cx="5330952" cy="731520"/>
          </a:xfrm>
          <a:prstGeom prst="rect">
            <a:avLst/>
          </a:prstGeom>
          <a:noFill/>
          <a:ln/>
        </p:spPr>
        <p:txBody>
          <a:bodyPr wrap="square" rtlCol="0" anchor="ctr"/>
          <a:lstStyle/>
          <a:p>
            <a:pPr indent="0" marL="0">
              <a:lnSpc>
                <a:spcPct val="100000"/>
              </a:lnSpc>
              <a:buNone/>
            </a:pPr>
            <a:r>
              <a:rPr lang="en-US" sz="1150" dirty="0">
                <a:solidFill>
                  <a:srgbClr val="14243A"/>
                </a:solidFill>
                <a:latin typeface="Calibri" pitchFamily="34" charset="0"/>
                <a:ea typeface="Calibri" pitchFamily="34" charset="-122"/>
                <a:cs typeface="Calibri" pitchFamily="34" charset="-120"/>
              </a:rPr>
              <a:t>Cost or scope change exceeding PM authority</a:t>
            </a:r>
            <a:endParaRPr lang="en-US" sz="1150" dirty="0"/>
          </a:p>
        </p:txBody>
      </p:sp>
      <p:sp>
        <p:nvSpPr>
          <p:cNvPr id="15" name="Text 13"/>
          <p:cNvSpPr/>
          <p:nvPr/>
        </p:nvSpPr>
        <p:spPr>
          <a:xfrm>
            <a:off x="7680960" y="3355848"/>
            <a:ext cx="3852367" cy="731520"/>
          </a:xfrm>
          <a:prstGeom prst="rect">
            <a:avLst/>
          </a:prstGeom>
          <a:noFill/>
          <a:ln/>
        </p:spPr>
        <p:txBody>
          <a:bodyPr wrap="square" rtlCol="0" anchor="ctr"/>
          <a:lstStyle/>
          <a:p>
            <a:pPr indent="0" marL="0">
              <a:lnSpc>
                <a:spcPct val="100000"/>
              </a:lnSpc>
              <a:buNone/>
            </a:pPr>
            <a:r>
              <a:rPr lang="en-US" sz="1100" b="1" dirty="0">
                <a:solidFill>
                  <a:srgbClr val="3D4A5A"/>
                </a:solidFill>
                <a:latin typeface="Calibri" pitchFamily="34" charset="0"/>
                <a:ea typeface="Calibri" pitchFamily="34" charset="-122"/>
                <a:cs typeface="Calibri" pitchFamily="34" charset="-120"/>
              </a:rPr>
              <a:t>Change Control Board → Steering Committee</a:t>
            </a:r>
            <a:endParaRPr lang="en-US" sz="1100" dirty="0"/>
          </a:p>
        </p:txBody>
      </p:sp>
      <p:sp>
        <p:nvSpPr>
          <p:cNvPr id="16" name="Shape 14"/>
          <p:cNvSpPr/>
          <p:nvPr/>
        </p:nvSpPr>
        <p:spPr>
          <a:xfrm>
            <a:off x="566928" y="4197096"/>
            <a:ext cx="11057839" cy="731520"/>
          </a:xfrm>
          <a:prstGeom prst="roundRect">
            <a:avLst>
              <a:gd name="adj" fmla="val 7500"/>
            </a:avLst>
          </a:prstGeom>
          <a:solidFill>
            <a:srgbClr val="FFFFFF"/>
          </a:solidFill>
          <a:ln w="12700">
            <a:solidFill>
              <a:srgbClr val="E3E9F0"/>
            </a:solidFill>
            <a:prstDash val="solid"/>
          </a:ln>
        </p:spPr>
      </p:sp>
      <p:sp>
        <p:nvSpPr>
          <p:cNvPr id="17" name="Shape 15"/>
          <p:cNvSpPr/>
          <p:nvPr/>
        </p:nvSpPr>
        <p:spPr>
          <a:xfrm>
            <a:off x="566928" y="4197096"/>
            <a:ext cx="54864" cy="731520"/>
          </a:xfrm>
          <a:prstGeom prst="rect">
            <a:avLst/>
          </a:prstGeom>
          <a:solidFill>
            <a:srgbClr val="C0392B"/>
          </a:solidFill>
          <a:ln/>
        </p:spPr>
      </p:sp>
      <p:sp>
        <p:nvSpPr>
          <p:cNvPr id="18" name="Text 16"/>
          <p:cNvSpPr/>
          <p:nvPr/>
        </p:nvSpPr>
        <p:spPr>
          <a:xfrm>
            <a:off x="749808" y="4197096"/>
            <a:ext cx="1371600" cy="731520"/>
          </a:xfrm>
          <a:prstGeom prst="rect">
            <a:avLst/>
          </a:prstGeom>
          <a:noFill/>
          <a:ln/>
        </p:spPr>
        <p:txBody>
          <a:bodyPr wrap="square"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Tier 3</a:t>
            </a:r>
            <a:endParaRPr lang="en-US" sz="1500" dirty="0"/>
          </a:p>
        </p:txBody>
      </p:sp>
      <p:sp>
        <p:nvSpPr>
          <p:cNvPr id="19" name="Text 17"/>
          <p:cNvSpPr/>
          <p:nvPr/>
        </p:nvSpPr>
        <p:spPr>
          <a:xfrm>
            <a:off x="2167128" y="4197096"/>
            <a:ext cx="5330952" cy="731520"/>
          </a:xfrm>
          <a:prstGeom prst="rect">
            <a:avLst/>
          </a:prstGeom>
          <a:noFill/>
          <a:ln/>
        </p:spPr>
        <p:txBody>
          <a:bodyPr wrap="square" rtlCol="0" anchor="ctr"/>
          <a:lstStyle/>
          <a:p>
            <a:pPr indent="0" marL="0">
              <a:lnSpc>
                <a:spcPct val="100000"/>
              </a:lnSpc>
              <a:buNone/>
            </a:pPr>
            <a:r>
              <a:rPr lang="en-US" sz="1150" dirty="0">
                <a:solidFill>
                  <a:srgbClr val="14243A"/>
                </a:solidFill>
                <a:latin typeface="Calibri" pitchFamily="34" charset="0"/>
                <a:ea typeface="Calibri" pitchFamily="34" charset="-122"/>
                <a:cs typeface="Calibri" pitchFamily="34" charset="-120"/>
              </a:rPr>
              <a:t>Management reserve draw; transitional services extension</a:t>
            </a:r>
            <a:endParaRPr lang="en-US" sz="1150" dirty="0"/>
          </a:p>
        </p:txBody>
      </p:sp>
      <p:sp>
        <p:nvSpPr>
          <p:cNvPr id="20" name="Text 18"/>
          <p:cNvSpPr/>
          <p:nvPr/>
        </p:nvSpPr>
        <p:spPr>
          <a:xfrm>
            <a:off x="7680960" y="4197096"/>
            <a:ext cx="3852367" cy="731520"/>
          </a:xfrm>
          <a:prstGeom prst="rect">
            <a:avLst/>
          </a:prstGeom>
          <a:noFill/>
          <a:ln/>
        </p:spPr>
        <p:txBody>
          <a:bodyPr wrap="square" rtlCol="0" anchor="ctr"/>
          <a:lstStyle/>
          <a:p>
            <a:pPr indent="0" marL="0">
              <a:lnSpc>
                <a:spcPct val="100000"/>
              </a:lnSpc>
              <a:buNone/>
            </a:pPr>
            <a:r>
              <a:rPr lang="en-US" sz="1100" b="1" dirty="0">
                <a:solidFill>
                  <a:srgbClr val="3D4A5A"/>
                </a:solidFill>
                <a:latin typeface="Calibri" pitchFamily="34" charset="0"/>
                <a:ea typeface="Calibri" pitchFamily="34" charset="-122"/>
                <a:cs typeface="Calibri" pitchFamily="34" charset="-120"/>
              </a:rPr>
              <a:t>Executive Sponsor (D. Ashmore) — sought today</a:t>
            </a:r>
            <a:endParaRPr lang="en-US" sz="1100" dirty="0"/>
          </a:p>
        </p:txBody>
      </p:sp>
      <p:sp>
        <p:nvSpPr>
          <p:cNvPr id="21" name="Shape 19"/>
          <p:cNvSpPr/>
          <p:nvPr/>
        </p:nvSpPr>
        <p:spPr>
          <a:xfrm>
            <a:off x="566928" y="5038344"/>
            <a:ext cx="11057839" cy="731520"/>
          </a:xfrm>
          <a:prstGeom prst="roundRect">
            <a:avLst>
              <a:gd name="adj" fmla="val 7500"/>
            </a:avLst>
          </a:prstGeom>
          <a:solidFill>
            <a:srgbClr val="F3F8FD"/>
          </a:solidFill>
          <a:ln w="12700">
            <a:solidFill>
              <a:srgbClr val="E3E9F0"/>
            </a:solidFill>
            <a:prstDash val="solid"/>
          </a:ln>
        </p:spPr>
      </p:sp>
      <p:sp>
        <p:nvSpPr>
          <p:cNvPr id="22" name="Shape 20"/>
          <p:cNvSpPr/>
          <p:nvPr/>
        </p:nvSpPr>
        <p:spPr>
          <a:xfrm>
            <a:off x="566928" y="5038344"/>
            <a:ext cx="54864" cy="731520"/>
          </a:xfrm>
          <a:prstGeom prst="rect">
            <a:avLst/>
          </a:prstGeom>
          <a:solidFill>
            <a:srgbClr val="7B5EA7"/>
          </a:solidFill>
          <a:ln/>
        </p:spPr>
      </p:sp>
      <p:sp>
        <p:nvSpPr>
          <p:cNvPr id="23" name="Text 21"/>
          <p:cNvSpPr/>
          <p:nvPr/>
        </p:nvSpPr>
        <p:spPr>
          <a:xfrm>
            <a:off x="749808" y="5038344"/>
            <a:ext cx="1371600" cy="731520"/>
          </a:xfrm>
          <a:prstGeom prst="rect">
            <a:avLst/>
          </a:prstGeom>
          <a:noFill/>
          <a:ln/>
        </p:spPr>
        <p:txBody>
          <a:bodyPr wrap="square" rtlCol="0" anchor="ctr"/>
          <a:lstStyle/>
          <a:p>
            <a:pPr indent="0" marL="0">
              <a:buNone/>
            </a:pPr>
            <a:r>
              <a:rPr lang="en-US" sz="1500" b="1" dirty="0">
                <a:solidFill>
                  <a:srgbClr val="7B5EA7"/>
                </a:solidFill>
                <a:latin typeface="Calibri" pitchFamily="34" charset="0"/>
                <a:ea typeface="Calibri" pitchFamily="34" charset="-122"/>
                <a:cs typeface="Calibri" pitchFamily="34" charset="-120"/>
              </a:rPr>
              <a:t>Absolute</a:t>
            </a:r>
            <a:endParaRPr lang="en-US" sz="1500" dirty="0"/>
          </a:p>
        </p:txBody>
      </p:sp>
      <p:sp>
        <p:nvSpPr>
          <p:cNvPr id="24" name="Text 22"/>
          <p:cNvSpPr/>
          <p:nvPr/>
        </p:nvSpPr>
        <p:spPr>
          <a:xfrm>
            <a:off x="2167128" y="5038344"/>
            <a:ext cx="5330952" cy="731520"/>
          </a:xfrm>
          <a:prstGeom prst="rect">
            <a:avLst/>
          </a:prstGeom>
          <a:noFill/>
          <a:ln/>
        </p:spPr>
        <p:txBody>
          <a:bodyPr wrap="square" rtlCol="0" anchor="ctr"/>
          <a:lstStyle/>
          <a:p>
            <a:pPr indent="0" marL="0">
              <a:lnSpc>
                <a:spcPct val="100000"/>
              </a:lnSpc>
              <a:buNone/>
            </a:pPr>
            <a:r>
              <a:rPr lang="en-US" sz="1150" dirty="0">
                <a:solidFill>
                  <a:srgbClr val="14243A"/>
                </a:solidFill>
                <a:latin typeface="Calibri" pitchFamily="34" charset="0"/>
                <a:ea typeface="Calibri" pitchFamily="34" charset="-122"/>
                <a:cs typeface="Calibri" pitchFamily="34" charset="-120"/>
              </a:rPr>
              <a:t>Match thresholds and offshore processing of member data</a:t>
            </a:r>
            <a:endParaRPr lang="en-US" sz="1150" dirty="0"/>
          </a:p>
        </p:txBody>
      </p:sp>
      <p:sp>
        <p:nvSpPr>
          <p:cNvPr id="25" name="Text 23"/>
          <p:cNvSpPr/>
          <p:nvPr/>
        </p:nvSpPr>
        <p:spPr>
          <a:xfrm>
            <a:off x="7680960" y="5038344"/>
            <a:ext cx="3852367" cy="731520"/>
          </a:xfrm>
          <a:prstGeom prst="rect">
            <a:avLst/>
          </a:prstGeom>
          <a:noFill/>
          <a:ln/>
        </p:spPr>
        <p:txBody>
          <a:bodyPr wrap="square" rtlCol="0" anchor="ctr"/>
          <a:lstStyle/>
          <a:p>
            <a:pPr indent="0" marL="0">
              <a:lnSpc>
                <a:spcPct val="100000"/>
              </a:lnSpc>
              <a:buNone/>
            </a:pPr>
            <a:r>
              <a:rPr lang="en-US" sz="1100" b="1" dirty="0">
                <a:solidFill>
                  <a:srgbClr val="3D4A5A"/>
                </a:solidFill>
                <a:latin typeface="Calibri" pitchFamily="34" charset="0"/>
                <a:ea typeface="Calibri" pitchFamily="34" charset="-122"/>
                <a:cs typeface="Calibri" pitchFamily="34" charset="-120"/>
              </a:rPr>
              <a:t>Not available to anyone in this room</a:t>
            </a:r>
            <a:endParaRPr lang="en-US" sz="1100" dirty="0"/>
          </a:p>
        </p:txBody>
      </p:sp>
      <p:sp>
        <p:nvSpPr>
          <p:cNvPr id="26" name="Text 24"/>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B3A6B"/>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B3A6B"/>
          </a:solidFill>
          <a:ln/>
        </p:spPr>
      </p:sp>
      <p:sp>
        <p:nvSpPr>
          <p:cNvPr id="3" name="Text 1"/>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D4A02C"/>
                </a:solidFill>
                <a:latin typeface="Calibri" pitchFamily="34" charset="0"/>
                <a:ea typeface="Calibri" pitchFamily="34" charset="-122"/>
                <a:cs typeface="Calibri" pitchFamily="34" charset="-120"/>
              </a:rPr>
              <a:t>DECISION SOUGHT</a:t>
            </a:r>
            <a:endParaRPr lang="en-US" sz="1100" dirty="0"/>
          </a:p>
        </p:txBody>
      </p:sp>
      <p:sp>
        <p:nvSpPr>
          <p:cNvPr id="4" name="Text 2"/>
          <p:cNvSpPr/>
          <p:nvPr/>
        </p:nvSpPr>
        <p:spPr>
          <a:xfrm>
            <a:off x="566928" y="749808"/>
            <a:ext cx="11057839" cy="640080"/>
          </a:xfrm>
          <a:prstGeom prst="rect">
            <a:avLst/>
          </a:prstGeom>
          <a:noFill/>
          <a:ln/>
        </p:spPr>
        <p:txBody>
          <a:bodyPr wrap="square" rtlCol="0" anchor="ctr"/>
          <a:lstStyle/>
          <a:p>
            <a:pPr indent="0" marL="0">
              <a:buNone/>
            </a:pPr>
            <a:r>
              <a:rPr lang="en-US" sz="2800" b="1" dirty="0">
                <a:solidFill>
                  <a:srgbClr val="FFFFFF"/>
                </a:solidFill>
                <a:latin typeface="Calibri" pitchFamily="34" charset="0"/>
                <a:ea typeface="Calibri" pitchFamily="34" charset="-122"/>
                <a:cs typeface="Calibri" pitchFamily="34" charset="-120"/>
              </a:rPr>
              <a:t>Three Courses — and the One That Looks Free</a:t>
            </a:r>
            <a:endParaRPr lang="en-US" sz="2800" dirty="0"/>
          </a:p>
        </p:txBody>
      </p:sp>
      <p:sp>
        <p:nvSpPr>
          <p:cNvPr id="5" name="Shape 3"/>
          <p:cNvSpPr/>
          <p:nvPr/>
        </p:nvSpPr>
        <p:spPr>
          <a:xfrm>
            <a:off x="566928" y="1417320"/>
            <a:ext cx="11057839" cy="18288"/>
          </a:xfrm>
          <a:prstGeom prst="rect">
            <a:avLst/>
          </a:prstGeom>
          <a:solidFill>
            <a:srgbClr val="D4A02C"/>
          </a:solidFill>
          <a:ln/>
        </p:spPr>
      </p:sp>
      <p:sp>
        <p:nvSpPr>
          <p:cNvPr id="6" name="Text 4"/>
          <p:cNvSpPr/>
          <p:nvPr/>
        </p:nvSpPr>
        <p:spPr>
          <a:xfrm>
            <a:off x="566928" y="1554480"/>
            <a:ext cx="11057839" cy="786384"/>
          </a:xfrm>
          <a:prstGeom prst="rect">
            <a:avLst/>
          </a:prstGeom>
          <a:noFill/>
          <a:ln/>
        </p:spPr>
        <p:txBody>
          <a:bodyPr wrap="square" rtlCol="0" anchor="ctr"/>
          <a:lstStyle/>
          <a:p>
            <a:pPr indent="0" marL="0">
              <a:lnSpc>
                <a:spcPct val="120000"/>
              </a:lnSpc>
              <a:buNone/>
            </a:pPr>
            <a:r>
              <a:rPr lang="en-US" sz="1200" dirty="0">
                <a:solidFill>
                  <a:srgbClr val="CFE0F2"/>
                </a:solidFill>
                <a:latin typeface="Calibri" pitchFamily="34" charset="0"/>
                <a:ea typeface="Calibri" pitchFamily="34" charset="-122"/>
                <a:cs typeface="Calibri" pitchFamily="34" charset="-120"/>
              </a:rPr>
              <a:t>Three courses are available. The recommendation is Option A. Options B and C are both survivable in the short term, and the program's objection to each is that the cost is paid later, by someone else, in a form that is difficult to attribute back to this decision.</a:t>
            </a:r>
            <a:endParaRPr lang="en-US" sz="1200" dirty="0"/>
          </a:p>
        </p:txBody>
      </p:sp>
      <p:sp>
        <p:nvSpPr>
          <p:cNvPr id="7" name="Text 5"/>
          <p:cNvSpPr/>
          <p:nvPr/>
        </p:nvSpPr>
        <p:spPr>
          <a:xfrm>
            <a:off x="1069848" y="2322576"/>
            <a:ext cx="3703320" cy="237744"/>
          </a:xfrm>
          <a:prstGeom prst="rect">
            <a:avLst/>
          </a:prstGeom>
          <a:noFill/>
          <a:ln/>
        </p:spPr>
        <p:txBody>
          <a:bodyPr wrap="square" rtlCol="0" anchor="ctr"/>
          <a:lstStyle/>
          <a:p>
            <a:pPr indent="0" marL="0">
              <a:buNone/>
            </a:pPr>
            <a:r>
              <a:rPr lang="en-US" sz="950" b="1" spc="150" kern="0" dirty="0">
                <a:solidFill>
                  <a:srgbClr val="93B4D6"/>
                </a:solidFill>
                <a:latin typeface="Calibri" pitchFamily="34" charset="0"/>
                <a:ea typeface="Calibri" pitchFamily="34" charset="-122"/>
                <a:cs typeface="Calibri" pitchFamily="34" charset="-120"/>
              </a:rPr>
              <a:t>OPTION</a:t>
            </a:r>
            <a:endParaRPr lang="en-US" sz="950" dirty="0"/>
          </a:p>
        </p:txBody>
      </p:sp>
      <p:sp>
        <p:nvSpPr>
          <p:cNvPr id="8" name="Text 6"/>
          <p:cNvSpPr/>
          <p:nvPr/>
        </p:nvSpPr>
        <p:spPr>
          <a:xfrm>
            <a:off x="4818888" y="2322576"/>
            <a:ext cx="2788920" cy="237744"/>
          </a:xfrm>
          <a:prstGeom prst="rect">
            <a:avLst/>
          </a:prstGeom>
          <a:noFill/>
          <a:ln/>
        </p:spPr>
        <p:txBody>
          <a:bodyPr wrap="square" rtlCol="0" anchor="ctr"/>
          <a:lstStyle/>
          <a:p>
            <a:pPr indent="0" marL="0">
              <a:buNone/>
            </a:pPr>
            <a:r>
              <a:rPr lang="en-US" sz="950" b="1" spc="150" kern="0" dirty="0">
                <a:solidFill>
                  <a:srgbClr val="93B4D6"/>
                </a:solidFill>
                <a:latin typeface="Calibri" pitchFamily="34" charset="0"/>
                <a:ea typeface="Calibri" pitchFamily="34" charset="-122"/>
                <a:cs typeface="Calibri" pitchFamily="34" charset="-120"/>
              </a:rPr>
              <a:t>PROTECTS</a:t>
            </a:r>
            <a:endParaRPr lang="en-US" sz="950" dirty="0"/>
          </a:p>
        </p:txBody>
      </p:sp>
      <p:sp>
        <p:nvSpPr>
          <p:cNvPr id="9" name="Text 7"/>
          <p:cNvSpPr/>
          <p:nvPr/>
        </p:nvSpPr>
        <p:spPr>
          <a:xfrm>
            <a:off x="7653528" y="2322576"/>
            <a:ext cx="2331720" cy="237744"/>
          </a:xfrm>
          <a:prstGeom prst="rect">
            <a:avLst/>
          </a:prstGeom>
          <a:noFill/>
          <a:ln/>
        </p:spPr>
        <p:txBody>
          <a:bodyPr wrap="square" rtlCol="0" anchor="ctr"/>
          <a:lstStyle/>
          <a:p>
            <a:pPr indent="0" marL="0">
              <a:buNone/>
            </a:pPr>
            <a:r>
              <a:rPr lang="en-US" sz="950" b="1" spc="150" kern="0" dirty="0">
                <a:solidFill>
                  <a:srgbClr val="93B4D6"/>
                </a:solidFill>
                <a:latin typeface="Calibri" pitchFamily="34" charset="0"/>
                <a:ea typeface="Calibri" pitchFamily="34" charset="-122"/>
                <a:cs typeface="Calibri" pitchFamily="34" charset="-120"/>
              </a:rPr>
              <a:t>SPENDS</a:t>
            </a:r>
            <a:endParaRPr lang="en-US" sz="950" dirty="0"/>
          </a:p>
        </p:txBody>
      </p:sp>
      <p:sp>
        <p:nvSpPr>
          <p:cNvPr id="10" name="Shape 8"/>
          <p:cNvSpPr/>
          <p:nvPr/>
        </p:nvSpPr>
        <p:spPr>
          <a:xfrm>
            <a:off x="566928" y="2615184"/>
            <a:ext cx="11057839" cy="603504"/>
          </a:xfrm>
          <a:prstGeom prst="roundRect">
            <a:avLst>
              <a:gd name="adj" fmla="val 10606"/>
            </a:avLst>
          </a:prstGeom>
          <a:solidFill>
            <a:srgbClr val="122748"/>
          </a:solidFill>
          <a:ln w="12700">
            <a:solidFill>
              <a:srgbClr val="1E7B4D"/>
            </a:solidFill>
            <a:prstDash val="solid"/>
          </a:ln>
        </p:spPr>
      </p:sp>
      <p:sp>
        <p:nvSpPr>
          <p:cNvPr id="11" name="Shape 9"/>
          <p:cNvSpPr/>
          <p:nvPr/>
        </p:nvSpPr>
        <p:spPr>
          <a:xfrm>
            <a:off x="566928" y="2615184"/>
            <a:ext cx="64008" cy="603504"/>
          </a:xfrm>
          <a:prstGeom prst="rect">
            <a:avLst/>
          </a:prstGeom>
          <a:solidFill>
            <a:srgbClr val="1E7B4D"/>
          </a:solidFill>
          <a:ln/>
        </p:spPr>
      </p:sp>
      <p:sp>
        <p:nvSpPr>
          <p:cNvPr id="12" name="Text 10"/>
          <p:cNvSpPr/>
          <p:nvPr/>
        </p:nvSpPr>
        <p:spPr>
          <a:xfrm>
            <a:off x="621792" y="2615184"/>
            <a:ext cx="411480" cy="603504"/>
          </a:xfrm>
          <a:prstGeom prst="rect">
            <a:avLst/>
          </a:prstGeom>
          <a:noFill/>
          <a:ln/>
        </p:spPr>
        <p:txBody>
          <a:bodyPr wrap="square" rtlCol="0" anchor="ctr"/>
          <a:lstStyle/>
          <a:p>
            <a:pPr algn="ctr" indent="0" marL="0">
              <a:buNone/>
            </a:pPr>
            <a:r>
              <a:rPr lang="en-US" sz="1900" b="1" dirty="0">
                <a:solidFill>
                  <a:srgbClr val="1E7B4D"/>
                </a:solidFill>
                <a:latin typeface="Calibri" pitchFamily="34" charset="0"/>
                <a:ea typeface="Calibri" pitchFamily="34" charset="-122"/>
                <a:cs typeface="Calibri" pitchFamily="34" charset="-120"/>
              </a:rPr>
              <a:t>A</a:t>
            </a:r>
            <a:endParaRPr lang="en-US" sz="1900" dirty="0"/>
          </a:p>
        </p:txBody>
      </p:sp>
      <p:sp>
        <p:nvSpPr>
          <p:cNvPr id="13" name="Text 11"/>
          <p:cNvSpPr/>
          <p:nvPr/>
        </p:nvSpPr>
        <p:spPr>
          <a:xfrm>
            <a:off x="1069848" y="2615184"/>
            <a:ext cx="3703320" cy="603504"/>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Extend three months — exit moves to end of December 2024</a:t>
            </a:r>
            <a:endParaRPr lang="en-US" sz="1250" dirty="0"/>
          </a:p>
        </p:txBody>
      </p:sp>
      <p:sp>
        <p:nvSpPr>
          <p:cNvPr id="14" name="Text 12"/>
          <p:cNvSpPr/>
          <p:nvPr/>
        </p:nvSpPr>
        <p:spPr>
          <a:xfrm>
            <a:off x="4818888" y="2615184"/>
            <a:ext cx="2788920" cy="603504"/>
          </a:xfrm>
          <a:prstGeom prst="rect">
            <a:avLst/>
          </a:prstGeom>
          <a:noFill/>
          <a:ln/>
        </p:spPr>
        <p:txBody>
          <a:bodyPr wrap="square" rtlCol="0" anchor="ctr"/>
          <a:lstStyle/>
          <a:p>
            <a:pPr indent="0" marL="0">
              <a:buNone/>
            </a:pPr>
            <a:r>
              <a:rPr lang="en-US" sz="1100" dirty="0">
                <a:solidFill>
                  <a:srgbClr val="CFE0F2"/>
                </a:solidFill>
                <a:latin typeface="Calibri" pitchFamily="34" charset="0"/>
                <a:ea typeface="Calibri" pitchFamily="34" charset="-122"/>
                <a:cs typeface="Calibri" pitchFamily="34" charset="-120"/>
              </a:rPr>
              <a:t>Data integrity; member-facing continuity</a:t>
            </a:r>
            <a:endParaRPr lang="en-US" sz="1100" dirty="0"/>
          </a:p>
        </p:txBody>
      </p:sp>
      <p:sp>
        <p:nvSpPr>
          <p:cNvPr id="15" name="Text 13"/>
          <p:cNvSpPr/>
          <p:nvPr/>
        </p:nvSpPr>
        <p:spPr>
          <a:xfrm>
            <a:off x="7653528" y="2615184"/>
            <a:ext cx="2331720" cy="603504"/>
          </a:xfrm>
          <a:prstGeom prst="rect">
            <a:avLst/>
          </a:prstGeom>
          <a:noFill/>
          <a:ln/>
        </p:spPr>
        <p:txBody>
          <a:bodyPr wrap="square" rtlCol="0" anchor="ctr"/>
          <a:lstStyle/>
          <a:p>
            <a:pPr indent="0" marL="0">
              <a:buNone/>
            </a:pPr>
            <a:r>
              <a:rPr lang="en-US" sz="1100" dirty="0">
                <a:solidFill>
                  <a:srgbClr val="CFE0F2"/>
                </a:solidFill>
                <a:latin typeface="Calibri" pitchFamily="34" charset="0"/>
                <a:ea typeface="Calibri" pitchFamily="34" charset="-122"/>
                <a:cs typeface="Calibri" pitchFamily="34" charset="-120"/>
              </a:rPr>
              <a:t>Negotiated TSA margin; management reserve</a:t>
            </a:r>
            <a:endParaRPr lang="en-US" sz="1100" dirty="0"/>
          </a:p>
        </p:txBody>
      </p:sp>
      <p:sp>
        <p:nvSpPr>
          <p:cNvPr id="16" name="Shape 14"/>
          <p:cNvSpPr/>
          <p:nvPr/>
        </p:nvSpPr>
        <p:spPr>
          <a:xfrm>
            <a:off x="10030968" y="2788920"/>
            <a:ext cx="1508760" cy="402336"/>
          </a:xfrm>
          <a:prstGeom prst="roundRect">
            <a:avLst>
              <a:gd name="adj" fmla="val 50000"/>
            </a:avLst>
          </a:prstGeom>
          <a:solidFill>
            <a:srgbClr val="1E7B4D"/>
          </a:solidFill>
          <a:ln/>
        </p:spPr>
      </p:sp>
      <p:sp>
        <p:nvSpPr>
          <p:cNvPr id="17" name="Text 15"/>
          <p:cNvSpPr/>
          <p:nvPr/>
        </p:nvSpPr>
        <p:spPr>
          <a:xfrm>
            <a:off x="10030968" y="2788920"/>
            <a:ext cx="1508760" cy="402336"/>
          </a:xfrm>
          <a:prstGeom prst="rect">
            <a:avLst/>
          </a:prstGeom>
          <a:noFill/>
          <a:ln/>
        </p:spPr>
        <p:txBody>
          <a:bodyPr wrap="square"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RECOMMENDED</a:t>
            </a:r>
            <a:endParaRPr lang="en-US" sz="950" dirty="0"/>
          </a:p>
        </p:txBody>
      </p:sp>
      <p:sp>
        <p:nvSpPr>
          <p:cNvPr id="18" name="Shape 16"/>
          <p:cNvSpPr/>
          <p:nvPr/>
        </p:nvSpPr>
        <p:spPr>
          <a:xfrm>
            <a:off x="566928" y="3328416"/>
            <a:ext cx="11057839" cy="603504"/>
          </a:xfrm>
          <a:prstGeom prst="roundRect">
            <a:avLst>
              <a:gd name="adj" fmla="val 10606"/>
            </a:avLst>
          </a:prstGeom>
          <a:solidFill>
            <a:srgbClr val="122748"/>
          </a:solidFill>
          <a:ln w="12700">
            <a:solidFill>
              <a:srgbClr val="B8790C"/>
            </a:solidFill>
            <a:prstDash val="solid"/>
          </a:ln>
        </p:spPr>
      </p:sp>
      <p:sp>
        <p:nvSpPr>
          <p:cNvPr id="19" name="Shape 17"/>
          <p:cNvSpPr/>
          <p:nvPr/>
        </p:nvSpPr>
        <p:spPr>
          <a:xfrm>
            <a:off x="566928" y="3328416"/>
            <a:ext cx="64008" cy="603504"/>
          </a:xfrm>
          <a:prstGeom prst="rect">
            <a:avLst/>
          </a:prstGeom>
          <a:solidFill>
            <a:srgbClr val="B8790C"/>
          </a:solidFill>
          <a:ln/>
        </p:spPr>
      </p:sp>
      <p:sp>
        <p:nvSpPr>
          <p:cNvPr id="20" name="Text 18"/>
          <p:cNvSpPr/>
          <p:nvPr/>
        </p:nvSpPr>
        <p:spPr>
          <a:xfrm>
            <a:off x="621792" y="3328416"/>
            <a:ext cx="411480" cy="603504"/>
          </a:xfrm>
          <a:prstGeom prst="rect">
            <a:avLst/>
          </a:prstGeom>
          <a:noFill/>
          <a:ln/>
        </p:spPr>
        <p:txBody>
          <a:bodyPr wrap="square" rtlCol="0" anchor="ctr"/>
          <a:lstStyle/>
          <a:p>
            <a:pPr algn="ctr" indent="0" marL="0">
              <a:buNone/>
            </a:pPr>
            <a:r>
              <a:rPr lang="en-US" sz="1900" b="1" dirty="0">
                <a:solidFill>
                  <a:srgbClr val="B8790C"/>
                </a:solidFill>
                <a:latin typeface="Calibri" pitchFamily="34" charset="0"/>
                <a:ea typeface="Calibri" pitchFamily="34" charset="-122"/>
                <a:cs typeface="Calibri" pitchFamily="34" charset="-120"/>
              </a:rPr>
              <a:t>B</a:t>
            </a:r>
            <a:endParaRPr lang="en-US" sz="1900" dirty="0"/>
          </a:p>
        </p:txBody>
      </p:sp>
      <p:sp>
        <p:nvSpPr>
          <p:cNvPr id="21" name="Text 19"/>
          <p:cNvSpPr/>
          <p:nvPr/>
        </p:nvSpPr>
        <p:spPr>
          <a:xfrm>
            <a:off x="1069848" y="3328416"/>
            <a:ext cx="3703320" cy="603504"/>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Exit on the baseline date with the queue open</a:t>
            </a:r>
            <a:endParaRPr lang="en-US" sz="1250" dirty="0"/>
          </a:p>
        </p:txBody>
      </p:sp>
      <p:sp>
        <p:nvSpPr>
          <p:cNvPr id="22" name="Text 20"/>
          <p:cNvSpPr/>
          <p:nvPr/>
        </p:nvSpPr>
        <p:spPr>
          <a:xfrm>
            <a:off x="4818888" y="3328416"/>
            <a:ext cx="2788920" cy="603504"/>
          </a:xfrm>
          <a:prstGeom prst="rect">
            <a:avLst/>
          </a:prstGeom>
          <a:noFill/>
          <a:ln/>
        </p:spPr>
        <p:txBody>
          <a:bodyPr wrap="square" rtlCol="0" anchor="ctr"/>
          <a:lstStyle/>
          <a:p>
            <a:pPr indent="0" marL="0">
              <a:buNone/>
            </a:pPr>
            <a:r>
              <a:rPr lang="en-US" sz="1100" dirty="0">
                <a:solidFill>
                  <a:srgbClr val="CFE0F2"/>
                </a:solidFill>
                <a:latin typeface="Calibri" pitchFamily="34" charset="0"/>
                <a:ea typeface="Calibri" pitchFamily="34" charset="-122"/>
                <a:cs typeface="Calibri" pitchFamily="34" charset="-120"/>
              </a:rPr>
              <a:t>Cost and the original schedule</a:t>
            </a:r>
            <a:endParaRPr lang="en-US" sz="1100" dirty="0"/>
          </a:p>
        </p:txBody>
      </p:sp>
      <p:sp>
        <p:nvSpPr>
          <p:cNvPr id="23" name="Text 21"/>
          <p:cNvSpPr/>
          <p:nvPr/>
        </p:nvSpPr>
        <p:spPr>
          <a:xfrm>
            <a:off x="7653528" y="3328416"/>
            <a:ext cx="2331720" cy="603504"/>
          </a:xfrm>
          <a:prstGeom prst="rect">
            <a:avLst/>
          </a:prstGeom>
          <a:noFill/>
          <a:ln/>
        </p:spPr>
        <p:txBody>
          <a:bodyPr wrap="square" rtlCol="0" anchor="ctr"/>
          <a:lstStyle/>
          <a:p>
            <a:pPr indent="0" marL="0">
              <a:buNone/>
            </a:pPr>
            <a:r>
              <a:rPr lang="en-US" sz="1100" dirty="0">
                <a:solidFill>
                  <a:srgbClr val="CFE0F2"/>
                </a:solidFill>
                <a:latin typeface="Calibri" pitchFamily="34" charset="0"/>
                <a:ea typeface="Calibri" pitchFamily="34" charset="-122"/>
                <a:cs typeface="Calibri" pitchFamily="34" charset="-120"/>
              </a:rPr>
              <a:t>Data integrity</a:t>
            </a:r>
            <a:endParaRPr lang="en-US" sz="1100" dirty="0"/>
          </a:p>
        </p:txBody>
      </p:sp>
      <p:sp>
        <p:nvSpPr>
          <p:cNvPr id="24" name="Shape 22"/>
          <p:cNvSpPr/>
          <p:nvPr/>
        </p:nvSpPr>
        <p:spPr>
          <a:xfrm>
            <a:off x="10030968" y="3502152"/>
            <a:ext cx="1508760" cy="402336"/>
          </a:xfrm>
          <a:prstGeom prst="roundRect">
            <a:avLst>
              <a:gd name="adj" fmla="val 50000"/>
            </a:avLst>
          </a:prstGeom>
          <a:solidFill>
            <a:srgbClr val="B8790C"/>
          </a:solidFill>
          <a:ln/>
        </p:spPr>
      </p:sp>
      <p:sp>
        <p:nvSpPr>
          <p:cNvPr id="25" name="Text 23"/>
          <p:cNvSpPr/>
          <p:nvPr/>
        </p:nvSpPr>
        <p:spPr>
          <a:xfrm>
            <a:off x="10030968" y="3502152"/>
            <a:ext cx="1508760" cy="402336"/>
          </a:xfrm>
          <a:prstGeom prst="rect">
            <a:avLst/>
          </a:prstGeom>
          <a:noFill/>
          <a:ln/>
        </p:spPr>
        <p:txBody>
          <a:bodyPr wrap="square"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NOT RECOMMENDED</a:t>
            </a:r>
            <a:endParaRPr lang="en-US" sz="950" dirty="0"/>
          </a:p>
        </p:txBody>
      </p:sp>
      <p:sp>
        <p:nvSpPr>
          <p:cNvPr id="26" name="Shape 24"/>
          <p:cNvSpPr/>
          <p:nvPr/>
        </p:nvSpPr>
        <p:spPr>
          <a:xfrm>
            <a:off x="566928" y="4041648"/>
            <a:ext cx="11057839" cy="603504"/>
          </a:xfrm>
          <a:prstGeom prst="roundRect">
            <a:avLst>
              <a:gd name="adj" fmla="val 10606"/>
            </a:avLst>
          </a:prstGeom>
          <a:solidFill>
            <a:srgbClr val="122748"/>
          </a:solidFill>
          <a:ln w="25400">
            <a:solidFill>
              <a:srgbClr val="C0392B"/>
            </a:solidFill>
            <a:prstDash val="solid"/>
          </a:ln>
        </p:spPr>
      </p:sp>
      <p:sp>
        <p:nvSpPr>
          <p:cNvPr id="27" name="Shape 25"/>
          <p:cNvSpPr/>
          <p:nvPr/>
        </p:nvSpPr>
        <p:spPr>
          <a:xfrm>
            <a:off x="566928" y="4041648"/>
            <a:ext cx="64008" cy="603504"/>
          </a:xfrm>
          <a:prstGeom prst="rect">
            <a:avLst/>
          </a:prstGeom>
          <a:solidFill>
            <a:srgbClr val="C0392B"/>
          </a:solidFill>
          <a:ln/>
        </p:spPr>
      </p:sp>
      <p:sp>
        <p:nvSpPr>
          <p:cNvPr id="28" name="Text 26"/>
          <p:cNvSpPr/>
          <p:nvPr/>
        </p:nvSpPr>
        <p:spPr>
          <a:xfrm>
            <a:off x="621792" y="4041648"/>
            <a:ext cx="411480" cy="603504"/>
          </a:xfrm>
          <a:prstGeom prst="rect">
            <a:avLst/>
          </a:prstGeom>
          <a:noFill/>
          <a:ln/>
        </p:spPr>
        <p:txBody>
          <a:bodyPr wrap="square" rtlCol="0" anchor="ctr"/>
          <a:lstStyle/>
          <a:p>
            <a:pPr algn="ctr" indent="0" marL="0">
              <a:buNone/>
            </a:pPr>
            <a:r>
              <a:rPr lang="en-US" sz="1900" b="1" dirty="0">
                <a:solidFill>
                  <a:srgbClr val="C0392B"/>
                </a:solidFill>
                <a:latin typeface="Calibri" pitchFamily="34" charset="0"/>
                <a:ea typeface="Calibri" pitchFamily="34" charset="-122"/>
                <a:cs typeface="Calibri" pitchFamily="34" charset="-120"/>
              </a:rPr>
              <a:t>C</a:t>
            </a:r>
            <a:endParaRPr lang="en-US" sz="1900" dirty="0"/>
          </a:p>
        </p:txBody>
      </p:sp>
      <p:sp>
        <p:nvSpPr>
          <p:cNvPr id="29" name="Text 27"/>
          <p:cNvSpPr/>
          <p:nvPr/>
        </p:nvSpPr>
        <p:spPr>
          <a:xfrm>
            <a:off x="1069848" y="4041648"/>
            <a:ext cx="3703320" cy="603504"/>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Exit on the baseline date, raise steward throughput</a:t>
            </a:r>
            <a:endParaRPr lang="en-US" sz="1250" dirty="0"/>
          </a:p>
        </p:txBody>
      </p:sp>
      <p:sp>
        <p:nvSpPr>
          <p:cNvPr id="30" name="Text 28"/>
          <p:cNvSpPr/>
          <p:nvPr/>
        </p:nvSpPr>
        <p:spPr>
          <a:xfrm>
            <a:off x="4818888" y="4041648"/>
            <a:ext cx="2788920" cy="603504"/>
          </a:xfrm>
          <a:prstGeom prst="rect">
            <a:avLst/>
          </a:prstGeom>
          <a:noFill/>
          <a:ln/>
        </p:spPr>
        <p:txBody>
          <a:bodyPr wrap="square" rtlCol="0" anchor="ctr"/>
          <a:lstStyle/>
          <a:p>
            <a:pPr indent="0" marL="0">
              <a:buNone/>
            </a:pPr>
            <a:r>
              <a:rPr lang="en-US" sz="1100" dirty="0">
                <a:solidFill>
                  <a:srgbClr val="CFE0F2"/>
                </a:solidFill>
                <a:latin typeface="Calibri" pitchFamily="34" charset="0"/>
                <a:ea typeface="Calibri" pitchFamily="34" charset="-122"/>
                <a:cs typeface="Calibri" pitchFamily="34" charset="-120"/>
              </a:rPr>
              <a:t>Cost and schedule, on paper</a:t>
            </a:r>
            <a:endParaRPr lang="en-US" sz="1100" dirty="0"/>
          </a:p>
        </p:txBody>
      </p:sp>
      <p:sp>
        <p:nvSpPr>
          <p:cNvPr id="31" name="Text 29"/>
          <p:cNvSpPr/>
          <p:nvPr/>
        </p:nvSpPr>
        <p:spPr>
          <a:xfrm>
            <a:off x="7653528" y="4041648"/>
            <a:ext cx="2331720" cy="603504"/>
          </a:xfrm>
          <a:prstGeom prst="rect">
            <a:avLst/>
          </a:prstGeom>
          <a:noFill/>
          <a:ln/>
        </p:spPr>
        <p:txBody>
          <a:bodyPr wrap="square" rtlCol="0" anchor="ctr"/>
          <a:lstStyle/>
          <a:p>
            <a:pPr indent="0" marL="0">
              <a:buNone/>
            </a:pPr>
            <a:r>
              <a:rPr lang="en-US" sz="1100" dirty="0">
                <a:solidFill>
                  <a:srgbClr val="CFE0F2"/>
                </a:solidFill>
                <a:latin typeface="Calibri" pitchFamily="34" charset="0"/>
                <a:ea typeface="Calibri" pitchFamily="34" charset="-122"/>
                <a:cs typeface="Calibri" pitchFamily="34" charset="-120"/>
              </a:rPr>
              <a:t>Quality, invisibly</a:t>
            </a:r>
            <a:endParaRPr lang="en-US" sz="1100" dirty="0"/>
          </a:p>
        </p:txBody>
      </p:sp>
      <p:sp>
        <p:nvSpPr>
          <p:cNvPr id="32" name="Shape 30"/>
          <p:cNvSpPr/>
          <p:nvPr/>
        </p:nvSpPr>
        <p:spPr>
          <a:xfrm>
            <a:off x="10030968" y="4215384"/>
            <a:ext cx="1508760" cy="402336"/>
          </a:xfrm>
          <a:prstGeom prst="roundRect">
            <a:avLst>
              <a:gd name="adj" fmla="val 50000"/>
            </a:avLst>
          </a:prstGeom>
          <a:solidFill>
            <a:srgbClr val="C0392B"/>
          </a:solidFill>
          <a:ln/>
        </p:spPr>
      </p:sp>
      <p:sp>
        <p:nvSpPr>
          <p:cNvPr id="33" name="Text 31"/>
          <p:cNvSpPr/>
          <p:nvPr/>
        </p:nvSpPr>
        <p:spPr>
          <a:xfrm>
            <a:off x="10030968" y="4215384"/>
            <a:ext cx="1508760" cy="402336"/>
          </a:xfrm>
          <a:prstGeom prst="rect">
            <a:avLst/>
          </a:prstGeom>
          <a:noFill/>
          <a:ln/>
        </p:spPr>
        <p:txBody>
          <a:bodyPr wrap="square"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THE TRAP</a:t>
            </a:r>
            <a:endParaRPr lang="en-US" sz="950" dirty="0"/>
          </a:p>
        </p:txBody>
      </p:sp>
      <p:sp>
        <p:nvSpPr>
          <p:cNvPr id="34" name="Shape 32"/>
          <p:cNvSpPr/>
          <p:nvPr/>
        </p:nvSpPr>
        <p:spPr>
          <a:xfrm>
            <a:off x="566928" y="4937760"/>
            <a:ext cx="5373472" cy="1810512"/>
          </a:xfrm>
          <a:prstGeom prst="roundRect">
            <a:avLst>
              <a:gd name="adj" fmla="val 4545"/>
            </a:avLst>
          </a:prstGeom>
          <a:solidFill>
            <a:srgbClr val="3A1E1C"/>
          </a:solidFill>
          <a:ln w="25400">
            <a:solidFill>
              <a:srgbClr val="C0392B"/>
            </a:solidFill>
            <a:prstDash val="solid"/>
          </a:ln>
        </p:spPr>
      </p:sp>
      <p:sp>
        <p:nvSpPr>
          <p:cNvPr id="35" name="Shape 33"/>
          <p:cNvSpPr/>
          <p:nvPr/>
        </p:nvSpPr>
        <p:spPr>
          <a:xfrm>
            <a:off x="566928" y="4937760"/>
            <a:ext cx="5373472" cy="45720"/>
          </a:xfrm>
          <a:prstGeom prst="rect">
            <a:avLst/>
          </a:prstGeom>
          <a:solidFill>
            <a:srgbClr val="C0392B"/>
          </a:solidFill>
          <a:ln/>
        </p:spPr>
      </p:sp>
      <p:sp>
        <p:nvSpPr>
          <p:cNvPr id="36" name="Text 34"/>
          <p:cNvSpPr/>
          <p:nvPr/>
        </p:nvSpPr>
        <p:spPr>
          <a:xfrm>
            <a:off x="804672" y="5102352"/>
            <a:ext cx="4897984" cy="310896"/>
          </a:xfrm>
          <a:prstGeom prst="rect">
            <a:avLst/>
          </a:prstGeom>
          <a:noFill/>
          <a:ln/>
        </p:spPr>
        <p:txBody>
          <a:bodyPr wrap="square" rtlCol="0" anchor="ctr"/>
          <a:lstStyle/>
          <a:p>
            <a:pPr indent="0" marL="0">
              <a:buNone/>
            </a:pPr>
            <a:r>
              <a:rPr lang="en-US" sz="1250" b="1" dirty="0">
                <a:solidFill>
                  <a:srgbClr val="C0392B"/>
                </a:solidFill>
                <a:latin typeface="Calibri" pitchFamily="34" charset="0"/>
                <a:ea typeface="Calibri" pitchFamily="34" charset="-122"/>
                <a:cs typeface="Calibri" pitchFamily="34" charset="-120"/>
              </a:rPr>
              <a:t>Option C is the one that will look most attractive in this room.</a:t>
            </a:r>
            <a:endParaRPr lang="en-US" sz="1250" dirty="0"/>
          </a:p>
        </p:txBody>
      </p:sp>
      <p:sp>
        <p:nvSpPr>
          <p:cNvPr id="37" name="Text 35"/>
          <p:cNvSpPr/>
          <p:nvPr/>
        </p:nvSpPr>
        <p:spPr>
          <a:xfrm>
            <a:off x="804672" y="5431536"/>
            <a:ext cx="4897984" cy="1225296"/>
          </a:xfrm>
          <a:prstGeom prst="rect">
            <a:avLst/>
          </a:prstGeom>
          <a:noFill/>
          <a:ln/>
        </p:spPr>
        <p:txBody>
          <a:bodyPr wrap="square" rtlCol="0" anchor="t"/>
          <a:lstStyle/>
          <a:p>
            <a:pPr indent="0" marL="0">
              <a:lnSpc>
                <a:spcPct val="116000"/>
              </a:lnSpc>
              <a:buNone/>
            </a:pPr>
            <a:r>
              <a:rPr lang="en-US" sz="900" dirty="0">
                <a:solidFill>
                  <a:srgbClr val="F2DCDA"/>
                </a:solidFill>
                <a:latin typeface="Calibri" pitchFamily="34" charset="0"/>
                <a:ea typeface="Calibri" pitchFamily="34" charset="-122"/>
                <a:cs typeface="Calibri" pitchFamily="34" charset="-120"/>
              </a:rPr>
              <a:t>It costs nothing, breaches no date, and produces a clean queue report inside the original term. Its cost is paid later, by members, in a form that is nearly impossible to attribute back to this meeting. A false negative leaves a duplicate record — irritating and self-correcting. A false positive merges two people: one member's protected health information under another's identity, claims adjudicating against the wrong history, a clinician reading the wrong chart — and unlike a duplicate, no routine process ever reveals it. The program can accept a schedule cost or a financial cost. It cannot recommend accepting this one.</a:t>
            </a:r>
            <a:endParaRPr lang="en-US" sz="900" dirty="0"/>
          </a:p>
        </p:txBody>
      </p:sp>
      <p:sp>
        <p:nvSpPr>
          <p:cNvPr id="38" name="Shape 36"/>
          <p:cNvSpPr/>
          <p:nvPr/>
        </p:nvSpPr>
        <p:spPr>
          <a:xfrm>
            <a:off x="6251296" y="4937760"/>
            <a:ext cx="5373472" cy="1810512"/>
          </a:xfrm>
          <a:prstGeom prst="roundRect">
            <a:avLst>
              <a:gd name="adj" fmla="val 4545"/>
            </a:avLst>
          </a:prstGeom>
          <a:solidFill>
            <a:srgbClr val="3A2E12"/>
          </a:solidFill>
          <a:ln w="25400">
            <a:solidFill>
              <a:srgbClr val="D4A02C"/>
            </a:solidFill>
            <a:prstDash val="solid"/>
          </a:ln>
        </p:spPr>
      </p:sp>
      <p:sp>
        <p:nvSpPr>
          <p:cNvPr id="39" name="Shape 37"/>
          <p:cNvSpPr/>
          <p:nvPr/>
        </p:nvSpPr>
        <p:spPr>
          <a:xfrm>
            <a:off x="6251296" y="4937760"/>
            <a:ext cx="5373472" cy="45720"/>
          </a:xfrm>
          <a:prstGeom prst="rect">
            <a:avLst/>
          </a:prstGeom>
          <a:solidFill>
            <a:srgbClr val="D4A02C"/>
          </a:solidFill>
          <a:ln/>
        </p:spPr>
      </p:sp>
      <p:sp>
        <p:nvSpPr>
          <p:cNvPr id="40" name="Text 38"/>
          <p:cNvSpPr/>
          <p:nvPr/>
        </p:nvSpPr>
        <p:spPr>
          <a:xfrm>
            <a:off x="6489040" y="5102352"/>
            <a:ext cx="4897984" cy="310896"/>
          </a:xfrm>
          <a:prstGeom prst="rect">
            <a:avLst/>
          </a:prstGeom>
          <a:noFill/>
          <a:ln/>
        </p:spPr>
        <p:txBody>
          <a:bodyPr wrap="square" rtlCol="0" anchor="ctr"/>
          <a:lstStyle/>
          <a:p>
            <a:pPr indent="0" marL="0">
              <a:buNone/>
            </a:pPr>
            <a:r>
              <a:rPr lang="en-US" sz="1250" b="1" dirty="0">
                <a:solidFill>
                  <a:srgbClr val="D4A02C"/>
                </a:solidFill>
                <a:latin typeface="Calibri" pitchFamily="34" charset="0"/>
                <a:ea typeface="Calibri" pitchFamily="34" charset="-122"/>
                <a:cs typeface="Calibri" pitchFamily="34" charset="-120"/>
              </a:rPr>
              <a:t>Margin is not float.</a:t>
            </a:r>
            <a:endParaRPr lang="en-US" sz="1250" dirty="0"/>
          </a:p>
        </p:txBody>
      </p:sp>
      <p:sp>
        <p:nvSpPr>
          <p:cNvPr id="41" name="Text 39"/>
          <p:cNvSpPr/>
          <p:nvPr/>
        </p:nvSpPr>
        <p:spPr>
          <a:xfrm>
            <a:off x="6489040" y="5431536"/>
            <a:ext cx="4897984" cy="1225296"/>
          </a:xfrm>
          <a:prstGeom prst="rect">
            <a:avLst/>
          </a:prstGeom>
          <a:noFill/>
          <a:ln/>
        </p:spPr>
        <p:txBody>
          <a:bodyPr wrap="square" rtlCol="0" anchor="t"/>
          <a:lstStyle/>
          <a:p>
            <a:pPr indent="0" marL="0">
              <a:lnSpc>
                <a:spcPct val="116000"/>
              </a:lnSpc>
              <a:buNone/>
            </a:pPr>
            <a:r>
              <a:rPr lang="en-US" sz="900" dirty="0">
                <a:solidFill>
                  <a:srgbClr val="F5E9CC"/>
                </a:solidFill>
                <a:latin typeface="Calibri" pitchFamily="34" charset="0"/>
                <a:ea typeface="Calibri" pitchFamily="34" charset="-122"/>
                <a:cs typeface="Calibri" pitchFamily="34" charset="-120"/>
              </a:rPr>
              <a:t>Float is a by-product of the schedule network and belongs to the schedule. The six months between the exit plan and the contractual maximum were negotiated deliberately at signing as a governance buffer, and they belong to this Committee. Spending them is the outcome they were purchased for — a buffer never spent under a real constraint was either unnecessary, or the program failed to recognize when to use it.</a:t>
            </a:r>
            <a:endParaRPr lang="en-US" sz="900" dirty="0"/>
          </a:p>
        </p:txBody>
      </p:sp>
      <p:sp>
        <p:nvSpPr>
          <p:cNvPr id="42" name="Text 40"/>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6B7686"/>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2026-08-06T13:13:48Z</dcterms:created>
  <dcterms:modified xsi:type="dcterms:W3CDTF">2026-08-06T13:13:48Z</dcterms:modified>
</cp:coreProperties>
</file>