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Twenty minutes plus questions. Partners are in the room — introduce Meridian and Aldergate leads before slide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expected-value-below-cost point is counterintuitive and worth the extra minute. It explains why funding arrives in tranches.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Stage 4 is 58% of the budget. It sets up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fast. It is reference material for the read-later audience.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straight about the abstention and the open method-transfer issue. Hiding either at kickoff costs credibility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three-tracks framing is the most useful thing on this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a question on why 640 for the sub-study. Answer: it pre-empts a post-marketing requirement.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control account owners in the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21 CFR 312.52 point matters. Say it in plain words.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non-negotiables should be said slowly.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risks at kickoff is not pessimism. Say so if the room goes quiet.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plainly that this deck goes in the program library and will be read by people who are not here. That is why it is dense.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the question Stage 4 exists to answer, not on the asks.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people remember. Land the point that we inherit a clock we did not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over-explain the mechanism to the clinical team. Aim this at the PMO, finance and the new joiners.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68-week duration always draws a question. Answer it here rather than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Useful for anyone who thinks we chose the molecule. We did not.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manufacturability point is the one to dwell on — it foreshadows every CMC conversation for the next two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asked why the escalation interval was relaxed: traded deliberately for tolerability, and it is the only concession in four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let this become a discussion about whether we should have started. That decision is four years old.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04A"/>
        </a:solidFill>
      </p:bgPr>
    </p:bg>
    <p:spTree>
      <p:nvGrpSpPr>
        <p:cNvPr id="1" name=""/>
        <p:cNvGrpSpPr/>
        <p:nvPr/>
      </p:nvGrpSpPr>
      <p:grpSpPr>
        <a:xfrm>
          <a:off x="0" y="0"/>
          <a:ext cx="0" cy="0"/>
          <a:chOff x="0" y="0"/>
          <a:chExt cx="0" cy="0"/>
        </a:xfrm>
      </p:grpSpPr>
      <p:sp>
        <p:nvSpPr>
          <p:cNvPr id="2" name="Text 0"/>
          <p:cNvSpPr/>
          <p:nvPr/>
        </p:nvSpPr>
        <p:spPr>
          <a:xfrm>
            <a:off x="822960" y="1965960"/>
            <a:ext cx="10515600" cy="1371600"/>
          </a:xfrm>
          <a:prstGeom prst="rect">
            <a:avLst/>
          </a:prstGeom>
          <a:noFill/>
          <a:ln/>
        </p:spPr>
        <p:txBody>
          <a:bodyPr wrap="square" lIns="0" tIns="0" rIns="0" bIns="0" rtlCol="0" anchor="ctr"/>
          <a:lstStyle/>
          <a:p>
            <a:pPr indent="0" marL="0">
              <a:buNone/>
            </a:pPr>
            <a:r>
              <a:rPr lang="en-US" sz="4000" b="1" dirty="0">
                <a:solidFill>
                  <a:srgbClr val="FFFFFF"/>
                </a:solidFill>
                <a:latin typeface="Cambria" pitchFamily="34" charset="0"/>
                <a:ea typeface="Cambria" pitchFamily="34" charset="-122"/>
                <a:cs typeface="Cambria" pitchFamily="34" charset="-120"/>
              </a:rPr>
              <a:t>Phase 3 Mobilization</a:t>
            </a:r>
            <a:endParaRPr lang="en-US" sz="4000" dirty="0"/>
          </a:p>
        </p:txBody>
      </p:sp>
      <p:sp>
        <p:nvSpPr>
          <p:cNvPr id="3" name="Text 1"/>
          <p:cNvSpPr/>
          <p:nvPr/>
        </p:nvSpPr>
        <p:spPr>
          <a:xfrm>
            <a:off x="822960" y="3291840"/>
            <a:ext cx="10515600" cy="457200"/>
          </a:xfrm>
          <a:prstGeom prst="rect">
            <a:avLst/>
          </a:prstGeom>
          <a:noFill/>
          <a:ln/>
        </p:spPr>
        <p:txBody>
          <a:bodyPr wrap="square" lIns="0" tIns="0" rIns="0" bIns="0" rtlCol="0" anchor="ctr"/>
          <a:lstStyle/>
          <a:p>
            <a:pPr indent="0" marL="0">
              <a:buNone/>
            </a:pPr>
            <a:r>
              <a:rPr lang="en-US" sz="1700" dirty="0">
                <a:solidFill>
                  <a:srgbClr val="D9E4EF"/>
                </a:solidFill>
                <a:latin typeface="Calibri" pitchFamily="34" charset="0"/>
                <a:ea typeface="Calibri" pitchFamily="34" charset="-122"/>
                <a:cs typeface="Calibri" pitchFamily="34" charset="-120"/>
              </a:rPr>
              <a:t>VitaFlow (VTX-401) — program kickoff for Stage 4</a:t>
            </a:r>
            <a:endParaRPr lang="en-US" sz="1700" dirty="0"/>
          </a:p>
        </p:txBody>
      </p:sp>
      <p:sp>
        <p:nvSpPr>
          <p:cNvPr id="4" name="Shape 2"/>
          <p:cNvSpPr/>
          <p:nvPr/>
        </p:nvSpPr>
        <p:spPr>
          <a:xfrm>
            <a:off x="822960" y="3968496"/>
            <a:ext cx="1463040" cy="27432"/>
          </a:xfrm>
          <a:prstGeom prst="rect">
            <a:avLst/>
          </a:prstGeom>
          <a:solidFill>
            <a:srgbClr val="2B5F8E"/>
          </a:solidFill>
          <a:ln/>
        </p:spPr>
      </p:sp>
      <p:sp>
        <p:nvSpPr>
          <p:cNvPr id="5" name="Text 3"/>
          <p:cNvSpPr/>
          <p:nvPr/>
        </p:nvSpPr>
        <p:spPr>
          <a:xfrm>
            <a:off x="822960" y="4187952"/>
            <a:ext cx="10515600" cy="365760"/>
          </a:xfrm>
          <a:prstGeom prst="rect">
            <a:avLst/>
          </a:prstGeom>
          <a:noFill/>
          <a:ln/>
        </p:spPr>
        <p:txBody>
          <a:bodyPr wrap="square" lIns="0" tIns="0" rIns="0" bIns="0" rtlCol="0" anchor="ctr"/>
          <a:lstStyle/>
          <a:p>
            <a:pPr indent="0" marL="0">
              <a:buNone/>
            </a:pPr>
            <a:r>
              <a:rPr lang="en-US" sz="1300" dirty="0">
                <a:solidFill>
                  <a:srgbClr val="D9E4EF"/>
                </a:solidFill>
                <a:latin typeface="Calibri" pitchFamily="34" charset="0"/>
                <a:ea typeface="Calibri" pitchFamily="34" charset="-122"/>
                <a:cs typeface="Calibri" pitchFamily="34" charset="-120"/>
              </a:rPr>
              <a:t>Vitalis Therapeutics Inc.  ·  30 June 2026  ·  Stage 4 of 5</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The business case, and why it is odd</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The expected value at Gate 0 was less than the cost of finding out</a:t>
            </a:r>
            <a:endParaRPr lang="en-US" sz="1250" dirty="0"/>
          </a:p>
        </p:txBody>
      </p:sp>
      <p:sp>
        <p:nvSpPr>
          <p:cNvPr id="4" name="Shape 2"/>
          <p:cNvSpPr/>
          <p:nvPr/>
        </p:nvSpPr>
        <p:spPr>
          <a:xfrm>
            <a:off x="548640" y="1463040"/>
            <a:ext cx="3547872" cy="1554480"/>
          </a:xfrm>
          <a:prstGeom prst="roundRect">
            <a:avLst>
              <a:gd name="adj" fmla="val 2941"/>
            </a:avLst>
          </a:prstGeom>
          <a:solidFill>
            <a:srgbClr val="F7F9FB"/>
          </a:solidFill>
          <a:ln w="12700">
            <a:solidFill>
              <a:srgbClr val="E2E8F0"/>
            </a:solidFill>
            <a:prstDash val="solid"/>
          </a:ln>
        </p:spPr>
      </p:sp>
      <p:sp>
        <p:nvSpPr>
          <p:cNvPr id="5" name="Text 3"/>
          <p:cNvSpPr/>
          <p:nvPr/>
        </p:nvSpPr>
        <p:spPr>
          <a:xfrm>
            <a:off x="731520" y="1627632"/>
            <a:ext cx="3182112" cy="658368"/>
          </a:xfrm>
          <a:prstGeom prst="rect">
            <a:avLst/>
          </a:prstGeom>
          <a:noFill/>
          <a:ln/>
        </p:spPr>
        <p:txBody>
          <a:bodyPr wrap="square" lIns="0" tIns="0" rIns="0" bIns="0" rtlCol="0" anchor="ctr"/>
          <a:lstStyle/>
          <a:p>
            <a:pPr algn="ctr" indent="0" marL="0">
              <a:buNone/>
            </a:pPr>
            <a:r>
              <a:rPr lang="en-US" sz="3000" b="1" dirty="0">
                <a:solidFill>
                  <a:srgbClr val="2B5F8E"/>
                </a:solidFill>
                <a:latin typeface="Cambria" pitchFamily="34" charset="0"/>
                <a:ea typeface="Cambria" pitchFamily="34" charset="-122"/>
                <a:cs typeface="Cambria" pitchFamily="34" charset="-120"/>
              </a:rPr>
              <a:t>$243,040,000</a:t>
            </a:r>
            <a:endParaRPr lang="en-US" sz="3000" dirty="0"/>
          </a:p>
        </p:txBody>
      </p:sp>
      <p:sp>
        <p:nvSpPr>
          <p:cNvPr id="6" name="Text 4"/>
          <p:cNvSpPr/>
          <p:nvPr/>
        </p:nvSpPr>
        <p:spPr>
          <a:xfrm>
            <a:off x="731520" y="2286000"/>
            <a:ext cx="3182112" cy="603504"/>
          </a:xfrm>
          <a:prstGeom prst="rect">
            <a:avLst/>
          </a:prstGeom>
          <a:noFill/>
          <a:ln/>
        </p:spPr>
        <p:txBody>
          <a:bodyPr wrap="square" lIns="0" tIns="0" rIns="0" bIns="0" rtlCol="0" anchor="ctr"/>
          <a:lstStyle/>
          <a:p>
            <a:pPr algn="ctr" indent="0" marL="0">
              <a:buNone/>
            </a:pPr>
            <a:r>
              <a:rPr lang="en-US" sz="1100" dirty="0">
                <a:solidFill>
                  <a:srgbClr val="5A6673"/>
                </a:solidFill>
                <a:latin typeface="Calibri" pitchFamily="34" charset="0"/>
                <a:ea typeface="Calibri" pitchFamily="34" charset="-122"/>
                <a:cs typeface="Calibri" pitchFamily="34" charset="-120"/>
              </a:rPr>
              <a:t>Authorized cost of finding out</a:t>
            </a:r>
            <a:endParaRPr lang="en-US" sz="1100" dirty="0"/>
          </a:p>
        </p:txBody>
      </p:sp>
      <p:sp>
        <p:nvSpPr>
          <p:cNvPr id="7" name="Shape 5"/>
          <p:cNvSpPr/>
          <p:nvPr/>
        </p:nvSpPr>
        <p:spPr>
          <a:xfrm>
            <a:off x="4279392" y="1463040"/>
            <a:ext cx="3547872" cy="1554480"/>
          </a:xfrm>
          <a:prstGeom prst="roundRect">
            <a:avLst>
              <a:gd name="adj" fmla="val 2941"/>
            </a:avLst>
          </a:prstGeom>
          <a:solidFill>
            <a:srgbClr val="F7F9FB"/>
          </a:solidFill>
          <a:ln w="12700">
            <a:solidFill>
              <a:srgbClr val="E2E8F0"/>
            </a:solidFill>
            <a:prstDash val="solid"/>
          </a:ln>
        </p:spPr>
      </p:sp>
      <p:sp>
        <p:nvSpPr>
          <p:cNvPr id="8" name="Text 6"/>
          <p:cNvSpPr/>
          <p:nvPr/>
        </p:nvSpPr>
        <p:spPr>
          <a:xfrm>
            <a:off x="4462272" y="1627632"/>
            <a:ext cx="3182112" cy="658368"/>
          </a:xfrm>
          <a:prstGeom prst="rect">
            <a:avLst/>
          </a:prstGeom>
          <a:noFill/>
          <a:ln/>
        </p:spPr>
        <p:txBody>
          <a:bodyPr wrap="square" lIns="0" tIns="0" rIns="0" bIns="0" rtlCol="0" anchor="ctr"/>
          <a:lstStyle/>
          <a:p>
            <a:pPr algn="ctr" indent="0" marL="0">
              <a:buNone/>
            </a:pPr>
            <a:r>
              <a:rPr lang="en-US" sz="3000" b="1" dirty="0">
                <a:solidFill>
                  <a:srgbClr val="2B5F8E"/>
                </a:solidFill>
                <a:latin typeface="Cambria" pitchFamily="34" charset="0"/>
                <a:ea typeface="Cambria" pitchFamily="34" charset="-122"/>
                <a:cs typeface="Cambria" pitchFamily="34" charset="-120"/>
              </a:rPr>
              <a:t>$1,362,000,000</a:t>
            </a:r>
            <a:endParaRPr lang="en-US" sz="3000" dirty="0"/>
          </a:p>
        </p:txBody>
      </p:sp>
      <p:sp>
        <p:nvSpPr>
          <p:cNvPr id="9" name="Text 7"/>
          <p:cNvSpPr/>
          <p:nvPr/>
        </p:nvSpPr>
        <p:spPr>
          <a:xfrm>
            <a:off x="4462272" y="2286000"/>
            <a:ext cx="3182112" cy="603504"/>
          </a:xfrm>
          <a:prstGeom prst="rect">
            <a:avLst/>
          </a:prstGeom>
          <a:noFill/>
          <a:ln/>
        </p:spPr>
        <p:txBody>
          <a:bodyPr wrap="square" lIns="0" tIns="0" rIns="0" bIns="0" rtlCol="0" anchor="ctr"/>
          <a:lstStyle/>
          <a:p>
            <a:pPr algn="ctr" indent="0" marL="0">
              <a:buNone/>
            </a:pPr>
            <a:r>
              <a:rPr lang="en-US" sz="1100" dirty="0">
                <a:solidFill>
                  <a:srgbClr val="5A6673"/>
                </a:solidFill>
                <a:latin typeface="Calibri" pitchFamily="34" charset="0"/>
                <a:ea typeface="Calibri" pitchFamily="34" charset="-122"/>
                <a:cs typeface="Calibri" pitchFamily="34" charset="-120"/>
              </a:rPr>
              <a:t>Net present value if it is approved</a:t>
            </a:r>
            <a:endParaRPr lang="en-US" sz="1100" dirty="0"/>
          </a:p>
        </p:txBody>
      </p:sp>
      <p:sp>
        <p:nvSpPr>
          <p:cNvPr id="10" name="Shape 8"/>
          <p:cNvSpPr/>
          <p:nvPr/>
        </p:nvSpPr>
        <p:spPr>
          <a:xfrm>
            <a:off x="8010144" y="1463040"/>
            <a:ext cx="3547872" cy="1554480"/>
          </a:xfrm>
          <a:prstGeom prst="roundRect">
            <a:avLst>
              <a:gd name="adj" fmla="val 2941"/>
            </a:avLst>
          </a:prstGeom>
          <a:solidFill>
            <a:srgbClr val="FBF3E3"/>
          </a:solidFill>
          <a:ln w="12700">
            <a:solidFill>
              <a:srgbClr val="E2E8F0"/>
            </a:solidFill>
            <a:prstDash val="solid"/>
          </a:ln>
        </p:spPr>
      </p:sp>
      <p:sp>
        <p:nvSpPr>
          <p:cNvPr id="11" name="Text 9"/>
          <p:cNvSpPr/>
          <p:nvPr/>
        </p:nvSpPr>
        <p:spPr>
          <a:xfrm>
            <a:off x="8193024" y="1627632"/>
            <a:ext cx="3182112" cy="658368"/>
          </a:xfrm>
          <a:prstGeom prst="rect">
            <a:avLst/>
          </a:prstGeom>
          <a:noFill/>
          <a:ln/>
        </p:spPr>
        <p:txBody>
          <a:bodyPr wrap="square" lIns="0" tIns="0" rIns="0" bIns="0" rtlCol="0" anchor="ctr"/>
          <a:lstStyle/>
          <a:p>
            <a:pPr algn="ctr" indent="0" marL="0">
              <a:buNone/>
            </a:pPr>
            <a:r>
              <a:rPr lang="en-US" sz="3000" b="1" dirty="0">
                <a:solidFill>
                  <a:srgbClr val="B4801F"/>
                </a:solidFill>
                <a:latin typeface="Cambria" pitchFamily="34" charset="0"/>
                <a:ea typeface="Cambria" pitchFamily="34" charset="-122"/>
                <a:cs typeface="Cambria" pitchFamily="34" charset="-120"/>
              </a:rPr>
              <a:t>$96,025,247</a:t>
            </a:r>
            <a:endParaRPr lang="en-US" sz="3000" dirty="0"/>
          </a:p>
        </p:txBody>
      </p:sp>
      <p:sp>
        <p:nvSpPr>
          <p:cNvPr id="12" name="Text 10"/>
          <p:cNvSpPr/>
          <p:nvPr/>
        </p:nvSpPr>
        <p:spPr>
          <a:xfrm>
            <a:off x="8193024" y="2286000"/>
            <a:ext cx="3182112" cy="603504"/>
          </a:xfrm>
          <a:prstGeom prst="rect">
            <a:avLst/>
          </a:prstGeom>
          <a:noFill/>
          <a:ln/>
        </p:spPr>
        <p:txBody>
          <a:bodyPr wrap="square" lIns="0" tIns="0" rIns="0" bIns="0" rtlCol="0" anchor="ctr"/>
          <a:lstStyle/>
          <a:p>
            <a:pPr algn="ctr" indent="0" marL="0">
              <a:buNone/>
            </a:pPr>
            <a:r>
              <a:rPr lang="en-US" sz="1100" dirty="0">
                <a:solidFill>
                  <a:srgbClr val="5A6673"/>
                </a:solidFill>
                <a:latin typeface="Calibri" pitchFamily="34" charset="0"/>
                <a:ea typeface="Calibri" pitchFamily="34" charset="-122"/>
                <a:cs typeface="Calibri" pitchFamily="34" charset="-120"/>
              </a:rPr>
              <a:t>Expected value at Gate 0, risk-adjusted</a:t>
            </a:r>
            <a:endParaRPr lang="en-US" sz="1100" dirty="0"/>
          </a:p>
        </p:txBody>
      </p:sp>
      <p:sp>
        <p:nvSpPr>
          <p:cNvPr id="13" name="Text 11"/>
          <p:cNvSpPr/>
          <p:nvPr/>
        </p:nvSpPr>
        <p:spPr>
          <a:xfrm>
            <a:off x="548640" y="3246120"/>
            <a:ext cx="11064240" cy="283464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third number is the one worth pausing on, because at Gate 0 the risk-adjusted expected value of this program was $96,025,247 against an authorized cost of $243,040,000. The expected value was less than the cost of finding out.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Read as a conventional investment appraisal, that says do not proceed. Read correctly, it says something different: the company is not buying a product at Gate 0, it is buying the option to keep going. The probability of technical and regulatory success at candidate selection was about seven percent, and seven percent of a large number is a small number.</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This is the whole logic of stage-gate funding. Money is released one stage at a time against evidence, so that the $125,800,000 being committed today is authorized by a Committee that has seen Phase 2 results — evidence that did not exist when the program started. By this gate the risk-adjusted value has risen to $681,030,120, not because the drug got better, but because two of the three ways it could have failed are now behind us.</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Funding follows the information rather than preceding it. If you remember one thing about how this program is financed, remember that.</a:t>
            </a:r>
            <a:endParaRPr lang="en-US" sz="1250" dirty="0"/>
          </a:p>
        </p:txBody>
      </p:sp>
      <p:sp>
        <p:nvSpPr>
          <p:cNvPr id="14" name="Text 1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15" name="Text 1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The program, gate to gate</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Gate 0 to launch: 7.6 years, $243,040,000, six gates.</a:t>
            </a:r>
            <a:endParaRPr lang="en-US" sz="1250" dirty="0"/>
          </a:p>
        </p:txBody>
      </p:sp>
      <p:sp>
        <p:nvSpPr>
          <p:cNvPr id="4" name="Shape 2"/>
          <p:cNvSpPr/>
          <p:nvPr/>
        </p:nvSpPr>
        <p:spPr>
          <a:xfrm>
            <a:off x="822960" y="1874520"/>
            <a:ext cx="10515600" cy="310896"/>
          </a:xfrm>
          <a:prstGeom prst="rect">
            <a:avLst/>
          </a:prstGeom>
          <a:solidFill>
            <a:srgbClr val="EFF3F7"/>
          </a:solidFill>
          <a:ln w="12700">
            <a:solidFill>
              <a:srgbClr val="E2E8F0"/>
            </a:solidFill>
            <a:prstDash val="solid"/>
          </a:ln>
        </p:spPr>
      </p:sp>
      <p:sp>
        <p:nvSpPr>
          <p:cNvPr id="5" name="Shape 3"/>
          <p:cNvSpPr/>
          <p:nvPr/>
        </p:nvSpPr>
        <p:spPr>
          <a:xfrm>
            <a:off x="822960" y="1874520"/>
            <a:ext cx="1144632" cy="310896"/>
          </a:xfrm>
          <a:prstGeom prst="rect">
            <a:avLst/>
          </a:prstGeom>
          <a:solidFill>
            <a:srgbClr val="8C9AA8"/>
          </a:solidFill>
          <a:ln/>
        </p:spPr>
      </p:sp>
      <p:sp>
        <p:nvSpPr>
          <p:cNvPr id="6" name="Text 4"/>
          <p:cNvSpPr/>
          <p:nvPr/>
        </p:nvSpPr>
        <p:spPr>
          <a:xfrm>
            <a:off x="822960" y="1892808"/>
            <a:ext cx="1144632"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STAGE 1</a:t>
            </a:r>
            <a:endParaRPr lang="en-US" sz="950" dirty="0"/>
          </a:p>
        </p:txBody>
      </p:sp>
      <p:sp>
        <p:nvSpPr>
          <p:cNvPr id="7" name="Shape 5"/>
          <p:cNvSpPr/>
          <p:nvPr/>
        </p:nvSpPr>
        <p:spPr>
          <a:xfrm>
            <a:off x="1971345" y="1874520"/>
            <a:ext cx="1936492" cy="310896"/>
          </a:xfrm>
          <a:prstGeom prst="rect">
            <a:avLst/>
          </a:prstGeom>
          <a:solidFill>
            <a:srgbClr val="8C9AA8"/>
          </a:solidFill>
          <a:ln/>
        </p:spPr>
      </p:sp>
      <p:sp>
        <p:nvSpPr>
          <p:cNvPr id="8" name="Text 6"/>
          <p:cNvSpPr/>
          <p:nvPr/>
        </p:nvSpPr>
        <p:spPr>
          <a:xfrm>
            <a:off x="1971345" y="1892808"/>
            <a:ext cx="1936492"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STAGE 2</a:t>
            </a:r>
            <a:endParaRPr lang="en-US" sz="950" dirty="0"/>
          </a:p>
        </p:txBody>
      </p:sp>
      <p:sp>
        <p:nvSpPr>
          <p:cNvPr id="9" name="Shape 7"/>
          <p:cNvSpPr/>
          <p:nvPr/>
        </p:nvSpPr>
        <p:spPr>
          <a:xfrm>
            <a:off x="3911589" y="1874520"/>
            <a:ext cx="2848444" cy="310896"/>
          </a:xfrm>
          <a:prstGeom prst="rect">
            <a:avLst/>
          </a:prstGeom>
          <a:solidFill>
            <a:srgbClr val="8C9AA8"/>
          </a:solidFill>
          <a:ln/>
        </p:spPr>
      </p:sp>
      <p:sp>
        <p:nvSpPr>
          <p:cNvPr id="10" name="Text 8"/>
          <p:cNvSpPr/>
          <p:nvPr/>
        </p:nvSpPr>
        <p:spPr>
          <a:xfrm>
            <a:off x="3911589" y="1892808"/>
            <a:ext cx="2848444"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STAGE 3</a:t>
            </a:r>
            <a:endParaRPr lang="en-US" sz="950" dirty="0"/>
          </a:p>
        </p:txBody>
      </p:sp>
      <p:sp>
        <p:nvSpPr>
          <p:cNvPr id="11" name="Shape 9"/>
          <p:cNvSpPr/>
          <p:nvPr/>
        </p:nvSpPr>
        <p:spPr>
          <a:xfrm>
            <a:off x="6763786" y="1874520"/>
            <a:ext cx="3084876" cy="310896"/>
          </a:xfrm>
          <a:prstGeom prst="rect">
            <a:avLst/>
          </a:prstGeom>
          <a:solidFill>
            <a:srgbClr val="2B5F8E"/>
          </a:solidFill>
          <a:ln/>
        </p:spPr>
      </p:sp>
      <p:sp>
        <p:nvSpPr>
          <p:cNvPr id="12" name="Text 10"/>
          <p:cNvSpPr/>
          <p:nvPr/>
        </p:nvSpPr>
        <p:spPr>
          <a:xfrm>
            <a:off x="6763786" y="1892808"/>
            <a:ext cx="3084876"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STAGE 4</a:t>
            </a:r>
            <a:endParaRPr lang="en-US" sz="950" dirty="0"/>
          </a:p>
        </p:txBody>
      </p:sp>
      <p:sp>
        <p:nvSpPr>
          <p:cNvPr id="13" name="Shape 11"/>
          <p:cNvSpPr/>
          <p:nvPr/>
        </p:nvSpPr>
        <p:spPr>
          <a:xfrm>
            <a:off x="9852415" y="1874520"/>
            <a:ext cx="1020786" cy="310896"/>
          </a:xfrm>
          <a:prstGeom prst="rect">
            <a:avLst/>
          </a:prstGeom>
          <a:solidFill>
            <a:srgbClr val="2B5F8E"/>
          </a:solidFill>
          <a:ln/>
        </p:spPr>
      </p:sp>
      <p:sp>
        <p:nvSpPr>
          <p:cNvPr id="14" name="Text 12"/>
          <p:cNvSpPr/>
          <p:nvPr/>
        </p:nvSpPr>
        <p:spPr>
          <a:xfrm>
            <a:off x="9852415" y="1892808"/>
            <a:ext cx="1020786"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STAGE 5</a:t>
            </a:r>
            <a:endParaRPr lang="en-US" sz="950" dirty="0"/>
          </a:p>
        </p:txBody>
      </p:sp>
      <p:sp>
        <p:nvSpPr>
          <p:cNvPr id="15" name="Shape 13"/>
          <p:cNvSpPr/>
          <p:nvPr/>
        </p:nvSpPr>
        <p:spPr>
          <a:xfrm>
            <a:off x="772668" y="1979676"/>
            <a:ext cx="100584" cy="100584"/>
          </a:xfrm>
          <a:prstGeom prst="ellipse">
            <a:avLst/>
          </a:prstGeom>
          <a:solidFill>
            <a:srgbClr val="FFFFFF"/>
          </a:solidFill>
          <a:ln w="15240">
            <a:solidFill>
              <a:srgbClr val="12304A"/>
            </a:solidFill>
            <a:prstDash val="solid"/>
          </a:ln>
        </p:spPr>
      </p:sp>
      <p:sp>
        <p:nvSpPr>
          <p:cNvPr id="16" name="Shape 14"/>
          <p:cNvSpPr/>
          <p:nvPr/>
        </p:nvSpPr>
        <p:spPr>
          <a:xfrm>
            <a:off x="819302" y="1728216"/>
            <a:ext cx="7315" cy="146304"/>
          </a:xfrm>
          <a:prstGeom prst="rect">
            <a:avLst/>
          </a:prstGeom>
          <a:solidFill>
            <a:srgbClr val="12304A"/>
          </a:solidFill>
          <a:ln/>
        </p:spPr>
      </p:sp>
      <p:sp>
        <p:nvSpPr>
          <p:cNvPr id="17" name="Text 15"/>
          <p:cNvSpPr/>
          <p:nvPr/>
        </p:nvSpPr>
        <p:spPr>
          <a:xfrm>
            <a:off x="457200"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G0</a:t>
            </a:r>
            <a:endParaRPr lang="en-US" sz="880" dirty="0"/>
          </a:p>
        </p:txBody>
      </p:sp>
      <p:sp>
        <p:nvSpPr>
          <p:cNvPr id="18" name="Text 16"/>
          <p:cNvSpPr/>
          <p:nvPr/>
        </p:nvSpPr>
        <p:spPr>
          <a:xfrm>
            <a:off x="457200"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Mar 2022</a:t>
            </a:r>
            <a:endParaRPr lang="en-US" sz="800" dirty="0"/>
          </a:p>
        </p:txBody>
      </p:sp>
      <p:sp>
        <p:nvSpPr>
          <p:cNvPr id="19" name="Shape 17"/>
          <p:cNvSpPr/>
          <p:nvPr/>
        </p:nvSpPr>
        <p:spPr>
          <a:xfrm>
            <a:off x="1917300" y="1979676"/>
            <a:ext cx="100584" cy="100584"/>
          </a:xfrm>
          <a:prstGeom prst="ellipse">
            <a:avLst/>
          </a:prstGeom>
          <a:solidFill>
            <a:srgbClr val="FFFFFF"/>
          </a:solidFill>
          <a:ln w="15240">
            <a:solidFill>
              <a:srgbClr val="12304A"/>
            </a:solidFill>
            <a:prstDash val="solid"/>
          </a:ln>
        </p:spPr>
      </p:sp>
      <p:sp>
        <p:nvSpPr>
          <p:cNvPr id="20" name="Shape 18"/>
          <p:cNvSpPr/>
          <p:nvPr/>
        </p:nvSpPr>
        <p:spPr>
          <a:xfrm>
            <a:off x="1963934" y="2185416"/>
            <a:ext cx="7315" cy="146304"/>
          </a:xfrm>
          <a:prstGeom prst="rect">
            <a:avLst/>
          </a:prstGeom>
          <a:solidFill>
            <a:srgbClr val="12304A"/>
          </a:solidFill>
          <a:ln/>
        </p:spPr>
      </p:sp>
      <p:sp>
        <p:nvSpPr>
          <p:cNvPr id="21" name="Text 19"/>
          <p:cNvSpPr/>
          <p:nvPr/>
        </p:nvSpPr>
        <p:spPr>
          <a:xfrm>
            <a:off x="1007472"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G1</a:t>
            </a:r>
            <a:endParaRPr lang="en-US" sz="880" dirty="0"/>
          </a:p>
        </p:txBody>
      </p:sp>
      <p:sp>
        <p:nvSpPr>
          <p:cNvPr id="22" name="Text 20"/>
          <p:cNvSpPr/>
          <p:nvPr/>
        </p:nvSpPr>
        <p:spPr>
          <a:xfrm>
            <a:off x="1007472"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Dec 2022</a:t>
            </a:r>
            <a:endParaRPr lang="en-US" sz="800" dirty="0"/>
          </a:p>
        </p:txBody>
      </p:sp>
      <p:sp>
        <p:nvSpPr>
          <p:cNvPr id="23" name="Shape 21"/>
          <p:cNvSpPr/>
          <p:nvPr/>
        </p:nvSpPr>
        <p:spPr>
          <a:xfrm>
            <a:off x="2596573" y="1979676"/>
            <a:ext cx="100584" cy="100584"/>
          </a:xfrm>
          <a:prstGeom prst="ellipse">
            <a:avLst/>
          </a:prstGeom>
          <a:solidFill>
            <a:srgbClr val="FFFFFF"/>
          </a:solidFill>
          <a:ln w="15240">
            <a:solidFill>
              <a:srgbClr val="12304A"/>
            </a:solidFill>
            <a:prstDash val="solid"/>
          </a:ln>
        </p:spPr>
      </p:sp>
      <p:sp>
        <p:nvSpPr>
          <p:cNvPr id="24" name="Shape 22"/>
          <p:cNvSpPr/>
          <p:nvPr/>
        </p:nvSpPr>
        <p:spPr>
          <a:xfrm>
            <a:off x="2643207" y="1728216"/>
            <a:ext cx="7315" cy="146304"/>
          </a:xfrm>
          <a:prstGeom prst="rect">
            <a:avLst/>
          </a:prstGeom>
          <a:solidFill>
            <a:srgbClr val="12304A"/>
          </a:solidFill>
          <a:ln/>
        </p:spPr>
      </p:sp>
      <p:sp>
        <p:nvSpPr>
          <p:cNvPr id="25" name="Text 23"/>
          <p:cNvSpPr/>
          <p:nvPr/>
        </p:nvSpPr>
        <p:spPr>
          <a:xfrm>
            <a:off x="1686745"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G2</a:t>
            </a:r>
            <a:endParaRPr lang="en-US" sz="880" dirty="0"/>
          </a:p>
        </p:txBody>
      </p:sp>
      <p:sp>
        <p:nvSpPr>
          <p:cNvPr id="26" name="Text 24"/>
          <p:cNvSpPr/>
          <p:nvPr/>
        </p:nvSpPr>
        <p:spPr>
          <a:xfrm>
            <a:off x="1686745"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Jun 2023</a:t>
            </a:r>
            <a:endParaRPr lang="en-US" sz="800" dirty="0"/>
          </a:p>
        </p:txBody>
      </p:sp>
      <p:sp>
        <p:nvSpPr>
          <p:cNvPr id="27" name="Shape 25"/>
          <p:cNvSpPr/>
          <p:nvPr/>
        </p:nvSpPr>
        <p:spPr>
          <a:xfrm>
            <a:off x="3857544" y="1979676"/>
            <a:ext cx="100584" cy="100584"/>
          </a:xfrm>
          <a:prstGeom prst="ellipse">
            <a:avLst/>
          </a:prstGeom>
          <a:solidFill>
            <a:srgbClr val="FFFFFF"/>
          </a:solidFill>
          <a:ln w="15240">
            <a:solidFill>
              <a:srgbClr val="12304A"/>
            </a:solidFill>
            <a:prstDash val="solid"/>
          </a:ln>
        </p:spPr>
      </p:sp>
      <p:sp>
        <p:nvSpPr>
          <p:cNvPr id="28" name="Shape 26"/>
          <p:cNvSpPr/>
          <p:nvPr/>
        </p:nvSpPr>
        <p:spPr>
          <a:xfrm>
            <a:off x="3904179" y="2185416"/>
            <a:ext cx="7315" cy="146304"/>
          </a:xfrm>
          <a:prstGeom prst="rect">
            <a:avLst/>
          </a:prstGeom>
          <a:solidFill>
            <a:srgbClr val="12304A"/>
          </a:solidFill>
          <a:ln/>
        </p:spPr>
      </p:sp>
      <p:sp>
        <p:nvSpPr>
          <p:cNvPr id="29" name="Text 27"/>
          <p:cNvSpPr/>
          <p:nvPr/>
        </p:nvSpPr>
        <p:spPr>
          <a:xfrm>
            <a:off x="2947716"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G3</a:t>
            </a:r>
            <a:endParaRPr lang="en-US" sz="880" dirty="0"/>
          </a:p>
        </p:txBody>
      </p:sp>
      <p:sp>
        <p:nvSpPr>
          <p:cNvPr id="30" name="Text 28"/>
          <p:cNvSpPr/>
          <p:nvPr/>
        </p:nvSpPr>
        <p:spPr>
          <a:xfrm>
            <a:off x="2947716"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May 2024</a:t>
            </a:r>
            <a:endParaRPr lang="en-US" sz="800" dirty="0"/>
          </a:p>
        </p:txBody>
      </p:sp>
      <p:sp>
        <p:nvSpPr>
          <p:cNvPr id="31" name="Shape 29"/>
          <p:cNvSpPr/>
          <p:nvPr/>
        </p:nvSpPr>
        <p:spPr>
          <a:xfrm>
            <a:off x="6709741" y="1979676"/>
            <a:ext cx="100584" cy="100584"/>
          </a:xfrm>
          <a:prstGeom prst="ellipse">
            <a:avLst/>
          </a:prstGeom>
          <a:solidFill>
            <a:srgbClr val="12304A"/>
          </a:solidFill>
          <a:ln w="15240">
            <a:solidFill>
              <a:srgbClr val="12304A"/>
            </a:solidFill>
            <a:prstDash val="solid"/>
          </a:ln>
        </p:spPr>
      </p:sp>
      <p:sp>
        <p:nvSpPr>
          <p:cNvPr id="32" name="Shape 30"/>
          <p:cNvSpPr/>
          <p:nvPr/>
        </p:nvSpPr>
        <p:spPr>
          <a:xfrm>
            <a:off x="6756376" y="1728216"/>
            <a:ext cx="7315" cy="146304"/>
          </a:xfrm>
          <a:prstGeom prst="rect">
            <a:avLst/>
          </a:prstGeom>
          <a:solidFill>
            <a:srgbClr val="12304A"/>
          </a:solidFill>
          <a:ln/>
        </p:spPr>
      </p:sp>
      <p:sp>
        <p:nvSpPr>
          <p:cNvPr id="33" name="Text 31"/>
          <p:cNvSpPr/>
          <p:nvPr/>
        </p:nvSpPr>
        <p:spPr>
          <a:xfrm>
            <a:off x="5799913" y="1417320"/>
            <a:ext cx="1920240" cy="310896"/>
          </a:xfrm>
          <a:prstGeom prst="rect">
            <a:avLst/>
          </a:prstGeom>
          <a:noFill/>
          <a:ln/>
        </p:spPr>
        <p:txBody>
          <a:bodyPr wrap="square" lIns="0" tIns="0" rIns="0" bIns="0" rtlCol="0" anchor="ctr"/>
          <a:lstStyle/>
          <a:p>
            <a:pPr algn="ctr" indent="0" marL="0">
              <a:buNone/>
            </a:pPr>
            <a:r>
              <a:rPr lang="en-US" sz="880" b="1" dirty="0">
                <a:solidFill>
                  <a:srgbClr val="12304A"/>
                </a:solidFill>
                <a:latin typeface="Calibri" pitchFamily="34" charset="0"/>
                <a:ea typeface="Calibri" pitchFamily="34" charset="-122"/>
                <a:cs typeface="Calibri" pitchFamily="34" charset="-120"/>
              </a:rPr>
              <a:t>G4</a:t>
            </a:r>
            <a:endParaRPr lang="en-US" sz="880" dirty="0"/>
          </a:p>
        </p:txBody>
      </p:sp>
      <p:sp>
        <p:nvSpPr>
          <p:cNvPr id="34" name="Text 32"/>
          <p:cNvSpPr/>
          <p:nvPr/>
        </p:nvSpPr>
        <p:spPr>
          <a:xfrm>
            <a:off x="5799913"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Jun 2026</a:t>
            </a:r>
            <a:endParaRPr lang="en-US" sz="800" dirty="0"/>
          </a:p>
        </p:txBody>
      </p:sp>
      <p:sp>
        <p:nvSpPr>
          <p:cNvPr id="35" name="Shape 33"/>
          <p:cNvSpPr/>
          <p:nvPr/>
        </p:nvSpPr>
        <p:spPr>
          <a:xfrm>
            <a:off x="9798370" y="1979676"/>
            <a:ext cx="100584" cy="100584"/>
          </a:xfrm>
          <a:prstGeom prst="ellipse">
            <a:avLst/>
          </a:prstGeom>
          <a:solidFill>
            <a:srgbClr val="FFFFFF"/>
          </a:solidFill>
          <a:ln w="15240">
            <a:solidFill>
              <a:srgbClr val="12304A"/>
            </a:solidFill>
            <a:prstDash val="solid"/>
          </a:ln>
        </p:spPr>
      </p:sp>
      <p:sp>
        <p:nvSpPr>
          <p:cNvPr id="36" name="Shape 34"/>
          <p:cNvSpPr/>
          <p:nvPr/>
        </p:nvSpPr>
        <p:spPr>
          <a:xfrm>
            <a:off x="9845005" y="2185416"/>
            <a:ext cx="7315" cy="146304"/>
          </a:xfrm>
          <a:prstGeom prst="rect">
            <a:avLst/>
          </a:prstGeom>
          <a:solidFill>
            <a:srgbClr val="12304A"/>
          </a:solidFill>
          <a:ln/>
        </p:spPr>
      </p:sp>
      <p:sp>
        <p:nvSpPr>
          <p:cNvPr id="37" name="Text 35"/>
          <p:cNvSpPr/>
          <p:nvPr/>
        </p:nvSpPr>
        <p:spPr>
          <a:xfrm>
            <a:off x="8888542"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G5</a:t>
            </a:r>
            <a:endParaRPr lang="en-US" sz="880" dirty="0"/>
          </a:p>
        </p:txBody>
      </p:sp>
      <p:sp>
        <p:nvSpPr>
          <p:cNvPr id="38" name="Text 36"/>
          <p:cNvSpPr/>
          <p:nvPr/>
        </p:nvSpPr>
        <p:spPr>
          <a:xfrm>
            <a:off x="8888542"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Sep 2028</a:t>
            </a:r>
            <a:endParaRPr lang="en-US" sz="800" dirty="0"/>
          </a:p>
        </p:txBody>
      </p:sp>
      <p:sp>
        <p:nvSpPr>
          <p:cNvPr id="39" name="Shape 37"/>
          <p:cNvSpPr/>
          <p:nvPr/>
        </p:nvSpPr>
        <p:spPr>
          <a:xfrm>
            <a:off x="11209457" y="1979676"/>
            <a:ext cx="100584" cy="100584"/>
          </a:xfrm>
          <a:prstGeom prst="ellipse">
            <a:avLst/>
          </a:prstGeom>
          <a:solidFill>
            <a:srgbClr val="FFFFFF"/>
          </a:solidFill>
          <a:ln w="15240">
            <a:solidFill>
              <a:srgbClr val="12304A"/>
            </a:solidFill>
            <a:prstDash val="solid"/>
          </a:ln>
        </p:spPr>
      </p:sp>
      <p:sp>
        <p:nvSpPr>
          <p:cNvPr id="40" name="Shape 38"/>
          <p:cNvSpPr/>
          <p:nvPr/>
        </p:nvSpPr>
        <p:spPr>
          <a:xfrm>
            <a:off x="11256092" y="1728216"/>
            <a:ext cx="7315" cy="146304"/>
          </a:xfrm>
          <a:prstGeom prst="rect">
            <a:avLst/>
          </a:prstGeom>
          <a:solidFill>
            <a:srgbClr val="12304A"/>
          </a:solidFill>
          <a:ln/>
        </p:spPr>
      </p:sp>
      <p:sp>
        <p:nvSpPr>
          <p:cNvPr id="41" name="Text 39"/>
          <p:cNvSpPr/>
          <p:nvPr/>
        </p:nvSpPr>
        <p:spPr>
          <a:xfrm>
            <a:off x="9814255"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G6</a:t>
            </a:r>
            <a:endParaRPr lang="en-US" sz="880" dirty="0"/>
          </a:p>
        </p:txBody>
      </p:sp>
      <p:sp>
        <p:nvSpPr>
          <p:cNvPr id="42" name="Text 40"/>
          <p:cNvSpPr/>
          <p:nvPr/>
        </p:nvSpPr>
        <p:spPr>
          <a:xfrm>
            <a:off x="9814255"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Oct 2029</a:t>
            </a:r>
            <a:endParaRPr lang="en-US" sz="800" dirty="0"/>
          </a:p>
        </p:txBody>
      </p:sp>
      <p:sp>
        <p:nvSpPr>
          <p:cNvPr id="43" name="Text 41"/>
          <p:cNvSpPr/>
          <p:nvPr/>
        </p:nvSpPr>
        <p:spPr>
          <a:xfrm>
            <a:off x="822960" y="2971800"/>
            <a:ext cx="10515600" cy="237744"/>
          </a:xfrm>
          <a:prstGeom prst="rect">
            <a:avLst/>
          </a:prstGeom>
          <a:noFill/>
          <a:ln/>
        </p:spPr>
        <p:txBody>
          <a:bodyPr wrap="square" lIns="0" tIns="0" rIns="0" bIns="0" rtlCol="0" anchor="ctr"/>
          <a:lstStyle/>
          <a:p>
            <a:pPr indent="0" marL="0">
              <a:buNone/>
            </a:pPr>
            <a:r>
              <a:rPr lang="en-US" sz="900" i="1" dirty="0">
                <a:solidFill>
                  <a:srgbClr val="8C9AA8"/>
                </a:solidFill>
                <a:latin typeface="Calibri" pitchFamily="34" charset="0"/>
                <a:ea typeface="Calibri" pitchFamily="34" charset="-122"/>
                <a:cs typeface="Calibri" pitchFamily="34" charset="-120"/>
              </a:rPr>
              <a:t>Mar 2022 to Nov 2029. Four gates behind us, three ahead.</a:t>
            </a:r>
            <a:endParaRPr lang="en-US" sz="900" dirty="0"/>
          </a:p>
        </p:txBody>
      </p:sp>
      <p:sp>
        <p:nvSpPr>
          <p:cNvPr id="44" name="Text 42"/>
          <p:cNvSpPr/>
          <p:nvPr/>
        </p:nvSpPr>
        <p:spPr>
          <a:xfrm>
            <a:off x="548640" y="3977640"/>
            <a:ext cx="11064240" cy="20574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Each gate is a decision point with the authority to stop the program, and each releases a tranche of money against evidence rather than against a plan. The stages between them are not equal: Stage 4, which starts today, is 58 percent of the budget and about a third of the calendar.</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shape is deliberate. Early stages are cheap and fast because their job is to kill the program economically if it is going to fail. By the time a program reaches Phase 3 it has survived the two most likely failure modes, and the spend rises accordingly — which is also why the governance tightens rather than relaxes.</a:t>
            </a:r>
            <a:endParaRPr lang="en-US" sz="1250" dirty="0"/>
          </a:p>
        </p:txBody>
      </p:sp>
      <p:sp>
        <p:nvSpPr>
          <p:cNvPr id="45" name="Text 43"/>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46" name="Text 44"/>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10</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What the four gates behind us decided</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Each one released money against evidence, and could have stopped the program</a:t>
            </a:r>
            <a:endParaRPr lang="en-US" sz="1250" dirty="0"/>
          </a:p>
        </p:txBody>
      </p:sp>
      <p:sp>
        <p:nvSpPr>
          <p:cNvPr id="4" name="Shape 2"/>
          <p:cNvSpPr/>
          <p:nvPr/>
        </p:nvSpPr>
        <p:spPr>
          <a:xfrm>
            <a:off x="548640" y="1389888"/>
            <a:ext cx="11064240" cy="859536"/>
          </a:xfrm>
          <a:prstGeom prst="roundRect">
            <a:avLst>
              <a:gd name="adj" fmla="val 5319"/>
            </a:avLst>
          </a:prstGeom>
          <a:solidFill>
            <a:srgbClr val="F7F9FB"/>
          </a:solidFill>
          <a:ln w="12700">
            <a:solidFill>
              <a:srgbClr val="E2E8F0"/>
            </a:solidFill>
            <a:prstDash val="solid"/>
          </a:ln>
        </p:spPr>
      </p:sp>
      <p:sp>
        <p:nvSpPr>
          <p:cNvPr id="5" name="Text 3"/>
          <p:cNvSpPr/>
          <p:nvPr/>
        </p:nvSpPr>
        <p:spPr>
          <a:xfrm>
            <a:off x="777240" y="1444752"/>
            <a:ext cx="1371600" cy="749808"/>
          </a:xfrm>
          <a:prstGeom prst="rect">
            <a:avLst/>
          </a:prstGeom>
          <a:noFill/>
          <a:ln/>
        </p:spPr>
        <p:txBody>
          <a:bodyPr wrap="square" lIns="0" tIns="0" rIns="0" bIns="0" rtlCol="0" anchor="ctr"/>
          <a:lstStyle/>
          <a:p>
            <a:pPr indent="0" marL="0">
              <a:buNone/>
            </a:pPr>
            <a:r>
              <a:rPr lang="en-US" sz="1500" b="1" dirty="0">
                <a:solidFill>
                  <a:srgbClr val="12304A"/>
                </a:solidFill>
                <a:latin typeface="Cambria" pitchFamily="34" charset="0"/>
                <a:ea typeface="Cambria" pitchFamily="34" charset="-122"/>
                <a:cs typeface="Cambria" pitchFamily="34" charset="-120"/>
              </a:rPr>
              <a:t>Gate 0</a:t>
            </a:r>
            <a:endParaRPr lang="en-US" sz="1500" dirty="0"/>
          </a:p>
        </p:txBody>
      </p:sp>
      <p:sp>
        <p:nvSpPr>
          <p:cNvPr id="6" name="Text 4"/>
          <p:cNvSpPr/>
          <p:nvPr/>
        </p:nvSpPr>
        <p:spPr>
          <a:xfrm>
            <a:off x="2194560" y="1444752"/>
            <a:ext cx="1463040" cy="749808"/>
          </a:xfrm>
          <a:prstGeom prst="rect">
            <a:avLst/>
          </a:prstGeom>
          <a:noFill/>
          <a:ln/>
        </p:spPr>
        <p:txBody>
          <a:bodyPr wrap="square" lIns="0" tIns="0" rIns="0" bIns="0" rtlCol="0" anchor="ctr"/>
          <a:lstStyle/>
          <a:p>
            <a:pPr indent="0" marL="0">
              <a:buNone/>
            </a:pPr>
            <a:r>
              <a:rPr lang="en-US" sz="1100" dirty="0">
                <a:solidFill>
                  <a:srgbClr val="8C9AA8"/>
                </a:solidFill>
                <a:latin typeface="Calibri" pitchFamily="34" charset="0"/>
                <a:ea typeface="Calibri" pitchFamily="34" charset="-122"/>
                <a:cs typeface="Calibri" pitchFamily="34" charset="-120"/>
              </a:rPr>
              <a:t>Mar 2022</a:t>
            </a:r>
            <a:endParaRPr lang="en-US" sz="1100" dirty="0"/>
          </a:p>
        </p:txBody>
      </p:sp>
      <p:sp>
        <p:nvSpPr>
          <p:cNvPr id="7" name="Text 5"/>
          <p:cNvSpPr/>
          <p:nvPr/>
        </p:nvSpPr>
        <p:spPr>
          <a:xfrm>
            <a:off x="3749040" y="1444752"/>
            <a:ext cx="7589520" cy="749808"/>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Candidate Selection. VTX-401 chosen over two alternatives; program chartered and Stage 1 funded.</a:t>
            </a:r>
            <a:endParaRPr lang="en-US" sz="1100" dirty="0"/>
          </a:p>
        </p:txBody>
      </p:sp>
      <p:sp>
        <p:nvSpPr>
          <p:cNvPr id="8" name="Shape 6"/>
          <p:cNvSpPr/>
          <p:nvPr/>
        </p:nvSpPr>
        <p:spPr>
          <a:xfrm>
            <a:off x="548640" y="2386584"/>
            <a:ext cx="11064240" cy="859536"/>
          </a:xfrm>
          <a:prstGeom prst="roundRect">
            <a:avLst>
              <a:gd name="adj" fmla="val 5319"/>
            </a:avLst>
          </a:prstGeom>
          <a:solidFill>
            <a:srgbClr val="F7F9FB"/>
          </a:solidFill>
          <a:ln w="12700">
            <a:solidFill>
              <a:srgbClr val="E2E8F0"/>
            </a:solidFill>
            <a:prstDash val="solid"/>
          </a:ln>
        </p:spPr>
      </p:sp>
      <p:sp>
        <p:nvSpPr>
          <p:cNvPr id="9" name="Text 7"/>
          <p:cNvSpPr/>
          <p:nvPr/>
        </p:nvSpPr>
        <p:spPr>
          <a:xfrm>
            <a:off x="777240" y="2441448"/>
            <a:ext cx="1371600" cy="749808"/>
          </a:xfrm>
          <a:prstGeom prst="rect">
            <a:avLst/>
          </a:prstGeom>
          <a:noFill/>
          <a:ln/>
        </p:spPr>
        <p:txBody>
          <a:bodyPr wrap="square" lIns="0" tIns="0" rIns="0" bIns="0" rtlCol="0" anchor="ctr"/>
          <a:lstStyle/>
          <a:p>
            <a:pPr indent="0" marL="0">
              <a:buNone/>
            </a:pPr>
            <a:r>
              <a:rPr lang="en-US" sz="1500" b="1" dirty="0">
                <a:solidFill>
                  <a:srgbClr val="12304A"/>
                </a:solidFill>
                <a:latin typeface="Cambria" pitchFamily="34" charset="0"/>
                <a:ea typeface="Cambria" pitchFamily="34" charset="-122"/>
                <a:cs typeface="Cambria" pitchFamily="34" charset="-120"/>
              </a:rPr>
              <a:t>Gate 1</a:t>
            </a:r>
            <a:endParaRPr lang="en-US" sz="1500" dirty="0"/>
          </a:p>
        </p:txBody>
      </p:sp>
      <p:sp>
        <p:nvSpPr>
          <p:cNvPr id="10" name="Text 8"/>
          <p:cNvSpPr/>
          <p:nvPr/>
        </p:nvSpPr>
        <p:spPr>
          <a:xfrm>
            <a:off x="2194560" y="2441448"/>
            <a:ext cx="1463040" cy="749808"/>
          </a:xfrm>
          <a:prstGeom prst="rect">
            <a:avLst/>
          </a:prstGeom>
          <a:noFill/>
          <a:ln/>
        </p:spPr>
        <p:txBody>
          <a:bodyPr wrap="square" lIns="0" tIns="0" rIns="0" bIns="0" rtlCol="0" anchor="ctr"/>
          <a:lstStyle/>
          <a:p>
            <a:pPr indent="0" marL="0">
              <a:buNone/>
            </a:pPr>
            <a:r>
              <a:rPr lang="en-US" sz="1100" dirty="0">
                <a:solidFill>
                  <a:srgbClr val="8C9AA8"/>
                </a:solidFill>
                <a:latin typeface="Calibri" pitchFamily="34" charset="0"/>
                <a:ea typeface="Calibri" pitchFamily="34" charset="-122"/>
                <a:cs typeface="Calibri" pitchFamily="34" charset="-120"/>
              </a:rPr>
              <a:t>Dec 2022</a:t>
            </a:r>
            <a:endParaRPr lang="en-US" sz="1100" dirty="0"/>
          </a:p>
        </p:txBody>
      </p:sp>
      <p:sp>
        <p:nvSpPr>
          <p:cNvPr id="11" name="Text 9"/>
          <p:cNvSpPr/>
          <p:nvPr/>
        </p:nvSpPr>
        <p:spPr>
          <a:xfrm>
            <a:off x="3749040" y="2441448"/>
            <a:ext cx="7589520" cy="749808"/>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IND-Enabling Readiness. GLP toxicology complete and the nonclinical package judged sufficient to support dosing humans.</a:t>
            </a:r>
            <a:endParaRPr lang="en-US" sz="1100" dirty="0"/>
          </a:p>
        </p:txBody>
      </p:sp>
      <p:sp>
        <p:nvSpPr>
          <p:cNvPr id="12" name="Shape 10"/>
          <p:cNvSpPr/>
          <p:nvPr/>
        </p:nvSpPr>
        <p:spPr>
          <a:xfrm>
            <a:off x="548640" y="3383280"/>
            <a:ext cx="11064240" cy="859536"/>
          </a:xfrm>
          <a:prstGeom prst="roundRect">
            <a:avLst>
              <a:gd name="adj" fmla="val 5319"/>
            </a:avLst>
          </a:prstGeom>
          <a:solidFill>
            <a:srgbClr val="F7F9FB"/>
          </a:solidFill>
          <a:ln w="12700">
            <a:solidFill>
              <a:srgbClr val="E2E8F0"/>
            </a:solidFill>
            <a:prstDash val="solid"/>
          </a:ln>
        </p:spPr>
      </p:sp>
      <p:sp>
        <p:nvSpPr>
          <p:cNvPr id="13" name="Text 11"/>
          <p:cNvSpPr/>
          <p:nvPr/>
        </p:nvSpPr>
        <p:spPr>
          <a:xfrm>
            <a:off x="777240" y="3438144"/>
            <a:ext cx="1371600" cy="749808"/>
          </a:xfrm>
          <a:prstGeom prst="rect">
            <a:avLst/>
          </a:prstGeom>
          <a:noFill/>
          <a:ln/>
        </p:spPr>
        <p:txBody>
          <a:bodyPr wrap="square" lIns="0" tIns="0" rIns="0" bIns="0" rtlCol="0" anchor="ctr"/>
          <a:lstStyle/>
          <a:p>
            <a:pPr indent="0" marL="0">
              <a:buNone/>
            </a:pPr>
            <a:r>
              <a:rPr lang="en-US" sz="1500" b="1" dirty="0">
                <a:solidFill>
                  <a:srgbClr val="12304A"/>
                </a:solidFill>
                <a:latin typeface="Cambria" pitchFamily="34" charset="0"/>
                <a:ea typeface="Cambria" pitchFamily="34" charset="-122"/>
                <a:cs typeface="Cambria" pitchFamily="34" charset="-120"/>
              </a:rPr>
              <a:t>Gate 2</a:t>
            </a:r>
            <a:endParaRPr lang="en-US" sz="1500" dirty="0"/>
          </a:p>
        </p:txBody>
      </p:sp>
      <p:sp>
        <p:nvSpPr>
          <p:cNvPr id="14" name="Text 12"/>
          <p:cNvSpPr/>
          <p:nvPr/>
        </p:nvSpPr>
        <p:spPr>
          <a:xfrm>
            <a:off x="2194560" y="3438144"/>
            <a:ext cx="1463040" cy="749808"/>
          </a:xfrm>
          <a:prstGeom prst="rect">
            <a:avLst/>
          </a:prstGeom>
          <a:noFill/>
          <a:ln/>
        </p:spPr>
        <p:txBody>
          <a:bodyPr wrap="square" lIns="0" tIns="0" rIns="0" bIns="0" rtlCol="0" anchor="ctr"/>
          <a:lstStyle/>
          <a:p>
            <a:pPr indent="0" marL="0">
              <a:buNone/>
            </a:pPr>
            <a:r>
              <a:rPr lang="en-US" sz="1100" dirty="0">
                <a:solidFill>
                  <a:srgbClr val="8C9AA8"/>
                </a:solidFill>
                <a:latin typeface="Calibri" pitchFamily="34" charset="0"/>
                <a:ea typeface="Calibri" pitchFamily="34" charset="-122"/>
                <a:cs typeface="Calibri" pitchFamily="34" charset="-120"/>
              </a:rPr>
              <a:t>Jun 2023</a:t>
            </a:r>
            <a:endParaRPr lang="en-US" sz="1100" dirty="0"/>
          </a:p>
        </p:txBody>
      </p:sp>
      <p:sp>
        <p:nvSpPr>
          <p:cNvPr id="15" name="Text 13"/>
          <p:cNvSpPr/>
          <p:nvPr/>
        </p:nvSpPr>
        <p:spPr>
          <a:xfrm>
            <a:off x="3749040" y="3438144"/>
            <a:ext cx="7589520" cy="749808"/>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IND Submission. A gate that releases no money — it authorizes the filing, and the agency's silence for thirty days is what permits Phase 1 to begin.</a:t>
            </a:r>
            <a:endParaRPr lang="en-US" sz="1100" dirty="0"/>
          </a:p>
        </p:txBody>
      </p:sp>
      <p:sp>
        <p:nvSpPr>
          <p:cNvPr id="16" name="Shape 14"/>
          <p:cNvSpPr/>
          <p:nvPr/>
        </p:nvSpPr>
        <p:spPr>
          <a:xfrm>
            <a:off x="548640" y="4379976"/>
            <a:ext cx="11064240" cy="859536"/>
          </a:xfrm>
          <a:prstGeom prst="roundRect">
            <a:avLst>
              <a:gd name="adj" fmla="val 5319"/>
            </a:avLst>
          </a:prstGeom>
          <a:solidFill>
            <a:srgbClr val="F7F9FB"/>
          </a:solidFill>
          <a:ln w="12700">
            <a:solidFill>
              <a:srgbClr val="E2E8F0"/>
            </a:solidFill>
            <a:prstDash val="solid"/>
          </a:ln>
        </p:spPr>
      </p:sp>
      <p:sp>
        <p:nvSpPr>
          <p:cNvPr id="17" name="Text 15"/>
          <p:cNvSpPr/>
          <p:nvPr/>
        </p:nvSpPr>
        <p:spPr>
          <a:xfrm>
            <a:off x="777240" y="4434840"/>
            <a:ext cx="1371600" cy="749808"/>
          </a:xfrm>
          <a:prstGeom prst="rect">
            <a:avLst/>
          </a:prstGeom>
          <a:noFill/>
          <a:ln/>
        </p:spPr>
        <p:txBody>
          <a:bodyPr wrap="square" lIns="0" tIns="0" rIns="0" bIns="0" rtlCol="0" anchor="ctr"/>
          <a:lstStyle/>
          <a:p>
            <a:pPr indent="0" marL="0">
              <a:buNone/>
            </a:pPr>
            <a:r>
              <a:rPr lang="en-US" sz="1500" b="1" dirty="0">
                <a:solidFill>
                  <a:srgbClr val="12304A"/>
                </a:solidFill>
                <a:latin typeface="Cambria" pitchFamily="34" charset="0"/>
                <a:ea typeface="Cambria" pitchFamily="34" charset="-122"/>
                <a:cs typeface="Cambria" pitchFamily="34" charset="-120"/>
              </a:rPr>
              <a:t>Gate 3</a:t>
            </a:r>
            <a:endParaRPr lang="en-US" sz="1500" dirty="0"/>
          </a:p>
        </p:txBody>
      </p:sp>
      <p:sp>
        <p:nvSpPr>
          <p:cNvPr id="18" name="Text 16"/>
          <p:cNvSpPr/>
          <p:nvPr/>
        </p:nvSpPr>
        <p:spPr>
          <a:xfrm>
            <a:off x="2194560" y="4434840"/>
            <a:ext cx="1463040" cy="749808"/>
          </a:xfrm>
          <a:prstGeom prst="rect">
            <a:avLst/>
          </a:prstGeom>
          <a:noFill/>
          <a:ln/>
        </p:spPr>
        <p:txBody>
          <a:bodyPr wrap="square" lIns="0" tIns="0" rIns="0" bIns="0" rtlCol="0" anchor="ctr"/>
          <a:lstStyle/>
          <a:p>
            <a:pPr indent="0" marL="0">
              <a:buNone/>
            </a:pPr>
            <a:r>
              <a:rPr lang="en-US" sz="1100" dirty="0">
                <a:solidFill>
                  <a:srgbClr val="8C9AA8"/>
                </a:solidFill>
                <a:latin typeface="Calibri" pitchFamily="34" charset="0"/>
                <a:ea typeface="Calibri" pitchFamily="34" charset="-122"/>
                <a:cs typeface="Calibri" pitchFamily="34" charset="-120"/>
              </a:rPr>
              <a:t>May 2024</a:t>
            </a:r>
            <a:endParaRPr lang="en-US" sz="1100" dirty="0"/>
          </a:p>
        </p:txBody>
      </p:sp>
      <p:sp>
        <p:nvSpPr>
          <p:cNvPr id="19" name="Text 17"/>
          <p:cNvSpPr/>
          <p:nvPr/>
        </p:nvSpPr>
        <p:spPr>
          <a:xfrm>
            <a:off x="3749040" y="4434840"/>
            <a:ext cx="7589520" cy="749808"/>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Phase 2 Readiness. Phase 1 dose selection accepted; the dose-ranging study authorized.</a:t>
            </a:r>
            <a:endParaRPr lang="en-US" sz="1100" dirty="0"/>
          </a:p>
        </p:txBody>
      </p:sp>
      <p:sp>
        <p:nvSpPr>
          <p:cNvPr id="20" name="Shape 18"/>
          <p:cNvSpPr/>
          <p:nvPr/>
        </p:nvSpPr>
        <p:spPr>
          <a:xfrm>
            <a:off x="548640" y="5376672"/>
            <a:ext cx="11064240" cy="859536"/>
          </a:xfrm>
          <a:prstGeom prst="roundRect">
            <a:avLst>
              <a:gd name="adj" fmla="val 5319"/>
            </a:avLst>
          </a:prstGeom>
          <a:solidFill>
            <a:srgbClr val="F7F9FB"/>
          </a:solidFill>
          <a:ln w="12700">
            <a:solidFill>
              <a:srgbClr val="E2E8F0"/>
            </a:solidFill>
            <a:prstDash val="solid"/>
          </a:ln>
        </p:spPr>
      </p:sp>
      <p:sp>
        <p:nvSpPr>
          <p:cNvPr id="21" name="Text 19"/>
          <p:cNvSpPr/>
          <p:nvPr/>
        </p:nvSpPr>
        <p:spPr>
          <a:xfrm>
            <a:off x="777240" y="5431536"/>
            <a:ext cx="1371600" cy="749808"/>
          </a:xfrm>
          <a:prstGeom prst="rect">
            <a:avLst/>
          </a:prstGeom>
          <a:noFill/>
          <a:ln/>
        </p:spPr>
        <p:txBody>
          <a:bodyPr wrap="square" lIns="0" tIns="0" rIns="0" bIns="0" rtlCol="0" anchor="ctr"/>
          <a:lstStyle/>
          <a:p>
            <a:pPr indent="0" marL="0">
              <a:buNone/>
            </a:pPr>
            <a:r>
              <a:rPr lang="en-US" sz="1500" b="1" dirty="0">
                <a:solidFill>
                  <a:srgbClr val="12304A"/>
                </a:solidFill>
                <a:latin typeface="Cambria" pitchFamily="34" charset="0"/>
                <a:ea typeface="Cambria" pitchFamily="34" charset="-122"/>
                <a:cs typeface="Cambria" pitchFamily="34" charset="-120"/>
              </a:rPr>
              <a:t>Gate 4</a:t>
            </a:r>
            <a:endParaRPr lang="en-US" sz="1500" dirty="0"/>
          </a:p>
        </p:txBody>
      </p:sp>
      <p:sp>
        <p:nvSpPr>
          <p:cNvPr id="22" name="Text 20"/>
          <p:cNvSpPr/>
          <p:nvPr/>
        </p:nvSpPr>
        <p:spPr>
          <a:xfrm>
            <a:off x="2194560" y="5431536"/>
            <a:ext cx="1463040" cy="749808"/>
          </a:xfrm>
          <a:prstGeom prst="rect">
            <a:avLst/>
          </a:prstGeom>
          <a:noFill/>
          <a:ln/>
        </p:spPr>
        <p:txBody>
          <a:bodyPr wrap="square" lIns="0" tIns="0" rIns="0" bIns="0" rtlCol="0" anchor="ctr"/>
          <a:lstStyle/>
          <a:p>
            <a:pPr indent="0" marL="0">
              <a:buNone/>
            </a:pPr>
            <a:r>
              <a:rPr lang="en-US" sz="1100" dirty="0">
                <a:solidFill>
                  <a:srgbClr val="8C9AA8"/>
                </a:solidFill>
                <a:latin typeface="Calibri" pitchFamily="34" charset="0"/>
                <a:ea typeface="Calibri" pitchFamily="34" charset="-122"/>
                <a:cs typeface="Calibri" pitchFamily="34" charset="-120"/>
              </a:rPr>
              <a:t>Jun 2026</a:t>
            </a:r>
            <a:endParaRPr lang="en-US" sz="1100" dirty="0"/>
          </a:p>
        </p:txBody>
      </p:sp>
      <p:sp>
        <p:nvSpPr>
          <p:cNvPr id="23" name="Text 21"/>
          <p:cNvSpPr/>
          <p:nvPr/>
        </p:nvSpPr>
        <p:spPr>
          <a:xfrm>
            <a:off x="3749040" y="5431536"/>
            <a:ext cx="7589520" cy="749808"/>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TODAY. Phase 3 Initiation — go with conditions, 5-0-1. The largest single commitment in the program.</a:t>
            </a:r>
            <a:endParaRPr lang="en-US" sz="1100" dirty="0"/>
          </a:p>
        </p:txBody>
      </p:sp>
      <p:sp>
        <p:nvSpPr>
          <p:cNvPr id="24" name="Text 2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5" name="Text 2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11</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Where we are today</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Gate 4 carried with conditions on 30 June 2026. One abstention, recorded.</a:t>
            </a:r>
            <a:endParaRPr lang="en-US" sz="1250" dirty="0"/>
          </a:p>
        </p:txBody>
      </p:sp>
      <p:sp>
        <p:nvSpPr>
          <p:cNvPr id="4" name="Shape 2"/>
          <p:cNvSpPr/>
          <p:nvPr/>
        </p:nvSpPr>
        <p:spPr>
          <a:xfrm>
            <a:off x="548640" y="1463040"/>
            <a:ext cx="2615184" cy="1517904"/>
          </a:xfrm>
          <a:prstGeom prst="roundRect">
            <a:avLst>
              <a:gd name="adj" fmla="val 3012"/>
            </a:avLst>
          </a:prstGeom>
          <a:solidFill>
            <a:srgbClr val="F7F9FB"/>
          </a:solidFill>
          <a:ln w="12700">
            <a:solidFill>
              <a:srgbClr val="E2E8F0"/>
            </a:solidFill>
            <a:prstDash val="solid"/>
          </a:ln>
        </p:spPr>
      </p:sp>
      <p:sp>
        <p:nvSpPr>
          <p:cNvPr id="5" name="Text 3"/>
          <p:cNvSpPr/>
          <p:nvPr/>
        </p:nvSpPr>
        <p:spPr>
          <a:xfrm>
            <a:off x="685800" y="1627632"/>
            <a:ext cx="2340864" cy="603504"/>
          </a:xfrm>
          <a:prstGeom prst="rect">
            <a:avLst/>
          </a:prstGeom>
          <a:noFill/>
          <a:ln/>
        </p:spPr>
        <p:txBody>
          <a:bodyPr wrap="square" lIns="0" tIns="0" rIns="0" bIns="0" rtlCol="0" anchor="ctr"/>
          <a:lstStyle/>
          <a:p>
            <a:pPr algn="ctr" indent="0" marL="0">
              <a:buNone/>
            </a:pPr>
            <a:r>
              <a:rPr lang="en-US" sz="2700" b="1" dirty="0">
                <a:solidFill>
                  <a:srgbClr val="2B5F8E"/>
                </a:solidFill>
                <a:latin typeface="Cambria" pitchFamily="34" charset="0"/>
                <a:ea typeface="Cambria" pitchFamily="34" charset="-122"/>
                <a:cs typeface="Cambria" pitchFamily="34" charset="-120"/>
              </a:rPr>
              <a:t>$125,800,000</a:t>
            </a:r>
            <a:endParaRPr lang="en-US" sz="2700" dirty="0"/>
          </a:p>
        </p:txBody>
      </p:sp>
      <p:sp>
        <p:nvSpPr>
          <p:cNvPr id="6" name="Text 4"/>
          <p:cNvSpPr/>
          <p:nvPr/>
        </p:nvSpPr>
        <p:spPr>
          <a:xfrm>
            <a:off x="685800" y="2231136"/>
            <a:ext cx="2340864" cy="621792"/>
          </a:xfrm>
          <a:prstGeom prst="rect">
            <a:avLst/>
          </a:prstGeom>
          <a:noFill/>
          <a:ln/>
        </p:spPr>
        <p:txBody>
          <a:bodyPr wrap="square" lIns="0" tIns="0" rIns="0" bIns="0" rtlCol="0" anchor="ctr"/>
          <a:lstStyle/>
          <a:p>
            <a:pPr algn="ctr" indent="0" marL="0">
              <a:buNone/>
            </a:pPr>
            <a:r>
              <a:rPr lang="en-US" sz="1050" dirty="0">
                <a:solidFill>
                  <a:srgbClr val="5A6673"/>
                </a:solidFill>
                <a:latin typeface="Calibri" pitchFamily="34" charset="0"/>
                <a:ea typeface="Calibri" pitchFamily="34" charset="-122"/>
                <a:cs typeface="Calibri" pitchFamily="34" charset="-120"/>
              </a:rPr>
              <a:t>Released today for Stage 4</a:t>
            </a:r>
            <a:endParaRPr lang="en-US" sz="1050" dirty="0"/>
          </a:p>
        </p:txBody>
      </p:sp>
      <p:sp>
        <p:nvSpPr>
          <p:cNvPr id="7" name="Shape 5"/>
          <p:cNvSpPr/>
          <p:nvPr/>
        </p:nvSpPr>
        <p:spPr>
          <a:xfrm>
            <a:off x="3346704" y="1463040"/>
            <a:ext cx="2615184" cy="1517904"/>
          </a:xfrm>
          <a:prstGeom prst="roundRect">
            <a:avLst>
              <a:gd name="adj" fmla="val 3012"/>
            </a:avLst>
          </a:prstGeom>
          <a:solidFill>
            <a:srgbClr val="F7F9FB"/>
          </a:solidFill>
          <a:ln w="12700">
            <a:solidFill>
              <a:srgbClr val="E2E8F0"/>
            </a:solidFill>
            <a:prstDash val="solid"/>
          </a:ln>
        </p:spPr>
      </p:sp>
      <p:sp>
        <p:nvSpPr>
          <p:cNvPr id="8" name="Text 6"/>
          <p:cNvSpPr/>
          <p:nvPr/>
        </p:nvSpPr>
        <p:spPr>
          <a:xfrm>
            <a:off x="3483864" y="1627632"/>
            <a:ext cx="2340864" cy="603504"/>
          </a:xfrm>
          <a:prstGeom prst="rect">
            <a:avLst/>
          </a:prstGeom>
          <a:noFill/>
          <a:ln/>
        </p:spPr>
        <p:txBody>
          <a:bodyPr wrap="square" lIns="0" tIns="0" rIns="0" bIns="0" rtlCol="0" anchor="ctr"/>
          <a:lstStyle/>
          <a:p>
            <a:pPr algn="ctr" indent="0" marL="0">
              <a:buNone/>
            </a:pPr>
            <a:r>
              <a:rPr lang="en-US" sz="2700" b="1" dirty="0">
                <a:solidFill>
                  <a:srgbClr val="2B5F8E"/>
                </a:solidFill>
                <a:latin typeface="Cambria" pitchFamily="34" charset="0"/>
                <a:ea typeface="Cambria" pitchFamily="34" charset="-122"/>
                <a:cs typeface="Cambria" pitchFamily="34" charset="-120"/>
              </a:rPr>
              <a:t>2,480</a:t>
            </a:r>
            <a:endParaRPr lang="en-US" sz="2700" dirty="0"/>
          </a:p>
        </p:txBody>
      </p:sp>
      <p:sp>
        <p:nvSpPr>
          <p:cNvPr id="9" name="Text 7"/>
          <p:cNvSpPr/>
          <p:nvPr/>
        </p:nvSpPr>
        <p:spPr>
          <a:xfrm>
            <a:off x="3483864" y="2231136"/>
            <a:ext cx="2340864" cy="621792"/>
          </a:xfrm>
          <a:prstGeom prst="rect">
            <a:avLst/>
          </a:prstGeom>
          <a:noFill/>
          <a:ln/>
        </p:spPr>
        <p:txBody>
          <a:bodyPr wrap="square" lIns="0" tIns="0" rIns="0" bIns="0" rtlCol="0" anchor="ctr"/>
          <a:lstStyle/>
          <a:p>
            <a:pPr algn="ctr" indent="0" marL="0">
              <a:buNone/>
            </a:pPr>
            <a:r>
              <a:rPr lang="en-US" sz="1050" dirty="0">
                <a:solidFill>
                  <a:srgbClr val="5A6673"/>
                </a:solidFill>
                <a:latin typeface="Calibri" pitchFamily="34" charset="0"/>
                <a:ea typeface="Calibri" pitchFamily="34" charset="-122"/>
                <a:cs typeface="Calibri" pitchFamily="34" charset="-120"/>
              </a:rPr>
              <a:t>Participants to randomize</a:t>
            </a:r>
            <a:endParaRPr lang="en-US" sz="1050" dirty="0"/>
          </a:p>
        </p:txBody>
      </p:sp>
      <p:sp>
        <p:nvSpPr>
          <p:cNvPr id="10" name="Shape 8"/>
          <p:cNvSpPr/>
          <p:nvPr/>
        </p:nvSpPr>
        <p:spPr>
          <a:xfrm>
            <a:off x="6144768" y="1463040"/>
            <a:ext cx="2615184" cy="1517904"/>
          </a:xfrm>
          <a:prstGeom prst="roundRect">
            <a:avLst>
              <a:gd name="adj" fmla="val 3012"/>
            </a:avLst>
          </a:prstGeom>
          <a:solidFill>
            <a:srgbClr val="F7F9FB"/>
          </a:solidFill>
          <a:ln w="12700">
            <a:solidFill>
              <a:srgbClr val="E2E8F0"/>
            </a:solidFill>
            <a:prstDash val="solid"/>
          </a:ln>
        </p:spPr>
      </p:sp>
      <p:sp>
        <p:nvSpPr>
          <p:cNvPr id="11" name="Text 9"/>
          <p:cNvSpPr/>
          <p:nvPr/>
        </p:nvSpPr>
        <p:spPr>
          <a:xfrm>
            <a:off x="6281928" y="1627632"/>
            <a:ext cx="2340864" cy="603504"/>
          </a:xfrm>
          <a:prstGeom prst="rect">
            <a:avLst/>
          </a:prstGeom>
          <a:noFill/>
          <a:ln/>
        </p:spPr>
        <p:txBody>
          <a:bodyPr wrap="square" lIns="0" tIns="0" rIns="0" bIns="0" rtlCol="0" anchor="ctr"/>
          <a:lstStyle/>
          <a:p>
            <a:pPr algn="ctr" indent="0" marL="0">
              <a:buNone/>
            </a:pPr>
            <a:r>
              <a:rPr lang="en-US" sz="2700" b="1" dirty="0">
                <a:solidFill>
                  <a:srgbClr val="2B5F8E"/>
                </a:solidFill>
                <a:latin typeface="Cambria" pitchFamily="34" charset="0"/>
                <a:ea typeface="Cambria" pitchFamily="34" charset="-122"/>
                <a:cs typeface="Cambria" pitchFamily="34" charset="-120"/>
              </a:rPr>
              <a:t>260</a:t>
            </a:r>
            <a:endParaRPr lang="en-US" sz="2700" dirty="0"/>
          </a:p>
        </p:txBody>
      </p:sp>
      <p:sp>
        <p:nvSpPr>
          <p:cNvPr id="12" name="Text 10"/>
          <p:cNvSpPr/>
          <p:nvPr/>
        </p:nvSpPr>
        <p:spPr>
          <a:xfrm>
            <a:off x="6281928" y="2231136"/>
            <a:ext cx="2340864" cy="621792"/>
          </a:xfrm>
          <a:prstGeom prst="rect">
            <a:avLst/>
          </a:prstGeom>
          <a:noFill/>
          <a:ln/>
        </p:spPr>
        <p:txBody>
          <a:bodyPr wrap="square" lIns="0" tIns="0" rIns="0" bIns="0" rtlCol="0" anchor="ctr"/>
          <a:lstStyle/>
          <a:p>
            <a:pPr algn="ctr" indent="0" marL="0">
              <a:buNone/>
            </a:pPr>
            <a:r>
              <a:rPr lang="en-US" sz="1050" dirty="0">
                <a:solidFill>
                  <a:srgbClr val="5A6673"/>
                </a:solidFill>
                <a:latin typeface="Calibri" pitchFamily="34" charset="0"/>
                <a:ea typeface="Calibri" pitchFamily="34" charset="-122"/>
                <a:cs typeface="Calibri" pitchFamily="34" charset="-120"/>
              </a:rPr>
              <a:t>Investigational sites</a:t>
            </a:r>
            <a:endParaRPr lang="en-US" sz="1050" dirty="0"/>
          </a:p>
        </p:txBody>
      </p:sp>
      <p:sp>
        <p:nvSpPr>
          <p:cNvPr id="13" name="Shape 11"/>
          <p:cNvSpPr/>
          <p:nvPr/>
        </p:nvSpPr>
        <p:spPr>
          <a:xfrm>
            <a:off x="8942832" y="1463040"/>
            <a:ext cx="2615184" cy="1517904"/>
          </a:xfrm>
          <a:prstGeom prst="roundRect">
            <a:avLst>
              <a:gd name="adj" fmla="val 3012"/>
            </a:avLst>
          </a:prstGeom>
          <a:solidFill>
            <a:srgbClr val="F7F9FB"/>
          </a:solidFill>
          <a:ln w="12700">
            <a:solidFill>
              <a:srgbClr val="E2E8F0"/>
            </a:solidFill>
            <a:prstDash val="solid"/>
          </a:ln>
        </p:spPr>
      </p:sp>
      <p:sp>
        <p:nvSpPr>
          <p:cNvPr id="14" name="Text 12"/>
          <p:cNvSpPr/>
          <p:nvPr/>
        </p:nvSpPr>
        <p:spPr>
          <a:xfrm>
            <a:off x="9079992" y="1627632"/>
            <a:ext cx="2340864" cy="603504"/>
          </a:xfrm>
          <a:prstGeom prst="rect">
            <a:avLst/>
          </a:prstGeom>
          <a:noFill/>
          <a:ln/>
        </p:spPr>
        <p:txBody>
          <a:bodyPr wrap="square" lIns="0" tIns="0" rIns="0" bIns="0" rtlCol="0" anchor="ctr"/>
          <a:lstStyle/>
          <a:p>
            <a:pPr algn="ctr" indent="0" marL="0">
              <a:buNone/>
            </a:pPr>
            <a:r>
              <a:rPr lang="en-US" sz="2700" b="1" dirty="0">
                <a:solidFill>
                  <a:srgbClr val="2B5F8E"/>
                </a:solidFill>
                <a:latin typeface="Cambria" pitchFamily="34" charset="0"/>
                <a:ea typeface="Cambria" pitchFamily="34" charset="-122"/>
                <a:cs typeface="Cambria" pitchFamily="34" charset="-120"/>
              </a:rPr>
              <a:t>68 wks</a:t>
            </a:r>
            <a:endParaRPr lang="en-US" sz="2700" dirty="0"/>
          </a:p>
        </p:txBody>
      </p:sp>
      <p:sp>
        <p:nvSpPr>
          <p:cNvPr id="15" name="Text 13"/>
          <p:cNvSpPr/>
          <p:nvPr/>
        </p:nvSpPr>
        <p:spPr>
          <a:xfrm>
            <a:off x="9079992" y="2231136"/>
            <a:ext cx="2340864" cy="621792"/>
          </a:xfrm>
          <a:prstGeom prst="rect">
            <a:avLst/>
          </a:prstGeom>
          <a:noFill/>
          <a:ln/>
        </p:spPr>
        <p:txBody>
          <a:bodyPr wrap="square" lIns="0" tIns="0" rIns="0" bIns="0" rtlCol="0" anchor="ctr"/>
          <a:lstStyle/>
          <a:p>
            <a:pPr algn="ctr" indent="0" marL="0">
              <a:buNone/>
            </a:pPr>
            <a:r>
              <a:rPr lang="en-US" sz="1050" dirty="0">
                <a:solidFill>
                  <a:srgbClr val="5A6673"/>
                </a:solidFill>
                <a:latin typeface="Calibri" pitchFamily="34" charset="0"/>
                <a:ea typeface="Calibri" pitchFamily="34" charset="-122"/>
                <a:cs typeface="Calibri" pitchFamily="34" charset="-120"/>
              </a:rPr>
              <a:t>Treatment per participant</a:t>
            </a:r>
            <a:endParaRPr lang="en-US" sz="1050" dirty="0"/>
          </a:p>
        </p:txBody>
      </p:sp>
      <p:sp>
        <p:nvSpPr>
          <p:cNvPr id="16" name="Text 14"/>
          <p:cNvSpPr/>
          <p:nvPr/>
        </p:nvSpPr>
        <p:spPr>
          <a:xfrm>
            <a:off x="548640" y="3200400"/>
            <a:ext cx="11064240" cy="288036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Gate 4 carried five to nil with one abstention. The Chief Financial Officer abstained rather than voting against, on the grounds that the gross-to-net assumption underpinning the commercial case had not been refreshed since it was built. That abstention is on the record, it is not a procedural footnote, and one of the three conditions attached to this gate exists because of it.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Three conditions were issued. CMC readiness must reach a defined standard before Gate 5; the cardiovascular sub-study protocol must be issued to the Data Monitoring Committee; and a market access evidence plan must be approved and executed. Each has a named owner, a due date, and a verification method that was fixed when the condition was issued and cannot be renegotiated by the person who has to satisfy it.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We also enter Stage 4 carrying one open issue from Stage 3: the analytical method transfer to our contract manufacturer failed its acceptance criteria on first pass in March. Two of three methods have since been re-qualified. It is being managed, it has drawn contingency, and it is the reason CMC readiness is a gate condition rather than an assumption.</a:t>
            </a:r>
            <a:endParaRPr lang="en-US" sz="1250" dirty="0"/>
          </a:p>
        </p:txBody>
      </p:sp>
      <p:sp>
        <p:nvSpPr>
          <p:cNvPr id="17" name="Text 15"/>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18" name="Text 16"/>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12</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Stage 4 — what this team executes</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27 months, $125,800,000, and the work that determines whether there is a submission.</a:t>
            </a:r>
            <a:endParaRPr lang="en-US" sz="1250" dirty="0"/>
          </a:p>
        </p:txBody>
      </p:sp>
      <p:sp>
        <p:nvSpPr>
          <p:cNvPr id="4" name="Shape 2"/>
          <p:cNvSpPr/>
          <p:nvPr/>
        </p:nvSpPr>
        <p:spPr>
          <a:xfrm>
            <a:off x="822960" y="1874520"/>
            <a:ext cx="10515600" cy="310896"/>
          </a:xfrm>
          <a:prstGeom prst="rect">
            <a:avLst/>
          </a:prstGeom>
          <a:solidFill>
            <a:srgbClr val="EFF3F7"/>
          </a:solidFill>
          <a:ln w="12700">
            <a:solidFill>
              <a:srgbClr val="E2E8F0"/>
            </a:solidFill>
            <a:prstDash val="solid"/>
          </a:ln>
        </p:spPr>
      </p:sp>
      <p:sp>
        <p:nvSpPr>
          <p:cNvPr id="5" name="Shape 3"/>
          <p:cNvSpPr/>
          <p:nvPr/>
        </p:nvSpPr>
        <p:spPr>
          <a:xfrm>
            <a:off x="822960" y="1874520"/>
            <a:ext cx="1944491" cy="310896"/>
          </a:xfrm>
          <a:prstGeom prst="rect">
            <a:avLst/>
          </a:prstGeom>
          <a:solidFill>
            <a:srgbClr val="2B5F8E"/>
          </a:solidFill>
          <a:ln/>
        </p:spPr>
      </p:sp>
      <p:sp>
        <p:nvSpPr>
          <p:cNvPr id="6" name="Shape 4"/>
          <p:cNvSpPr/>
          <p:nvPr/>
        </p:nvSpPr>
        <p:spPr>
          <a:xfrm>
            <a:off x="1987096" y="1874520"/>
            <a:ext cx="4669336" cy="310896"/>
          </a:xfrm>
          <a:prstGeom prst="rect">
            <a:avLst/>
          </a:prstGeom>
          <a:solidFill>
            <a:srgbClr val="2B5F8E"/>
          </a:solidFill>
          <a:ln/>
        </p:spPr>
      </p:sp>
      <p:sp>
        <p:nvSpPr>
          <p:cNvPr id="7" name="Shape 5"/>
          <p:cNvSpPr/>
          <p:nvPr/>
        </p:nvSpPr>
        <p:spPr>
          <a:xfrm>
            <a:off x="3918794" y="1874520"/>
            <a:ext cx="6601034" cy="310896"/>
          </a:xfrm>
          <a:prstGeom prst="rect">
            <a:avLst/>
          </a:prstGeom>
          <a:solidFill>
            <a:srgbClr val="2B5F8E"/>
          </a:solidFill>
          <a:ln/>
        </p:spPr>
      </p:sp>
      <p:sp>
        <p:nvSpPr>
          <p:cNvPr id="8" name="Shape 6"/>
          <p:cNvSpPr/>
          <p:nvPr/>
        </p:nvSpPr>
        <p:spPr>
          <a:xfrm>
            <a:off x="822960" y="1874520"/>
            <a:ext cx="767562" cy="310896"/>
          </a:xfrm>
          <a:prstGeom prst="rect">
            <a:avLst/>
          </a:prstGeom>
          <a:solidFill>
            <a:srgbClr val="8C9AA8"/>
          </a:solidFill>
          <a:ln/>
        </p:spPr>
      </p:sp>
      <p:sp>
        <p:nvSpPr>
          <p:cNvPr id="9" name="Shape 7"/>
          <p:cNvSpPr/>
          <p:nvPr/>
        </p:nvSpPr>
        <p:spPr>
          <a:xfrm>
            <a:off x="3151232" y="1874520"/>
            <a:ext cx="4669336" cy="310896"/>
          </a:xfrm>
          <a:prstGeom prst="rect">
            <a:avLst/>
          </a:prstGeom>
          <a:solidFill>
            <a:srgbClr val="8C9AA8"/>
          </a:solidFill>
          <a:ln/>
        </p:spPr>
      </p:sp>
      <p:sp>
        <p:nvSpPr>
          <p:cNvPr id="10" name="Shape 8"/>
          <p:cNvSpPr/>
          <p:nvPr/>
        </p:nvSpPr>
        <p:spPr>
          <a:xfrm>
            <a:off x="8984703" y="1874520"/>
            <a:ext cx="1560709" cy="310896"/>
          </a:xfrm>
          <a:prstGeom prst="rect">
            <a:avLst/>
          </a:prstGeom>
          <a:solidFill>
            <a:srgbClr val="8C9AA8"/>
          </a:solidFill>
          <a:ln/>
        </p:spPr>
      </p:sp>
      <p:sp>
        <p:nvSpPr>
          <p:cNvPr id="11" name="Shape 9"/>
          <p:cNvSpPr/>
          <p:nvPr/>
        </p:nvSpPr>
        <p:spPr>
          <a:xfrm>
            <a:off x="10353522" y="1874520"/>
            <a:ext cx="268647" cy="310896"/>
          </a:xfrm>
          <a:prstGeom prst="rect">
            <a:avLst/>
          </a:prstGeom>
          <a:solidFill>
            <a:srgbClr val="2B5F8E"/>
          </a:solidFill>
          <a:ln/>
        </p:spPr>
      </p:sp>
      <p:sp>
        <p:nvSpPr>
          <p:cNvPr id="12" name="Shape 10"/>
          <p:cNvSpPr/>
          <p:nvPr/>
        </p:nvSpPr>
        <p:spPr>
          <a:xfrm>
            <a:off x="2717159" y="1979676"/>
            <a:ext cx="100584" cy="100584"/>
          </a:xfrm>
          <a:prstGeom prst="ellipse">
            <a:avLst/>
          </a:prstGeom>
          <a:solidFill>
            <a:srgbClr val="FFFFFF"/>
          </a:solidFill>
          <a:ln w="15240">
            <a:solidFill>
              <a:srgbClr val="12304A"/>
            </a:solidFill>
            <a:prstDash val="solid"/>
          </a:ln>
        </p:spPr>
      </p:sp>
      <p:sp>
        <p:nvSpPr>
          <p:cNvPr id="13" name="Shape 11"/>
          <p:cNvSpPr/>
          <p:nvPr/>
        </p:nvSpPr>
        <p:spPr>
          <a:xfrm>
            <a:off x="2763793" y="1728216"/>
            <a:ext cx="7315" cy="146304"/>
          </a:xfrm>
          <a:prstGeom prst="rect">
            <a:avLst/>
          </a:prstGeom>
          <a:solidFill>
            <a:srgbClr val="12304A"/>
          </a:solidFill>
          <a:ln/>
        </p:spPr>
      </p:sp>
      <p:sp>
        <p:nvSpPr>
          <p:cNvPr id="14" name="Text 12"/>
          <p:cNvSpPr/>
          <p:nvPr/>
        </p:nvSpPr>
        <p:spPr>
          <a:xfrm>
            <a:off x="1807331"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Phase 3 startup &amp; site</a:t>
            </a:r>
            <a:endParaRPr lang="en-US" sz="880" dirty="0"/>
          </a:p>
        </p:txBody>
      </p:sp>
      <p:sp>
        <p:nvSpPr>
          <p:cNvPr id="15" name="Text 13"/>
          <p:cNvSpPr/>
          <p:nvPr/>
        </p:nvSpPr>
        <p:spPr>
          <a:xfrm>
            <a:off x="1807331"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Nov 26</a:t>
            </a:r>
            <a:endParaRPr lang="en-US" sz="800" dirty="0"/>
          </a:p>
        </p:txBody>
      </p:sp>
      <p:sp>
        <p:nvSpPr>
          <p:cNvPr id="16" name="Shape 14"/>
          <p:cNvSpPr/>
          <p:nvPr/>
        </p:nvSpPr>
        <p:spPr>
          <a:xfrm>
            <a:off x="6606140" y="1979676"/>
            <a:ext cx="100584" cy="100584"/>
          </a:xfrm>
          <a:prstGeom prst="ellipse">
            <a:avLst/>
          </a:prstGeom>
          <a:solidFill>
            <a:srgbClr val="FFFFFF"/>
          </a:solidFill>
          <a:ln w="15240">
            <a:solidFill>
              <a:srgbClr val="12304A"/>
            </a:solidFill>
            <a:prstDash val="solid"/>
          </a:ln>
        </p:spPr>
      </p:sp>
      <p:sp>
        <p:nvSpPr>
          <p:cNvPr id="17" name="Shape 15"/>
          <p:cNvSpPr/>
          <p:nvPr/>
        </p:nvSpPr>
        <p:spPr>
          <a:xfrm>
            <a:off x="6652774" y="2185416"/>
            <a:ext cx="7315" cy="146304"/>
          </a:xfrm>
          <a:prstGeom prst="rect">
            <a:avLst/>
          </a:prstGeom>
          <a:solidFill>
            <a:srgbClr val="12304A"/>
          </a:solidFill>
          <a:ln/>
        </p:spPr>
      </p:sp>
      <p:sp>
        <p:nvSpPr>
          <p:cNvPr id="18" name="Text 16"/>
          <p:cNvSpPr/>
          <p:nvPr/>
        </p:nvSpPr>
        <p:spPr>
          <a:xfrm>
            <a:off x="5696312"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Phase 3 enrolment</a:t>
            </a:r>
            <a:endParaRPr lang="en-US" sz="880" dirty="0"/>
          </a:p>
        </p:txBody>
      </p:sp>
      <p:sp>
        <p:nvSpPr>
          <p:cNvPr id="19" name="Text 17"/>
          <p:cNvSpPr/>
          <p:nvPr/>
        </p:nvSpPr>
        <p:spPr>
          <a:xfrm>
            <a:off x="5696312"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Sep 27</a:t>
            </a:r>
            <a:endParaRPr lang="en-US" sz="800" dirty="0"/>
          </a:p>
        </p:txBody>
      </p:sp>
      <p:sp>
        <p:nvSpPr>
          <p:cNvPr id="20" name="Shape 18"/>
          <p:cNvSpPr/>
          <p:nvPr/>
        </p:nvSpPr>
        <p:spPr>
          <a:xfrm>
            <a:off x="10469535" y="1979676"/>
            <a:ext cx="100584" cy="100584"/>
          </a:xfrm>
          <a:prstGeom prst="ellipse">
            <a:avLst/>
          </a:prstGeom>
          <a:solidFill>
            <a:srgbClr val="FFFFFF"/>
          </a:solidFill>
          <a:ln w="15240">
            <a:solidFill>
              <a:srgbClr val="12304A"/>
            </a:solidFill>
            <a:prstDash val="solid"/>
          </a:ln>
        </p:spPr>
      </p:sp>
      <p:sp>
        <p:nvSpPr>
          <p:cNvPr id="21" name="Shape 19"/>
          <p:cNvSpPr/>
          <p:nvPr/>
        </p:nvSpPr>
        <p:spPr>
          <a:xfrm>
            <a:off x="10516170" y="1728216"/>
            <a:ext cx="7315" cy="146304"/>
          </a:xfrm>
          <a:prstGeom prst="rect">
            <a:avLst/>
          </a:prstGeom>
          <a:solidFill>
            <a:srgbClr val="12304A"/>
          </a:solidFill>
          <a:ln/>
        </p:spPr>
      </p:sp>
      <p:sp>
        <p:nvSpPr>
          <p:cNvPr id="22" name="Text 20"/>
          <p:cNvSpPr/>
          <p:nvPr/>
        </p:nvSpPr>
        <p:spPr>
          <a:xfrm>
            <a:off x="9559707"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Phase 3 treatment &amp; fo</a:t>
            </a:r>
            <a:endParaRPr lang="en-US" sz="880" dirty="0"/>
          </a:p>
        </p:txBody>
      </p:sp>
      <p:sp>
        <p:nvSpPr>
          <p:cNvPr id="23" name="Text 21"/>
          <p:cNvSpPr/>
          <p:nvPr/>
        </p:nvSpPr>
        <p:spPr>
          <a:xfrm>
            <a:off x="9559707"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Jul 28</a:t>
            </a:r>
            <a:endParaRPr lang="en-US" sz="800" dirty="0"/>
          </a:p>
        </p:txBody>
      </p:sp>
      <p:sp>
        <p:nvSpPr>
          <p:cNvPr id="24" name="Shape 22"/>
          <p:cNvSpPr/>
          <p:nvPr/>
        </p:nvSpPr>
        <p:spPr>
          <a:xfrm>
            <a:off x="1540230" y="1979676"/>
            <a:ext cx="100584" cy="100584"/>
          </a:xfrm>
          <a:prstGeom prst="ellipse">
            <a:avLst/>
          </a:prstGeom>
          <a:solidFill>
            <a:srgbClr val="FFFFFF"/>
          </a:solidFill>
          <a:ln w="15240">
            <a:solidFill>
              <a:srgbClr val="12304A"/>
            </a:solidFill>
            <a:prstDash val="solid"/>
          </a:ln>
        </p:spPr>
      </p:sp>
      <p:sp>
        <p:nvSpPr>
          <p:cNvPr id="25" name="Shape 23"/>
          <p:cNvSpPr/>
          <p:nvPr/>
        </p:nvSpPr>
        <p:spPr>
          <a:xfrm>
            <a:off x="1586864" y="2185416"/>
            <a:ext cx="7315" cy="146304"/>
          </a:xfrm>
          <a:prstGeom prst="rect">
            <a:avLst/>
          </a:prstGeom>
          <a:solidFill>
            <a:srgbClr val="12304A"/>
          </a:solidFill>
          <a:ln/>
        </p:spPr>
      </p:sp>
      <p:sp>
        <p:nvSpPr>
          <p:cNvPr id="26" name="Text 24"/>
          <p:cNvSpPr/>
          <p:nvPr/>
        </p:nvSpPr>
        <p:spPr>
          <a:xfrm>
            <a:off x="630402"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Registration batches</a:t>
            </a:r>
            <a:endParaRPr lang="en-US" sz="880" dirty="0"/>
          </a:p>
        </p:txBody>
      </p:sp>
      <p:sp>
        <p:nvSpPr>
          <p:cNvPr id="27" name="Text 25"/>
          <p:cNvSpPr/>
          <p:nvPr/>
        </p:nvSpPr>
        <p:spPr>
          <a:xfrm>
            <a:off x="630402"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Aug 26</a:t>
            </a:r>
            <a:endParaRPr lang="en-US" sz="800" dirty="0"/>
          </a:p>
        </p:txBody>
      </p:sp>
      <p:sp>
        <p:nvSpPr>
          <p:cNvPr id="28" name="Shape 26"/>
          <p:cNvSpPr/>
          <p:nvPr/>
        </p:nvSpPr>
        <p:spPr>
          <a:xfrm>
            <a:off x="7770275" y="1979676"/>
            <a:ext cx="100584" cy="100584"/>
          </a:xfrm>
          <a:prstGeom prst="ellipse">
            <a:avLst/>
          </a:prstGeom>
          <a:solidFill>
            <a:srgbClr val="FFFFFF"/>
          </a:solidFill>
          <a:ln w="15240">
            <a:solidFill>
              <a:srgbClr val="12304A"/>
            </a:solidFill>
            <a:prstDash val="solid"/>
          </a:ln>
        </p:spPr>
      </p:sp>
      <p:sp>
        <p:nvSpPr>
          <p:cNvPr id="29" name="Shape 27"/>
          <p:cNvSpPr/>
          <p:nvPr/>
        </p:nvSpPr>
        <p:spPr>
          <a:xfrm>
            <a:off x="7816910" y="1728216"/>
            <a:ext cx="7315" cy="146304"/>
          </a:xfrm>
          <a:prstGeom prst="rect">
            <a:avLst/>
          </a:prstGeom>
          <a:solidFill>
            <a:srgbClr val="12304A"/>
          </a:solidFill>
          <a:ln/>
        </p:spPr>
      </p:sp>
      <p:sp>
        <p:nvSpPr>
          <p:cNvPr id="30" name="Text 28"/>
          <p:cNvSpPr/>
          <p:nvPr/>
        </p:nvSpPr>
        <p:spPr>
          <a:xfrm>
            <a:off x="6860447"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Process validation &amp; P</a:t>
            </a:r>
            <a:endParaRPr lang="en-US" sz="880" dirty="0"/>
          </a:p>
        </p:txBody>
      </p:sp>
      <p:sp>
        <p:nvSpPr>
          <p:cNvPr id="31" name="Text 29"/>
          <p:cNvSpPr/>
          <p:nvPr/>
        </p:nvSpPr>
        <p:spPr>
          <a:xfrm>
            <a:off x="6860447"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Dec 27</a:t>
            </a:r>
            <a:endParaRPr lang="en-US" sz="800" dirty="0"/>
          </a:p>
        </p:txBody>
      </p:sp>
      <p:sp>
        <p:nvSpPr>
          <p:cNvPr id="32" name="Shape 30"/>
          <p:cNvSpPr/>
          <p:nvPr/>
        </p:nvSpPr>
        <p:spPr>
          <a:xfrm>
            <a:off x="10495121" y="1979676"/>
            <a:ext cx="100584" cy="100584"/>
          </a:xfrm>
          <a:prstGeom prst="ellipse">
            <a:avLst/>
          </a:prstGeom>
          <a:solidFill>
            <a:srgbClr val="FFFFFF"/>
          </a:solidFill>
          <a:ln w="15240">
            <a:solidFill>
              <a:srgbClr val="12304A"/>
            </a:solidFill>
            <a:prstDash val="solid"/>
          </a:ln>
        </p:spPr>
      </p:sp>
      <p:sp>
        <p:nvSpPr>
          <p:cNvPr id="33" name="Shape 31"/>
          <p:cNvSpPr/>
          <p:nvPr/>
        </p:nvSpPr>
        <p:spPr>
          <a:xfrm>
            <a:off x="10541755" y="2185416"/>
            <a:ext cx="7315" cy="146304"/>
          </a:xfrm>
          <a:prstGeom prst="rect">
            <a:avLst/>
          </a:prstGeom>
          <a:solidFill>
            <a:srgbClr val="12304A"/>
          </a:solidFill>
          <a:ln/>
        </p:spPr>
      </p:sp>
      <p:sp>
        <p:nvSpPr>
          <p:cNvPr id="34" name="Text 32"/>
          <p:cNvSpPr/>
          <p:nvPr/>
        </p:nvSpPr>
        <p:spPr>
          <a:xfrm>
            <a:off x="9585293"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SAP development to approva</a:t>
            </a:r>
            <a:endParaRPr lang="en-US" sz="880" dirty="0"/>
          </a:p>
        </p:txBody>
      </p:sp>
      <p:sp>
        <p:nvSpPr>
          <p:cNvPr id="35" name="Text 33"/>
          <p:cNvSpPr/>
          <p:nvPr/>
        </p:nvSpPr>
        <p:spPr>
          <a:xfrm>
            <a:off x="9585293"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Jul 28</a:t>
            </a:r>
            <a:endParaRPr lang="en-US" sz="800" dirty="0"/>
          </a:p>
        </p:txBody>
      </p:sp>
      <p:sp>
        <p:nvSpPr>
          <p:cNvPr id="36" name="Shape 34"/>
          <p:cNvSpPr/>
          <p:nvPr/>
        </p:nvSpPr>
        <p:spPr>
          <a:xfrm>
            <a:off x="10571877" y="1979676"/>
            <a:ext cx="100584" cy="100584"/>
          </a:xfrm>
          <a:prstGeom prst="ellipse">
            <a:avLst/>
          </a:prstGeom>
          <a:solidFill>
            <a:srgbClr val="FFFFFF"/>
          </a:solidFill>
          <a:ln w="15240">
            <a:solidFill>
              <a:srgbClr val="12304A"/>
            </a:solidFill>
            <a:prstDash val="solid"/>
          </a:ln>
        </p:spPr>
      </p:sp>
      <p:sp>
        <p:nvSpPr>
          <p:cNvPr id="37" name="Shape 35"/>
          <p:cNvSpPr/>
          <p:nvPr/>
        </p:nvSpPr>
        <p:spPr>
          <a:xfrm>
            <a:off x="10618511" y="1728216"/>
            <a:ext cx="7315" cy="146304"/>
          </a:xfrm>
          <a:prstGeom prst="rect">
            <a:avLst/>
          </a:prstGeom>
          <a:solidFill>
            <a:srgbClr val="12304A"/>
          </a:solidFill>
          <a:ln/>
        </p:spPr>
      </p:sp>
      <p:sp>
        <p:nvSpPr>
          <p:cNvPr id="38" name="Text 36"/>
          <p:cNvSpPr/>
          <p:nvPr/>
        </p:nvSpPr>
        <p:spPr>
          <a:xfrm>
            <a:off x="9662049"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Database lock &amp; unblin</a:t>
            </a:r>
            <a:endParaRPr lang="en-US" sz="880" dirty="0"/>
          </a:p>
        </p:txBody>
      </p:sp>
      <p:sp>
        <p:nvSpPr>
          <p:cNvPr id="39" name="Text 37"/>
          <p:cNvSpPr/>
          <p:nvPr/>
        </p:nvSpPr>
        <p:spPr>
          <a:xfrm>
            <a:off x="9662049"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Aug 28</a:t>
            </a:r>
            <a:endParaRPr lang="en-US" sz="800" dirty="0"/>
          </a:p>
        </p:txBody>
      </p:sp>
      <p:sp>
        <p:nvSpPr>
          <p:cNvPr id="40" name="Text 38"/>
          <p:cNvSpPr/>
          <p:nvPr/>
        </p:nvSpPr>
        <p:spPr>
          <a:xfrm>
            <a:off x="822960" y="2971800"/>
            <a:ext cx="10515600" cy="237744"/>
          </a:xfrm>
          <a:prstGeom prst="rect">
            <a:avLst/>
          </a:prstGeom>
          <a:noFill/>
          <a:ln/>
        </p:spPr>
        <p:txBody>
          <a:bodyPr wrap="square" lIns="0" tIns="0" rIns="0" bIns="0" rtlCol="0" anchor="ctr"/>
          <a:lstStyle/>
          <a:p>
            <a:pPr indent="0" marL="0">
              <a:buNone/>
            </a:pPr>
            <a:r>
              <a:rPr lang="en-US" sz="900" i="1" dirty="0">
                <a:solidFill>
                  <a:srgbClr val="8C9AA8"/>
                </a:solidFill>
                <a:latin typeface="Calibri" pitchFamily="34" charset="0"/>
                <a:ea typeface="Calibri" pitchFamily="34" charset="-122"/>
                <a:cs typeface="Calibri" pitchFamily="34" charset="-120"/>
              </a:rPr>
              <a:t>Jul 2026 to Sep 2028 — 27 months and $125,800,000, the largest single commitment in the program.</a:t>
            </a:r>
            <a:endParaRPr lang="en-US" sz="900" dirty="0"/>
          </a:p>
        </p:txBody>
      </p:sp>
      <p:sp>
        <p:nvSpPr>
          <p:cNvPr id="41" name="Text 39"/>
          <p:cNvSpPr/>
          <p:nvPr/>
        </p:nvSpPr>
        <p:spPr>
          <a:xfrm>
            <a:off x="548640" y="3977640"/>
            <a:ext cx="11064240" cy="20574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Stage 4 has three tracks running in parallel and they are gated by different things. The clinical track is paced by participants: sites have to be activated, participants randomized, and then 68 weeks of treatment have to elapse for the last one. No amount of resourcing shortens that.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CMC track is paced by the calendar in a different way — stability data accrues at one month per month, and process validation cannot begin until registration batches exist. It gates the filing independently of anything the clinical track does, which is a point worth internalizing early: a filing date is a manufacturing date as much as it is a data date.</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regulatory track is mostly assembly, and it is the one that can absorb pressure — up to a point. The submission cannot be written before the data exists, and the statistical analysis plan has to be signed before the database is locked, which is a sequence we do not compress under any circumstances.</a:t>
            </a:r>
            <a:endParaRPr lang="en-US" sz="1250" dirty="0"/>
          </a:p>
        </p:txBody>
      </p:sp>
      <p:sp>
        <p:nvSpPr>
          <p:cNvPr id="42" name="Text 40"/>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43" name="Text 41"/>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13</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What we are building</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Two pivotal trials and a sub-study, and the evidence they produce</a:t>
            </a:r>
            <a:endParaRPr lang="en-US" sz="1250" dirty="0"/>
          </a:p>
        </p:txBody>
      </p:sp>
      <p:sp>
        <p:nvSpPr>
          <p:cNvPr id="4" name="Shape 2"/>
          <p:cNvSpPr/>
          <p:nvPr/>
        </p:nvSpPr>
        <p:spPr>
          <a:xfrm>
            <a:off x="548640" y="1463040"/>
            <a:ext cx="11064240" cy="1188720"/>
          </a:xfrm>
          <a:prstGeom prst="roundRect">
            <a:avLst>
              <a:gd name="adj" fmla="val 3846"/>
            </a:avLst>
          </a:prstGeom>
          <a:solidFill>
            <a:srgbClr val="F7F9FB"/>
          </a:solidFill>
          <a:ln w="12700">
            <a:solidFill>
              <a:srgbClr val="E2E8F0"/>
            </a:solidFill>
            <a:prstDash val="solid"/>
          </a:ln>
        </p:spPr>
      </p:sp>
      <p:sp>
        <p:nvSpPr>
          <p:cNvPr id="5" name="Text 3"/>
          <p:cNvSpPr/>
          <p:nvPr/>
        </p:nvSpPr>
        <p:spPr>
          <a:xfrm>
            <a:off x="822960" y="1609344"/>
            <a:ext cx="2743200" cy="36576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Pivotal 301</a:t>
            </a:r>
            <a:endParaRPr lang="en-US" sz="1400" dirty="0"/>
          </a:p>
        </p:txBody>
      </p:sp>
      <p:sp>
        <p:nvSpPr>
          <p:cNvPr id="6" name="Text 4"/>
          <p:cNvSpPr/>
          <p:nvPr/>
        </p:nvSpPr>
        <p:spPr>
          <a:xfrm>
            <a:off x="822960" y="1993392"/>
            <a:ext cx="2743200" cy="512064"/>
          </a:xfrm>
          <a:prstGeom prst="rect">
            <a:avLst/>
          </a:prstGeom>
          <a:noFill/>
          <a:ln/>
        </p:spPr>
        <p:txBody>
          <a:bodyPr wrap="square" lIns="0" tIns="0" rIns="0" bIns="0" rtlCol="0" anchor="ctr"/>
          <a:lstStyle/>
          <a:p>
            <a:pPr indent="0" marL="0">
              <a:buNone/>
            </a:pPr>
            <a:r>
              <a:rPr lang="en-US" sz="1100" dirty="0">
                <a:solidFill>
                  <a:srgbClr val="2B5F8E"/>
                </a:solidFill>
                <a:latin typeface="Calibri" pitchFamily="34" charset="0"/>
                <a:ea typeface="Calibri" pitchFamily="34" charset="-122"/>
                <a:cs typeface="Calibri" pitchFamily="34" charset="-120"/>
              </a:rPr>
              <a:t>1,360 participants · 68 weeks</a:t>
            </a:r>
            <a:endParaRPr lang="en-US" sz="1100" dirty="0"/>
          </a:p>
        </p:txBody>
      </p:sp>
      <p:sp>
        <p:nvSpPr>
          <p:cNvPr id="7" name="Text 5"/>
          <p:cNvSpPr/>
          <p:nvPr/>
        </p:nvSpPr>
        <p:spPr>
          <a:xfrm>
            <a:off x="3749040" y="1609344"/>
            <a:ext cx="7589520" cy="896112"/>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The primary efficacy and safety trial. Co-primary endpoints: mean percentage weight reduction, and the proportion of participants achieving at least five percent reduction.</a:t>
            </a:r>
            <a:endParaRPr lang="en-US" sz="1150" dirty="0"/>
          </a:p>
        </p:txBody>
      </p:sp>
      <p:sp>
        <p:nvSpPr>
          <p:cNvPr id="8" name="Shape 6"/>
          <p:cNvSpPr/>
          <p:nvPr/>
        </p:nvSpPr>
        <p:spPr>
          <a:xfrm>
            <a:off x="548640" y="2834640"/>
            <a:ext cx="11064240" cy="1188720"/>
          </a:xfrm>
          <a:prstGeom prst="roundRect">
            <a:avLst>
              <a:gd name="adj" fmla="val 3846"/>
            </a:avLst>
          </a:prstGeom>
          <a:solidFill>
            <a:srgbClr val="F7F9FB"/>
          </a:solidFill>
          <a:ln w="12700">
            <a:solidFill>
              <a:srgbClr val="E2E8F0"/>
            </a:solidFill>
            <a:prstDash val="solid"/>
          </a:ln>
        </p:spPr>
      </p:sp>
      <p:sp>
        <p:nvSpPr>
          <p:cNvPr id="9" name="Text 7"/>
          <p:cNvSpPr/>
          <p:nvPr/>
        </p:nvSpPr>
        <p:spPr>
          <a:xfrm>
            <a:off x="822960" y="2980944"/>
            <a:ext cx="2743200" cy="36576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Pivotal 302</a:t>
            </a:r>
            <a:endParaRPr lang="en-US" sz="1400" dirty="0"/>
          </a:p>
        </p:txBody>
      </p:sp>
      <p:sp>
        <p:nvSpPr>
          <p:cNvPr id="10" name="Text 8"/>
          <p:cNvSpPr/>
          <p:nvPr/>
        </p:nvSpPr>
        <p:spPr>
          <a:xfrm>
            <a:off x="822960" y="3364992"/>
            <a:ext cx="2743200" cy="512064"/>
          </a:xfrm>
          <a:prstGeom prst="rect">
            <a:avLst/>
          </a:prstGeom>
          <a:noFill/>
          <a:ln/>
        </p:spPr>
        <p:txBody>
          <a:bodyPr wrap="square" lIns="0" tIns="0" rIns="0" bIns="0" rtlCol="0" anchor="ctr"/>
          <a:lstStyle/>
          <a:p>
            <a:pPr indent="0" marL="0">
              <a:buNone/>
            </a:pPr>
            <a:r>
              <a:rPr lang="en-US" sz="1100" dirty="0">
                <a:solidFill>
                  <a:srgbClr val="2B5F8E"/>
                </a:solidFill>
                <a:latin typeface="Calibri" pitchFamily="34" charset="0"/>
                <a:ea typeface="Calibri" pitchFamily="34" charset="-122"/>
                <a:cs typeface="Calibri" pitchFamily="34" charset="-120"/>
              </a:rPr>
              <a:t>1,120 participants · 68 weeks</a:t>
            </a:r>
            <a:endParaRPr lang="en-US" sz="1100" dirty="0"/>
          </a:p>
        </p:txBody>
      </p:sp>
      <p:sp>
        <p:nvSpPr>
          <p:cNvPr id="11" name="Text 9"/>
          <p:cNvSpPr/>
          <p:nvPr/>
        </p:nvSpPr>
        <p:spPr>
          <a:xfrm>
            <a:off x="3749040" y="2980944"/>
            <a:ext cx="7589520" cy="896112"/>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The confirmatory trial. Two adequate and well-controlled trials are the conventional evidentiary standard for a new molecular entity in this indication.</a:t>
            </a:r>
            <a:endParaRPr lang="en-US" sz="1150" dirty="0"/>
          </a:p>
        </p:txBody>
      </p:sp>
      <p:sp>
        <p:nvSpPr>
          <p:cNvPr id="12" name="Shape 10"/>
          <p:cNvSpPr/>
          <p:nvPr/>
        </p:nvSpPr>
        <p:spPr>
          <a:xfrm>
            <a:off x="548640" y="4206240"/>
            <a:ext cx="11064240" cy="1188720"/>
          </a:xfrm>
          <a:prstGeom prst="roundRect">
            <a:avLst>
              <a:gd name="adj" fmla="val 3846"/>
            </a:avLst>
          </a:prstGeom>
          <a:solidFill>
            <a:srgbClr val="F7F9FB"/>
          </a:solidFill>
          <a:ln w="12700">
            <a:solidFill>
              <a:srgbClr val="E2E8F0"/>
            </a:solidFill>
            <a:prstDash val="solid"/>
          </a:ln>
        </p:spPr>
      </p:sp>
      <p:sp>
        <p:nvSpPr>
          <p:cNvPr id="13" name="Text 11"/>
          <p:cNvSpPr/>
          <p:nvPr/>
        </p:nvSpPr>
        <p:spPr>
          <a:xfrm>
            <a:off x="822960" y="4352544"/>
            <a:ext cx="2743200" cy="36576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CV sub-study</a:t>
            </a:r>
            <a:endParaRPr lang="en-US" sz="1400" dirty="0"/>
          </a:p>
        </p:txBody>
      </p:sp>
      <p:sp>
        <p:nvSpPr>
          <p:cNvPr id="14" name="Text 12"/>
          <p:cNvSpPr/>
          <p:nvPr/>
        </p:nvSpPr>
        <p:spPr>
          <a:xfrm>
            <a:off x="822960" y="4736592"/>
            <a:ext cx="2743200" cy="512064"/>
          </a:xfrm>
          <a:prstGeom prst="rect">
            <a:avLst/>
          </a:prstGeom>
          <a:noFill/>
          <a:ln/>
        </p:spPr>
        <p:txBody>
          <a:bodyPr wrap="square" lIns="0" tIns="0" rIns="0" bIns="0" rtlCol="0" anchor="ctr"/>
          <a:lstStyle/>
          <a:p>
            <a:pPr indent="0" marL="0">
              <a:buNone/>
            </a:pPr>
            <a:r>
              <a:rPr lang="en-US" sz="1100" dirty="0">
                <a:solidFill>
                  <a:srgbClr val="2B5F8E"/>
                </a:solidFill>
                <a:latin typeface="Calibri" pitchFamily="34" charset="0"/>
                <a:ea typeface="Calibri" pitchFamily="34" charset="-122"/>
                <a:cs typeface="Calibri" pitchFamily="34" charset="-120"/>
              </a:rPr>
              <a:t>640 participants · nested</a:t>
            </a:r>
            <a:endParaRPr lang="en-US" sz="1100" dirty="0"/>
          </a:p>
        </p:txBody>
      </p:sp>
      <p:sp>
        <p:nvSpPr>
          <p:cNvPr id="15" name="Text 13"/>
          <p:cNvSpPr/>
          <p:nvPr/>
        </p:nvSpPr>
        <p:spPr>
          <a:xfrm>
            <a:off x="3749040" y="4352544"/>
            <a:ext cx="7589520" cy="896112"/>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Added by change request CR-02 in April, before this gate. It pre-empts a post-marketing requirement the agency would otherwise be likely to impose, and it is held as a discrete work package so its cost stays visible.</a:t>
            </a:r>
            <a:endParaRPr lang="en-US" sz="1150" dirty="0"/>
          </a:p>
        </p:txBody>
      </p:sp>
      <p:sp>
        <p:nvSpPr>
          <p:cNvPr id="16" name="Text 14"/>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17" name="Text 15"/>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14</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Who owns what</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102 people across 10 working functions, plus a 7-seat Development Committee that carries no deliverable.</a:t>
            </a:r>
            <a:endParaRPr lang="en-US" sz="125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48640" y="1444752"/>
          <a:ext cx="11064240" cy="914400"/>
        </p:xfrm>
        <a:graphic>
          <a:graphicData uri="http://schemas.openxmlformats.org/drawingml/2006/table">
            <a:tbl>
              <a:tblPr/>
              <a:tblGrid>
                <a:gridCol w="3017520"/>
                <a:gridCol w="914400"/>
                <a:gridCol w="7132320"/>
              </a:tblGrid>
              <a:tr h="274320">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Function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2304A"/>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People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2304A"/>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Owns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2304A"/>
                    </a:solidFill>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Clinical Operations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24</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Sites, monitoring, enrolment, clinical supply</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Technical Operations / CMC</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16</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Process, analytical methods, scale-up, validation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Clinical Development</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12</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Protocols, medical monitoring, clinical study reports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Biostatistics &amp; Data Management</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12</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SAP, EDC, database lock, analysis datasets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Regulatory Affairs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10</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Strategy, submissions, agency interaction, labeling</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Pharmacovigilance &amp; Drug Safety</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8</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Case processing, signal detection, DSUR</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Quality Assurance (GxP)</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7</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Audits, CAPA, GxP compliance, inspection readiness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Nonclinical Safety &amp; Pharmacology</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5</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Toxicology, pharmacology, study oversight</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Program Management Office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4</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Governance, planning, risk, reporting</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274320">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Market Access &amp; Commercial</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4</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Payer evidence, pricing, launch readiness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bl>
          </a:graphicData>
        </a:graphic>
      </p:graphicFrame>
      <p:sp>
        <p:nvSpPr>
          <p:cNvPr id="5" name="Text 2"/>
          <p:cNvSpPr/>
          <p:nvPr/>
        </p:nvSpPr>
        <p:spPr>
          <a:xfrm>
            <a:off x="548640" y="5257800"/>
            <a:ext cx="11064240" cy="914400"/>
          </a:xfrm>
          <a:prstGeom prst="rect">
            <a:avLst/>
          </a:prstGeom>
          <a:noFill/>
          <a:ln/>
        </p:spPr>
        <p:txBody>
          <a:bodyPr wrap="square" lIns="0" tIns="0" rIns="0" bIns="0" rtlCol="0" anchor="ctr"/>
          <a:lstStyle/>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Function heads own who does the work and how it is done. The program owns what is produced and when. That split is not a compromise — it is the design, and the friction it creates is how a resourcing gap becomes a visible negotiation between two accountable people rather than a quiet slip.</a:t>
            </a:r>
            <a:endParaRPr lang="en-US" sz="1200" dirty="0"/>
          </a:p>
        </p:txBody>
      </p:sp>
      <p:sp>
        <p:nvSpPr>
          <p:cNvPr id="6" name="Text 3"/>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7" name="Text 4"/>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15</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The organizations doing most of the work</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83% of this program is delivered by organizations that do not report to it.</a:t>
            </a:r>
            <a:endParaRPr lang="en-US" sz="1250" dirty="0"/>
          </a:p>
        </p:txBody>
      </p:sp>
      <p:sp>
        <p:nvSpPr>
          <p:cNvPr id="4" name="Shape 2"/>
          <p:cNvSpPr/>
          <p:nvPr/>
        </p:nvSpPr>
        <p:spPr>
          <a:xfrm>
            <a:off x="548640" y="1463040"/>
            <a:ext cx="2615184" cy="2743200"/>
          </a:xfrm>
          <a:prstGeom prst="roundRect">
            <a:avLst>
              <a:gd name="adj" fmla="val 1748"/>
            </a:avLst>
          </a:prstGeom>
          <a:solidFill>
            <a:srgbClr val="F7F9FB"/>
          </a:solidFill>
          <a:ln w="12700">
            <a:solidFill>
              <a:srgbClr val="E2E8F0"/>
            </a:solidFill>
            <a:prstDash val="solid"/>
          </a:ln>
        </p:spPr>
      </p:sp>
      <p:sp>
        <p:nvSpPr>
          <p:cNvPr id="5" name="Text 3"/>
          <p:cNvSpPr/>
          <p:nvPr/>
        </p:nvSpPr>
        <p:spPr>
          <a:xfrm>
            <a:off x="749808" y="1645920"/>
            <a:ext cx="2212848" cy="45720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Meridian Clinical Research</a:t>
            </a:r>
            <a:endParaRPr lang="en-US" sz="1400" dirty="0"/>
          </a:p>
        </p:txBody>
      </p:sp>
      <p:sp>
        <p:nvSpPr>
          <p:cNvPr id="6" name="Text 4"/>
          <p:cNvSpPr/>
          <p:nvPr/>
        </p:nvSpPr>
        <p:spPr>
          <a:xfrm>
            <a:off x="749808" y="2103120"/>
            <a:ext cx="2212848" cy="274320"/>
          </a:xfrm>
          <a:prstGeom prst="rect">
            <a:avLst/>
          </a:prstGeom>
          <a:noFill/>
          <a:ln/>
        </p:spPr>
        <p:txBody>
          <a:bodyPr wrap="square" lIns="0" tIns="0" rIns="0" bIns="0" rtlCol="0" anchor="ctr"/>
          <a:lstStyle/>
          <a:p>
            <a:pPr indent="0" marL="0">
              <a:buNone/>
            </a:pPr>
            <a:r>
              <a:rPr lang="en-US" sz="1050" b="1" dirty="0">
                <a:solidFill>
                  <a:srgbClr val="2B5F8E"/>
                </a:solidFill>
                <a:latin typeface="Calibri" pitchFamily="34" charset="0"/>
                <a:ea typeface="Calibri" pitchFamily="34" charset="-122"/>
                <a:cs typeface="Calibri" pitchFamily="34" charset="-120"/>
              </a:rPr>
              <a:t>CRO · $93.9M</a:t>
            </a:r>
            <a:endParaRPr lang="en-US" sz="1050" dirty="0"/>
          </a:p>
        </p:txBody>
      </p:sp>
      <p:sp>
        <p:nvSpPr>
          <p:cNvPr id="7" name="Text 5"/>
          <p:cNvSpPr/>
          <p:nvPr/>
        </p:nvSpPr>
        <p:spPr>
          <a:xfrm>
            <a:off x="749808" y="2432304"/>
            <a:ext cx="2212848"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Runs the pivotal trials: site management, monitoring, data capture. The single largest contract in the program.</a:t>
            </a:r>
            <a:endParaRPr lang="en-US" sz="1050" dirty="0"/>
          </a:p>
        </p:txBody>
      </p:sp>
      <p:sp>
        <p:nvSpPr>
          <p:cNvPr id="8" name="Shape 6"/>
          <p:cNvSpPr/>
          <p:nvPr/>
        </p:nvSpPr>
        <p:spPr>
          <a:xfrm>
            <a:off x="3346704" y="1463040"/>
            <a:ext cx="2615184" cy="2743200"/>
          </a:xfrm>
          <a:prstGeom prst="roundRect">
            <a:avLst>
              <a:gd name="adj" fmla="val 1748"/>
            </a:avLst>
          </a:prstGeom>
          <a:solidFill>
            <a:srgbClr val="F7F9FB"/>
          </a:solidFill>
          <a:ln w="12700">
            <a:solidFill>
              <a:srgbClr val="E2E8F0"/>
            </a:solidFill>
            <a:prstDash val="solid"/>
          </a:ln>
        </p:spPr>
      </p:sp>
      <p:sp>
        <p:nvSpPr>
          <p:cNvPr id="9" name="Text 7"/>
          <p:cNvSpPr/>
          <p:nvPr/>
        </p:nvSpPr>
        <p:spPr>
          <a:xfrm>
            <a:off x="3547872" y="1645920"/>
            <a:ext cx="2212848" cy="45720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Aldergate Biologics</a:t>
            </a:r>
            <a:endParaRPr lang="en-US" sz="1400" dirty="0"/>
          </a:p>
        </p:txBody>
      </p:sp>
      <p:sp>
        <p:nvSpPr>
          <p:cNvPr id="10" name="Text 8"/>
          <p:cNvSpPr/>
          <p:nvPr/>
        </p:nvSpPr>
        <p:spPr>
          <a:xfrm>
            <a:off x="3547872" y="2103120"/>
            <a:ext cx="2212848" cy="274320"/>
          </a:xfrm>
          <a:prstGeom prst="rect">
            <a:avLst/>
          </a:prstGeom>
          <a:noFill/>
          <a:ln/>
        </p:spPr>
        <p:txBody>
          <a:bodyPr wrap="square" lIns="0" tIns="0" rIns="0" bIns="0" rtlCol="0" anchor="ctr"/>
          <a:lstStyle/>
          <a:p>
            <a:pPr indent="0" marL="0">
              <a:buNone/>
            </a:pPr>
            <a:r>
              <a:rPr lang="en-US" sz="1050" b="1" dirty="0">
                <a:solidFill>
                  <a:srgbClr val="2B5F8E"/>
                </a:solidFill>
                <a:latin typeface="Calibri" pitchFamily="34" charset="0"/>
                <a:ea typeface="Calibri" pitchFamily="34" charset="-122"/>
                <a:cs typeface="Calibri" pitchFamily="34" charset="-120"/>
              </a:rPr>
              <a:t>Contract manufacturer</a:t>
            </a:r>
            <a:endParaRPr lang="en-US" sz="1050" dirty="0"/>
          </a:p>
        </p:txBody>
      </p:sp>
      <p:sp>
        <p:nvSpPr>
          <p:cNvPr id="11" name="Text 9"/>
          <p:cNvSpPr/>
          <p:nvPr/>
        </p:nvSpPr>
        <p:spPr>
          <a:xfrm>
            <a:off x="3547872" y="2432304"/>
            <a:ext cx="2212848"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Drug substance and drug product. Single-source for the life of the program — a risk we carry and have named rather than mitigated.</a:t>
            </a:r>
            <a:endParaRPr lang="en-US" sz="1050" dirty="0"/>
          </a:p>
        </p:txBody>
      </p:sp>
      <p:sp>
        <p:nvSpPr>
          <p:cNvPr id="12" name="Shape 10"/>
          <p:cNvSpPr/>
          <p:nvPr/>
        </p:nvSpPr>
        <p:spPr>
          <a:xfrm>
            <a:off x="6144768" y="1463040"/>
            <a:ext cx="2615184" cy="2743200"/>
          </a:xfrm>
          <a:prstGeom prst="roundRect">
            <a:avLst>
              <a:gd name="adj" fmla="val 1748"/>
            </a:avLst>
          </a:prstGeom>
          <a:solidFill>
            <a:srgbClr val="F7F9FB"/>
          </a:solidFill>
          <a:ln w="12700">
            <a:solidFill>
              <a:srgbClr val="E2E8F0"/>
            </a:solidFill>
            <a:prstDash val="solid"/>
          </a:ln>
        </p:spPr>
      </p:sp>
      <p:sp>
        <p:nvSpPr>
          <p:cNvPr id="13" name="Text 11"/>
          <p:cNvSpPr/>
          <p:nvPr/>
        </p:nvSpPr>
        <p:spPr>
          <a:xfrm>
            <a:off x="6345936" y="1645920"/>
            <a:ext cx="2212848" cy="45720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Kestrel Laboratories</a:t>
            </a:r>
            <a:endParaRPr lang="en-US" sz="1400" dirty="0"/>
          </a:p>
        </p:txBody>
      </p:sp>
      <p:sp>
        <p:nvSpPr>
          <p:cNvPr id="14" name="Text 12"/>
          <p:cNvSpPr/>
          <p:nvPr/>
        </p:nvSpPr>
        <p:spPr>
          <a:xfrm>
            <a:off x="6345936" y="2103120"/>
            <a:ext cx="2212848" cy="274320"/>
          </a:xfrm>
          <a:prstGeom prst="rect">
            <a:avLst/>
          </a:prstGeom>
          <a:noFill/>
          <a:ln/>
        </p:spPr>
        <p:txBody>
          <a:bodyPr wrap="square" lIns="0" tIns="0" rIns="0" bIns="0" rtlCol="0" anchor="ctr"/>
          <a:lstStyle/>
          <a:p>
            <a:pPr indent="0" marL="0">
              <a:buNone/>
            </a:pPr>
            <a:r>
              <a:rPr lang="en-US" sz="1050" b="1" dirty="0">
                <a:solidFill>
                  <a:srgbClr val="2B5F8E"/>
                </a:solidFill>
                <a:latin typeface="Calibri" pitchFamily="34" charset="0"/>
                <a:ea typeface="Calibri" pitchFamily="34" charset="-122"/>
                <a:cs typeface="Calibri" pitchFamily="34" charset="-120"/>
              </a:rPr>
              <a:t>Central laboratory</a:t>
            </a:r>
            <a:endParaRPr lang="en-US" sz="1050" dirty="0"/>
          </a:p>
        </p:txBody>
      </p:sp>
      <p:sp>
        <p:nvSpPr>
          <p:cNvPr id="15" name="Text 13"/>
          <p:cNvSpPr/>
          <p:nvPr/>
        </p:nvSpPr>
        <p:spPr>
          <a:xfrm>
            <a:off x="6345936" y="2432304"/>
            <a:ext cx="2212848"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All bioanalytical and safety laboratory work, so that results are comparable across 260 sites.</a:t>
            </a:r>
            <a:endParaRPr lang="en-US" sz="1050" dirty="0"/>
          </a:p>
        </p:txBody>
      </p:sp>
      <p:sp>
        <p:nvSpPr>
          <p:cNvPr id="16" name="Shape 14"/>
          <p:cNvSpPr/>
          <p:nvPr/>
        </p:nvSpPr>
        <p:spPr>
          <a:xfrm>
            <a:off x="8942832" y="1463040"/>
            <a:ext cx="2615184" cy="2743200"/>
          </a:xfrm>
          <a:prstGeom prst="roundRect">
            <a:avLst>
              <a:gd name="adj" fmla="val 1748"/>
            </a:avLst>
          </a:prstGeom>
          <a:solidFill>
            <a:srgbClr val="F7F9FB"/>
          </a:solidFill>
          <a:ln w="12700">
            <a:solidFill>
              <a:srgbClr val="E2E8F0"/>
            </a:solidFill>
            <a:prstDash val="solid"/>
          </a:ln>
        </p:spPr>
      </p:sp>
      <p:sp>
        <p:nvSpPr>
          <p:cNvPr id="17" name="Text 15"/>
          <p:cNvSpPr/>
          <p:nvPr/>
        </p:nvSpPr>
        <p:spPr>
          <a:xfrm>
            <a:off x="9144000" y="1645920"/>
            <a:ext cx="2212848" cy="457200"/>
          </a:xfrm>
          <a:prstGeom prst="rect">
            <a:avLst/>
          </a:prstGeom>
          <a:noFill/>
          <a:ln/>
        </p:spPr>
        <p:txBody>
          <a:bodyPr wrap="square" lIns="0" tIns="0" rIns="0" bIns="0" rtlCol="0" anchor="ctr"/>
          <a:lstStyle/>
          <a:p>
            <a:pPr indent="0" marL="0">
              <a:buNone/>
            </a:pPr>
            <a:r>
              <a:rPr lang="en-US" sz="1400" b="1" dirty="0">
                <a:solidFill>
                  <a:srgbClr val="12304A"/>
                </a:solidFill>
                <a:latin typeface="Cambria" pitchFamily="34" charset="0"/>
                <a:ea typeface="Cambria" pitchFamily="34" charset="-122"/>
                <a:cs typeface="Cambria" pitchFamily="34" charset="-120"/>
              </a:rPr>
              <a:t>Thorne &amp; Vale LLP</a:t>
            </a:r>
            <a:endParaRPr lang="en-US" sz="1400" dirty="0"/>
          </a:p>
        </p:txBody>
      </p:sp>
      <p:sp>
        <p:nvSpPr>
          <p:cNvPr id="18" name="Text 16"/>
          <p:cNvSpPr/>
          <p:nvPr/>
        </p:nvSpPr>
        <p:spPr>
          <a:xfrm>
            <a:off x="9144000" y="2103120"/>
            <a:ext cx="2212848" cy="274320"/>
          </a:xfrm>
          <a:prstGeom prst="rect">
            <a:avLst/>
          </a:prstGeom>
          <a:noFill/>
          <a:ln/>
        </p:spPr>
        <p:txBody>
          <a:bodyPr wrap="square" lIns="0" tIns="0" rIns="0" bIns="0" rtlCol="0" anchor="ctr"/>
          <a:lstStyle/>
          <a:p>
            <a:pPr indent="0" marL="0">
              <a:buNone/>
            </a:pPr>
            <a:r>
              <a:rPr lang="en-US" sz="1050" b="1" dirty="0">
                <a:solidFill>
                  <a:srgbClr val="2B5F8E"/>
                </a:solidFill>
                <a:latin typeface="Calibri" pitchFamily="34" charset="0"/>
                <a:ea typeface="Calibri" pitchFamily="34" charset="-122"/>
                <a:cs typeface="Calibri" pitchFamily="34" charset="-120"/>
              </a:rPr>
              <a:t>Regulatory counsel</a:t>
            </a:r>
            <a:endParaRPr lang="en-US" sz="1050" dirty="0"/>
          </a:p>
        </p:txBody>
      </p:sp>
      <p:sp>
        <p:nvSpPr>
          <p:cNvPr id="19" name="Text 17"/>
          <p:cNvSpPr/>
          <p:nvPr/>
        </p:nvSpPr>
        <p:spPr>
          <a:xfrm>
            <a:off x="9144000" y="2432304"/>
            <a:ext cx="2212848"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Submission strategy and agency correspondence review.</a:t>
            </a:r>
            <a:endParaRPr lang="en-US" sz="1050" dirty="0"/>
          </a:p>
        </p:txBody>
      </p:sp>
      <p:sp>
        <p:nvSpPr>
          <p:cNvPr id="20" name="Text 18"/>
          <p:cNvSpPr/>
          <p:nvPr/>
        </p:nvSpPr>
        <p:spPr>
          <a:xfrm>
            <a:off x="548640" y="4434840"/>
            <a:ext cx="11064240" cy="164592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obligations we transfer to Meridian are listed in writing, and the regulation that governs this is unambiguous: any obligation not covered by the written description is deemed not to have been transferred. Silence means we kept it.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That has a practical consequence for everyone in this room. Execution can be contracted; the obligation cannot. If a site is monitored badly, the sponsor is answerable at inspection, and 'our CRO told us it was fine' is not an answer. Our 17% of the budget buys the capability to direct and verify the other 83% — that is what our jobs are.</a:t>
            </a:r>
            <a:endParaRPr lang="en-US" sz="1250" dirty="0"/>
          </a:p>
        </p:txBody>
      </p:sp>
      <p:sp>
        <p:nvSpPr>
          <p:cNvPr id="21" name="Text 19"/>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2" name="Text 20"/>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16</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How we will run this</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Cadence, escalation, and the two rules that are not negotiable</a:t>
            </a:r>
            <a:endParaRPr lang="en-US" sz="1250" dirty="0"/>
          </a:p>
        </p:txBody>
      </p:sp>
      <p:sp>
        <p:nvSpPr>
          <p:cNvPr id="4" name="Shape 2"/>
          <p:cNvSpPr/>
          <p:nvPr/>
        </p:nvSpPr>
        <p:spPr>
          <a:xfrm>
            <a:off x="548640" y="1444752"/>
            <a:ext cx="5440680" cy="1042416"/>
          </a:xfrm>
          <a:prstGeom prst="roundRect">
            <a:avLst>
              <a:gd name="adj" fmla="val 4386"/>
            </a:avLst>
          </a:prstGeom>
          <a:solidFill>
            <a:srgbClr val="F7F9FB"/>
          </a:solidFill>
          <a:ln w="12700">
            <a:solidFill>
              <a:srgbClr val="E2E8F0"/>
            </a:solidFill>
            <a:prstDash val="solid"/>
          </a:ln>
        </p:spPr>
      </p:sp>
      <p:sp>
        <p:nvSpPr>
          <p:cNvPr id="5" name="Text 3"/>
          <p:cNvSpPr/>
          <p:nvPr/>
        </p:nvSpPr>
        <p:spPr>
          <a:xfrm>
            <a:off x="777240" y="1572768"/>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Development Committee</a:t>
            </a:r>
            <a:endParaRPr lang="en-US" sz="1300" dirty="0"/>
          </a:p>
        </p:txBody>
      </p:sp>
      <p:sp>
        <p:nvSpPr>
          <p:cNvPr id="6" name="Text 4"/>
          <p:cNvSpPr/>
          <p:nvPr/>
        </p:nvSpPr>
        <p:spPr>
          <a:xfrm>
            <a:off x="777240" y="1883664"/>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Meets at gates and quarterly. Releases money, issues and closes conditions, decides scope.</a:t>
            </a:r>
            <a:endParaRPr lang="en-US" sz="1100" dirty="0"/>
          </a:p>
        </p:txBody>
      </p:sp>
      <p:sp>
        <p:nvSpPr>
          <p:cNvPr id="7" name="Shape 5"/>
          <p:cNvSpPr/>
          <p:nvPr/>
        </p:nvSpPr>
        <p:spPr>
          <a:xfrm>
            <a:off x="6172200" y="1444752"/>
            <a:ext cx="5440680" cy="1042416"/>
          </a:xfrm>
          <a:prstGeom prst="roundRect">
            <a:avLst>
              <a:gd name="adj" fmla="val 4386"/>
            </a:avLst>
          </a:prstGeom>
          <a:solidFill>
            <a:srgbClr val="F7F9FB"/>
          </a:solidFill>
          <a:ln w="12700">
            <a:solidFill>
              <a:srgbClr val="E2E8F0"/>
            </a:solidFill>
            <a:prstDash val="solid"/>
          </a:ln>
        </p:spPr>
      </p:sp>
      <p:sp>
        <p:nvSpPr>
          <p:cNvPr id="8" name="Text 6"/>
          <p:cNvSpPr/>
          <p:nvPr/>
        </p:nvSpPr>
        <p:spPr>
          <a:xfrm>
            <a:off x="6400800" y="1572768"/>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Monthly status report</a:t>
            </a:r>
            <a:endParaRPr lang="en-US" sz="1300" dirty="0"/>
          </a:p>
        </p:txBody>
      </p:sp>
      <p:sp>
        <p:nvSpPr>
          <p:cNvPr id="9" name="Text 7"/>
          <p:cNvSpPr/>
          <p:nvPr/>
        </p:nvSpPr>
        <p:spPr>
          <a:xfrm>
            <a:off x="6400800" y="1883664"/>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Written, to the Committee. RAG against a rule fixed at this gate, and a decisions-requested section.</a:t>
            </a:r>
            <a:endParaRPr lang="en-US" sz="1100" dirty="0"/>
          </a:p>
        </p:txBody>
      </p:sp>
      <p:sp>
        <p:nvSpPr>
          <p:cNvPr id="10" name="Shape 8"/>
          <p:cNvSpPr/>
          <p:nvPr/>
        </p:nvSpPr>
        <p:spPr>
          <a:xfrm>
            <a:off x="548640" y="2651760"/>
            <a:ext cx="5440680" cy="1042416"/>
          </a:xfrm>
          <a:prstGeom prst="roundRect">
            <a:avLst>
              <a:gd name="adj" fmla="val 4386"/>
            </a:avLst>
          </a:prstGeom>
          <a:solidFill>
            <a:srgbClr val="F7F9FB"/>
          </a:solidFill>
          <a:ln w="12700">
            <a:solidFill>
              <a:srgbClr val="E2E8F0"/>
            </a:solidFill>
            <a:prstDash val="solid"/>
          </a:ln>
        </p:spPr>
      </p:sp>
      <p:sp>
        <p:nvSpPr>
          <p:cNvPr id="11" name="Text 9"/>
          <p:cNvSpPr/>
          <p:nvPr/>
        </p:nvSpPr>
        <p:spPr>
          <a:xfrm>
            <a:off x="777240" y="2779776"/>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Dashboard</a:t>
            </a:r>
            <a:endParaRPr lang="en-US" sz="1300" dirty="0"/>
          </a:p>
        </p:txBody>
      </p:sp>
      <p:sp>
        <p:nvSpPr>
          <p:cNvPr id="12" name="Text 10"/>
          <p:cNvSpPr/>
          <p:nvPr/>
        </p:nvSpPr>
        <p:spPr>
          <a:xfrm>
            <a:off x="777240" y="3090672"/>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Continuous leading indicators. Site activation cycle time is the one to watch first.</a:t>
            </a:r>
            <a:endParaRPr lang="en-US" sz="1100" dirty="0"/>
          </a:p>
        </p:txBody>
      </p:sp>
      <p:sp>
        <p:nvSpPr>
          <p:cNvPr id="13" name="Shape 11"/>
          <p:cNvSpPr/>
          <p:nvPr/>
        </p:nvSpPr>
        <p:spPr>
          <a:xfrm>
            <a:off x="6172200" y="2651760"/>
            <a:ext cx="5440680" cy="1042416"/>
          </a:xfrm>
          <a:prstGeom prst="roundRect">
            <a:avLst>
              <a:gd name="adj" fmla="val 4386"/>
            </a:avLst>
          </a:prstGeom>
          <a:solidFill>
            <a:srgbClr val="F7F9FB"/>
          </a:solidFill>
          <a:ln w="12700">
            <a:solidFill>
              <a:srgbClr val="E2E8F0"/>
            </a:solidFill>
            <a:prstDash val="solid"/>
          </a:ln>
        </p:spPr>
      </p:sp>
      <p:sp>
        <p:nvSpPr>
          <p:cNvPr id="14" name="Text 12"/>
          <p:cNvSpPr/>
          <p:nvPr/>
        </p:nvSpPr>
        <p:spPr>
          <a:xfrm>
            <a:off x="6400800" y="2779776"/>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Escalation</a:t>
            </a:r>
            <a:endParaRPr lang="en-US" sz="1300" dirty="0"/>
          </a:p>
        </p:txBody>
      </p:sp>
      <p:sp>
        <p:nvSpPr>
          <p:cNvPr id="15" name="Text 13"/>
          <p:cNvSpPr/>
          <p:nvPr/>
        </p:nvSpPr>
        <p:spPr>
          <a:xfrm>
            <a:off x="6400800" y="3090672"/>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Anything that cannot wait for the monthly report should not be in the monthly report.</a:t>
            </a:r>
            <a:endParaRPr lang="en-US" sz="1100" dirty="0"/>
          </a:p>
        </p:txBody>
      </p:sp>
      <p:sp>
        <p:nvSpPr>
          <p:cNvPr id="16" name="Shape 14"/>
          <p:cNvSpPr/>
          <p:nvPr/>
        </p:nvSpPr>
        <p:spPr>
          <a:xfrm>
            <a:off x="548640" y="3858768"/>
            <a:ext cx="5440680" cy="1042416"/>
          </a:xfrm>
          <a:prstGeom prst="roundRect">
            <a:avLst>
              <a:gd name="adj" fmla="val 4386"/>
            </a:avLst>
          </a:prstGeom>
          <a:solidFill>
            <a:srgbClr val="F7F9FB"/>
          </a:solidFill>
          <a:ln w="12700">
            <a:solidFill>
              <a:srgbClr val="E2E8F0"/>
            </a:solidFill>
            <a:prstDash val="solid"/>
          </a:ln>
        </p:spPr>
      </p:sp>
      <p:sp>
        <p:nvSpPr>
          <p:cNvPr id="17" name="Text 15"/>
          <p:cNvSpPr/>
          <p:nvPr/>
        </p:nvSpPr>
        <p:spPr>
          <a:xfrm>
            <a:off x="777240" y="3986784"/>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Change control</a:t>
            </a:r>
            <a:endParaRPr lang="en-US" sz="1300" dirty="0"/>
          </a:p>
        </p:txBody>
      </p:sp>
      <p:sp>
        <p:nvSpPr>
          <p:cNvPr id="18" name="Text 16"/>
          <p:cNvSpPr/>
          <p:nvPr/>
        </p:nvSpPr>
        <p:spPr>
          <a:xfrm>
            <a:off x="777240" y="4297680"/>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Scope, milestone dates and anything touching the submission are Committee matters at any size.</a:t>
            </a:r>
            <a:endParaRPr lang="en-US" sz="1100" dirty="0"/>
          </a:p>
        </p:txBody>
      </p:sp>
      <p:sp>
        <p:nvSpPr>
          <p:cNvPr id="19" name="Shape 17"/>
          <p:cNvSpPr/>
          <p:nvPr/>
        </p:nvSpPr>
        <p:spPr>
          <a:xfrm>
            <a:off x="6172200" y="3858768"/>
            <a:ext cx="5440680" cy="1042416"/>
          </a:xfrm>
          <a:prstGeom prst="roundRect">
            <a:avLst>
              <a:gd name="adj" fmla="val 4386"/>
            </a:avLst>
          </a:prstGeom>
          <a:solidFill>
            <a:srgbClr val="F7F9FB"/>
          </a:solidFill>
          <a:ln w="12700">
            <a:solidFill>
              <a:srgbClr val="E2E8F0"/>
            </a:solidFill>
            <a:prstDash val="solid"/>
          </a:ln>
        </p:spPr>
      </p:sp>
      <p:sp>
        <p:nvSpPr>
          <p:cNvPr id="20" name="Text 18"/>
          <p:cNvSpPr/>
          <p:nvPr/>
        </p:nvSpPr>
        <p:spPr>
          <a:xfrm>
            <a:off x="6400800" y="3986784"/>
            <a:ext cx="4937760" cy="292608"/>
          </a:xfrm>
          <a:prstGeom prst="rect">
            <a:avLst/>
          </a:prstGeom>
          <a:noFill/>
          <a:ln/>
        </p:spPr>
        <p:txBody>
          <a:bodyPr wrap="square" lIns="0" tIns="0" rIns="0" bIns="0" rtlCol="0" anchor="ctr"/>
          <a:lstStyle/>
          <a:p>
            <a:pPr indent="0" marL="0">
              <a:buNone/>
            </a:pPr>
            <a:r>
              <a:rPr lang="en-US" sz="1300" b="1" dirty="0">
                <a:solidFill>
                  <a:srgbClr val="12304A"/>
                </a:solidFill>
                <a:latin typeface="Cambria" pitchFamily="34" charset="0"/>
                <a:ea typeface="Cambria" pitchFamily="34" charset="-122"/>
                <a:cs typeface="Cambria" pitchFamily="34" charset="-120"/>
              </a:rPr>
              <a:t>Data Monitoring Committee</a:t>
            </a:r>
            <a:endParaRPr lang="en-US" sz="1300" dirty="0"/>
          </a:p>
        </p:txBody>
      </p:sp>
      <p:sp>
        <p:nvSpPr>
          <p:cNvPr id="21" name="Text 19"/>
          <p:cNvSpPr/>
          <p:nvPr/>
        </p:nvSpPr>
        <p:spPr>
          <a:xfrm>
            <a:off x="6400800" y="4297680"/>
            <a:ext cx="4937760" cy="54864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Independent, reports to nobody in this room, and can stop the trial. Safety is outside the Committee's authority.</a:t>
            </a:r>
            <a:endParaRPr lang="en-US" sz="1100" dirty="0"/>
          </a:p>
        </p:txBody>
      </p:sp>
      <p:sp>
        <p:nvSpPr>
          <p:cNvPr id="22" name="Shape 20"/>
          <p:cNvSpPr/>
          <p:nvPr/>
        </p:nvSpPr>
        <p:spPr>
          <a:xfrm>
            <a:off x="548640" y="5120640"/>
            <a:ext cx="11064240" cy="1005840"/>
          </a:xfrm>
          <a:prstGeom prst="roundRect">
            <a:avLst>
              <a:gd name="adj" fmla="val 4545"/>
            </a:avLst>
          </a:prstGeom>
          <a:solidFill>
            <a:srgbClr val="FBF3E3"/>
          </a:solidFill>
          <a:ln w="12700">
            <a:solidFill>
              <a:srgbClr val="E2E8F0"/>
            </a:solidFill>
            <a:prstDash val="solid"/>
          </a:ln>
        </p:spPr>
      </p:sp>
      <p:sp>
        <p:nvSpPr>
          <p:cNvPr id="23" name="Text 21"/>
          <p:cNvSpPr/>
          <p:nvPr/>
        </p:nvSpPr>
        <p:spPr>
          <a:xfrm>
            <a:off x="822960" y="5266944"/>
            <a:ext cx="10515600" cy="777240"/>
          </a:xfrm>
          <a:prstGeom prst="rect">
            <a:avLst/>
          </a:prstGeom>
          <a:noFill/>
          <a:ln/>
        </p:spPr>
        <p:txBody>
          <a:bodyPr wrap="square" lIns="0" tIns="0" rIns="0" bIns="0" rtlCol="0" anchor="ctr"/>
          <a:lstStyle/>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Two rules are not negotiable and it is worth stating them at kickoff rather than discovering them under pressure. Compliance is never a trade against schedule. And the statistical analysis plan is signed before the database is locked, which is signed before anyone is unblinded — reverse any two of those and the trial result becomes unfalsifiable.</a:t>
            </a:r>
            <a:endParaRPr lang="en-US" sz="1200" dirty="0"/>
          </a:p>
        </p:txBody>
      </p:sp>
      <p:sp>
        <p:nvSpPr>
          <p:cNvPr id="24" name="Text 2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5" name="Text 2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17</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What could go wrong</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Named now, at mobilization, while there is still time to act on them</a:t>
            </a:r>
            <a:endParaRPr lang="en-US" sz="1250" dirty="0"/>
          </a:p>
        </p:txBody>
      </p:sp>
      <p:sp>
        <p:nvSpPr>
          <p:cNvPr id="4" name="Shape 2"/>
          <p:cNvSpPr/>
          <p:nvPr/>
        </p:nvSpPr>
        <p:spPr>
          <a:xfrm>
            <a:off x="548640" y="1444752"/>
            <a:ext cx="11064240" cy="822960"/>
          </a:xfrm>
          <a:prstGeom prst="roundRect">
            <a:avLst>
              <a:gd name="adj" fmla="val 5556"/>
            </a:avLst>
          </a:prstGeom>
          <a:solidFill>
            <a:srgbClr val="F7F9FB"/>
          </a:solidFill>
          <a:ln w="12700">
            <a:solidFill>
              <a:srgbClr val="E2E8F0"/>
            </a:solidFill>
            <a:prstDash val="solid"/>
          </a:ln>
        </p:spPr>
      </p:sp>
      <p:sp>
        <p:nvSpPr>
          <p:cNvPr id="5" name="Shape 3"/>
          <p:cNvSpPr/>
          <p:nvPr/>
        </p:nvSpPr>
        <p:spPr>
          <a:xfrm>
            <a:off x="777240" y="1737360"/>
            <a:ext cx="237744" cy="237744"/>
          </a:xfrm>
          <a:prstGeom prst="ellipse">
            <a:avLst/>
          </a:prstGeom>
          <a:solidFill>
            <a:srgbClr val="B4801F"/>
          </a:solidFill>
          <a:ln/>
        </p:spPr>
      </p:sp>
      <p:sp>
        <p:nvSpPr>
          <p:cNvPr id="6" name="Text 4"/>
          <p:cNvSpPr/>
          <p:nvPr/>
        </p:nvSpPr>
        <p:spPr>
          <a:xfrm>
            <a:off x="1143000" y="1536192"/>
            <a:ext cx="3200400" cy="640080"/>
          </a:xfrm>
          <a:prstGeom prst="rect">
            <a:avLst/>
          </a:prstGeom>
          <a:noFill/>
          <a:ln/>
        </p:spPr>
        <p:txBody>
          <a:bodyPr wrap="square" lIns="0" tIns="0" rIns="0" bIns="0" rtlCol="0" anchor="ctr"/>
          <a:lstStyle/>
          <a:p>
            <a:pPr indent="0" marL="0">
              <a:buNone/>
            </a:pPr>
            <a:r>
              <a:rPr lang="en-US" sz="1250" b="1" dirty="0">
                <a:solidFill>
                  <a:srgbClr val="12304A"/>
                </a:solidFill>
                <a:latin typeface="Cambria" pitchFamily="34" charset="0"/>
                <a:ea typeface="Cambria" pitchFamily="34" charset="-122"/>
                <a:cs typeface="Cambria" pitchFamily="34" charset="-120"/>
              </a:rPr>
              <a:t>Site activation running long</a:t>
            </a:r>
            <a:endParaRPr lang="en-US" sz="1250" dirty="0"/>
          </a:p>
        </p:txBody>
      </p:sp>
      <p:sp>
        <p:nvSpPr>
          <p:cNvPr id="7" name="Text 5"/>
          <p:cNvSpPr/>
          <p:nvPr/>
        </p:nvSpPr>
        <p:spPr>
          <a:xfrm>
            <a:off x="4480560" y="1536192"/>
            <a:ext cx="6858000" cy="64008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The plan assumes 18 weeks from selection to green light. It is the assumption most likely to be wrong, and it sits upstream of everything.</a:t>
            </a:r>
            <a:endParaRPr lang="en-US" sz="1100" dirty="0"/>
          </a:p>
        </p:txBody>
      </p:sp>
      <p:sp>
        <p:nvSpPr>
          <p:cNvPr id="8" name="Shape 6"/>
          <p:cNvSpPr/>
          <p:nvPr/>
        </p:nvSpPr>
        <p:spPr>
          <a:xfrm>
            <a:off x="548640" y="2404872"/>
            <a:ext cx="11064240" cy="822960"/>
          </a:xfrm>
          <a:prstGeom prst="roundRect">
            <a:avLst>
              <a:gd name="adj" fmla="val 5556"/>
            </a:avLst>
          </a:prstGeom>
          <a:solidFill>
            <a:srgbClr val="F7F9FB"/>
          </a:solidFill>
          <a:ln w="12700">
            <a:solidFill>
              <a:srgbClr val="E2E8F0"/>
            </a:solidFill>
            <a:prstDash val="solid"/>
          </a:ln>
        </p:spPr>
      </p:sp>
      <p:sp>
        <p:nvSpPr>
          <p:cNvPr id="9" name="Shape 7"/>
          <p:cNvSpPr/>
          <p:nvPr/>
        </p:nvSpPr>
        <p:spPr>
          <a:xfrm>
            <a:off x="777240" y="2697480"/>
            <a:ext cx="237744" cy="237744"/>
          </a:xfrm>
          <a:prstGeom prst="ellipse">
            <a:avLst/>
          </a:prstGeom>
          <a:solidFill>
            <a:srgbClr val="B4801F"/>
          </a:solidFill>
          <a:ln/>
        </p:spPr>
      </p:sp>
      <p:sp>
        <p:nvSpPr>
          <p:cNvPr id="10" name="Text 8"/>
          <p:cNvSpPr/>
          <p:nvPr/>
        </p:nvSpPr>
        <p:spPr>
          <a:xfrm>
            <a:off x="1143000" y="2496312"/>
            <a:ext cx="3200400" cy="640080"/>
          </a:xfrm>
          <a:prstGeom prst="rect">
            <a:avLst/>
          </a:prstGeom>
          <a:noFill/>
          <a:ln/>
        </p:spPr>
        <p:txBody>
          <a:bodyPr wrap="square" lIns="0" tIns="0" rIns="0" bIns="0" rtlCol="0" anchor="ctr"/>
          <a:lstStyle/>
          <a:p>
            <a:pPr indent="0" marL="0">
              <a:buNone/>
            </a:pPr>
            <a:r>
              <a:rPr lang="en-US" sz="1250" b="1" dirty="0">
                <a:solidFill>
                  <a:srgbClr val="12304A"/>
                </a:solidFill>
                <a:latin typeface="Cambria" pitchFamily="34" charset="0"/>
                <a:ea typeface="Cambria" pitchFamily="34" charset="-122"/>
                <a:cs typeface="Cambria" pitchFamily="34" charset="-120"/>
              </a:rPr>
              <a:t>CMC readiness for Gate 5</a:t>
            </a:r>
            <a:endParaRPr lang="en-US" sz="1250" dirty="0"/>
          </a:p>
        </p:txBody>
      </p:sp>
      <p:sp>
        <p:nvSpPr>
          <p:cNvPr id="11" name="Text 9"/>
          <p:cNvSpPr/>
          <p:nvPr/>
        </p:nvSpPr>
        <p:spPr>
          <a:xfrm>
            <a:off x="4480560" y="2496312"/>
            <a:ext cx="6858000" cy="64008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One method transfer has already failed once. Registration batches, stability and process validation all have to land before the filing.</a:t>
            </a:r>
            <a:endParaRPr lang="en-US" sz="1100" dirty="0"/>
          </a:p>
        </p:txBody>
      </p:sp>
      <p:sp>
        <p:nvSpPr>
          <p:cNvPr id="12" name="Shape 10"/>
          <p:cNvSpPr/>
          <p:nvPr/>
        </p:nvSpPr>
        <p:spPr>
          <a:xfrm>
            <a:off x="548640" y="3364992"/>
            <a:ext cx="11064240" cy="822960"/>
          </a:xfrm>
          <a:prstGeom prst="roundRect">
            <a:avLst>
              <a:gd name="adj" fmla="val 5556"/>
            </a:avLst>
          </a:prstGeom>
          <a:solidFill>
            <a:srgbClr val="F7F9FB"/>
          </a:solidFill>
          <a:ln w="12700">
            <a:solidFill>
              <a:srgbClr val="E2E8F0"/>
            </a:solidFill>
            <a:prstDash val="solid"/>
          </a:ln>
        </p:spPr>
      </p:sp>
      <p:sp>
        <p:nvSpPr>
          <p:cNvPr id="13" name="Shape 11"/>
          <p:cNvSpPr/>
          <p:nvPr/>
        </p:nvSpPr>
        <p:spPr>
          <a:xfrm>
            <a:off x="777240" y="3657600"/>
            <a:ext cx="237744" cy="237744"/>
          </a:xfrm>
          <a:prstGeom prst="ellipse">
            <a:avLst/>
          </a:prstGeom>
          <a:solidFill>
            <a:srgbClr val="B4801F"/>
          </a:solidFill>
          <a:ln/>
        </p:spPr>
      </p:sp>
      <p:sp>
        <p:nvSpPr>
          <p:cNvPr id="14" name="Text 12"/>
          <p:cNvSpPr/>
          <p:nvPr/>
        </p:nvSpPr>
        <p:spPr>
          <a:xfrm>
            <a:off x="1143000" y="3456432"/>
            <a:ext cx="3200400" cy="640080"/>
          </a:xfrm>
          <a:prstGeom prst="rect">
            <a:avLst/>
          </a:prstGeom>
          <a:noFill/>
          <a:ln/>
        </p:spPr>
        <p:txBody>
          <a:bodyPr wrap="square" lIns="0" tIns="0" rIns="0" bIns="0" rtlCol="0" anchor="ctr"/>
          <a:lstStyle/>
          <a:p>
            <a:pPr indent="0" marL="0">
              <a:buNone/>
            </a:pPr>
            <a:r>
              <a:rPr lang="en-US" sz="1250" b="1" dirty="0">
                <a:solidFill>
                  <a:srgbClr val="12304A"/>
                </a:solidFill>
                <a:latin typeface="Cambria" pitchFamily="34" charset="0"/>
                <a:ea typeface="Cambria" pitchFamily="34" charset="-122"/>
                <a:cs typeface="Cambria" pitchFamily="34" charset="-120"/>
              </a:rPr>
              <a:t>Gross-to-net assumption</a:t>
            </a:r>
            <a:endParaRPr lang="en-US" sz="1250" dirty="0"/>
          </a:p>
        </p:txBody>
      </p:sp>
      <p:sp>
        <p:nvSpPr>
          <p:cNvPr id="15" name="Text 13"/>
          <p:cNvSpPr/>
          <p:nvPr/>
        </p:nvSpPr>
        <p:spPr>
          <a:xfrm>
            <a:off x="4480560" y="3456432"/>
            <a:ext cx="6858000" cy="64008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Un-refreshed since the original case, and the subject of a recorded abstention at this gate. Gate condition GC-03 addresses it.</a:t>
            </a:r>
            <a:endParaRPr lang="en-US" sz="1100" dirty="0"/>
          </a:p>
        </p:txBody>
      </p:sp>
      <p:sp>
        <p:nvSpPr>
          <p:cNvPr id="16" name="Shape 14"/>
          <p:cNvSpPr/>
          <p:nvPr/>
        </p:nvSpPr>
        <p:spPr>
          <a:xfrm>
            <a:off x="548640" y="4325112"/>
            <a:ext cx="11064240" cy="822960"/>
          </a:xfrm>
          <a:prstGeom prst="roundRect">
            <a:avLst>
              <a:gd name="adj" fmla="val 5556"/>
            </a:avLst>
          </a:prstGeom>
          <a:solidFill>
            <a:srgbClr val="F7F9FB"/>
          </a:solidFill>
          <a:ln w="12700">
            <a:solidFill>
              <a:srgbClr val="E2E8F0"/>
            </a:solidFill>
            <a:prstDash val="solid"/>
          </a:ln>
        </p:spPr>
      </p:sp>
      <p:sp>
        <p:nvSpPr>
          <p:cNvPr id="17" name="Shape 15"/>
          <p:cNvSpPr/>
          <p:nvPr/>
        </p:nvSpPr>
        <p:spPr>
          <a:xfrm>
            <a:off x="777240" y="4617720"/>
            <a:ext cx="237744" cy="237744"/>
          </a:xfrm>
          <a:prstGeom prst="ellipse">
            <a:avLst/>
          </a:prstGeom>
          <a:solidFill>
            <a:srgbClr val="1E5945"/>
          </a:solidFill>
          <a:ln/>
        </p:spPr>
      </p:sp>
      <p:sp>
        <p:nvSpPr>
          <p:cNvPr id="18" name="Text 16"/>
          <p:cNvSpPr/>
          <p:nvPr/>
        </p:nvSpPr>
        <p:spPr>
          <a:xfrm>
            <a:off x="1143000" y="4416552"/>
            <a:ext cx="3200400" cy="640080"/>
          </a:xfrm>
          <a:prstGeom prst="rect">
            <a:avLst/>
          </a:prstGeom>
          <a:noFill/>
          <a:ln/>
        </p:spPr>
        <p:txBody>
          <a:bodyPr wrap="square" lIns="0" tIns="0" rIns="0" bIns="0" rtlCol="0" anchor="ctr"/>
          <a:lstStyle/>
          <a:p>
            <a:pPr indent="0" marL="0">
              <a:buNone/>
            </a:pPr>
            <a:r>
              <a:rPr lang="en-US" sz="1250" b="1" dirty="0">
                <a:solidFill>
                  <a:srgbClr val="12304A"/>
                </a:solidFill>
                <a:latin typeface="Cambria" pitchFamily="34" charset="0"/>
                <a:ea typeface="Cambria" pitchFamily="34" charset="-122"/>
                <a:cs typeface="Cambria" pitchFamily="34" charset="-120"/>
              </a:rPr>
              <a:t>Tolerability differentiation</a:t>
            </a:r>
            <a:endParaRPr lang="en-US" sz="1250" dirty="0"/>
          </a:p>
        </p:txBody>
      </p:sp>
      <p:sp>
        <p:nvSpPr>
          <p:cNvPr id="19" name="Text 17"/>
          <p:cNvSpPr/>
          <p:nvPr/>
        </p:nvSpPr>
        <p:spPr>
          <a:xfrm>
            <a:off x="4480560" y="4416552"/>
            <a:ext cx="6858000" cy="64008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Phase 2 showed 5.1% GI discontinuation against a 4% target. Within the minimum acceptable band, but not yet a differentiating claim.</a:t>
            </a:r>
            <a:endParaRPr lang="en-US" sz="1100" dirty="0"/>
          </a:p>
        </p:txBody>
      </p:sp>
      <p:sp>
        <p:nvSpPr>
          <p:cNvPr id="20" name="Shape 18"/>
          <p:cNvSpPr/>
          <p:nvPr/>
        </p:nvSpPr>
        <p:spPr>
          <a:xfrm>
            <a:off x="548640" y="5285232"/>
            <a:ext cx="11064240" cy="822960"/>
          </a:xfrm>
          <a:prstGeom prst="roundRect">
            <a:avLst>
              <a:gd name="adj" fmla="val 5556"/>
            </a:avLst>
          </a:prstGeom>
          <a:solidFill>
            <a:srgbClr val="F7F9FB"/>
          </a:solidFill>
          <a:ln w="12700">
            <a:solidFill>
              <a:srgbClr val="E2E8F0"/>
            </a:solidFill>
            <a:prstDash val="solid"/>
          </a:ln>
        </p:spPr>
      </p:sp>
      <p:sp>
        <p:nvSpPr>
          <p:cNvPr id="21" name="Shape 19"/>
          <p:cNvSpPr/>
          <p:nvPr/>
        </p:nvSpPr>
        <p:spPr>
          <a:xfrm>
            <a:off x="777240" y="5577840"/>
            <a:ext cx="237744" cy="237744"/>
          </a:xfrm>
          <a:prstGeom prst="ellipse">
            <a:avLst/>
          </a:prstGeom>
          <a:solidFill>
            <a:srgbClr val="1E5945"/>
          </a:solidFill>
          <a:ln/>
        </p:spPr>
      </p:sp>
      <p:sp>
        <p:nvSpPr>
          <p:cNvPr id="22" name="Text 20"/>
          <p:cNvSpPr/>
          <p:nvPr/>
        </p:nvSpPr>
        <p:spPr>
          <a:xfrm>
            <a:off x="1143000" y="5376672"/>
            <a:ext cx="3200400" cy="640080"/>
          </a:xfrm>
          <a:prstGeom prst="rect">
            <a:avLst/>
          </a:prstGeom>
          <a:noFill/>
          <a:ln/>
        </p:spPr>
        <p:txBody>
          <a:bodyPr wrap="square" lIns="0" tIns="0" rIns="0" bIns="0" rtlCol="0" anchor="ctr"/>
          <a:lstStyle/>
          <a:p>
            <a:pPr indent="0" marL="0">
              <a:buNone/>
            </a:pPr>
            <a:r>
              <a:rPr lang="en-US" sz="1250" b="1" dirty="0">
                <a:solidFill>
                  <a:srgbClr val="12304A"/>
                </a:solidFill>
                <a:latin typeface="Cambria" pitchFamily="34" charset="0"/>
                <a:ea typeface="Cambria" pitchFamily="34" charset="-122"/>
                <a:cs typeface="Cambria" pitchFamily="34" charset="-120"/>
              </a:rPr>
              <a:t>Single-source manufacture</a:t>
            </a:r>
            <a:endParaRPr lang="en-US" sz="1250" dirty="0"/>
          </a:p>
        </p:txBody>
      </p:sp>
      <p:sp>
        <p:nvSpPr>
          <p:cNvPr id="23" name="Text 21"/>
          <p:cNvSpPr/>
          <p:nvPr/>
        </p:nvSpPr>
        <p:spPr>
          <a:xfrm>
            <a:off x="4480560" y="5376672"/>
            <a:ext cx="6858000" cy="640080"/>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Accepted deliberately. A second site does not fit the ceiling, so the risk is carried and named rather than mitigated.</a:t>
            </a:r>
            <a:endParaRPr lang="en-US" sz="1100" dirty="0"/>
          </a:p>
        </p:txBody>
      </p:sp>
      <p:sp>
        <p:nvSpPr>
          <p:cNvPr id="24" name="Text 2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5" name="Text 2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How to use this deck</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Written for the whole program team and our partners — including people who will join after this meeting and read it cold.</a:t>
            </a:r>
            <a:endParaRPr lang="en-US" sz="1250" dirty="0"/>
          </a:p>
        </p:txBody>
      </p:sp>
      <p:sp>
        <p:nvSpPr>
          <p:cNvPr id="4" name="Text 2"/>
          <p:cNvSpPr/>
          <p:nvPr/>
        </p:nvSpPr>
        <p:spPr>
          <a:xfrm>
            <a:off x="548640" y="1417320"/>
            <a:ext cx="5943600" cy="448056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This deck is the initiation record for Stage 4. It is being presented once, and it will then sit in the program library for the next twenty-seven months, which is why it is written in full sentences rather than in prompts for a speaker.</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If you are joining the program later and have been pointed here to find out what we are doing: read slides 3 to 10. They explain what the drug is, what problem it treats, where it came from, and why the company decided to spend $243,040,000 finding out whether it works. Nothing in those slides is about your function specifically, and all of it is about why your function is being asked for anything at all.</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If you are here to execute Stage 4, slides 11 to 20 are the plan: the timeline, the trials, who owns what, which organizations are doing the work, how we will run the cadence, and what we are asking of you.</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One thing this deck deliberately does not contain is a status. It is dated 30 June 2026 and it says what was true and knowable then. Status lives in the monthly report and the dashboard, both of which will contradict parts of this deck within a year. That is expected and it is not a defect.</a:t>
            </a:r>
            <a:endParaRPr lang="en-US" sz="1250" dirty="0"/>
          </a:p>
        </p:txBody>
      </p:sp>
      <p:sp>
        <p:nvSpPr>
          <p:cNvPr id="5" name="Shape 3"/>
          <p:cNvSpPr/>
          <p:nvPr/>
        </p:nvSpPr>
        <p:spPr>
          <a:xfrm>
            <a:off x="6766560" y="1481328"/>
            <a:ext cx="4846320" cy="1298448"/>
          </a:xfrm>
          <a:prstGeom prst="roundRect">
            <a:avLst>
              <a:gd name="adj" fmla="val 3521"/>
            </a:avLst>
          </a:prstGeom>
          <a:solidFill>
            <a:srgbClr val="F7F9FB"/>
          </a:solidFill>
          <a:ln w="12700">
            <a:solidFill>
              <a:srgbClr val="E2E8F0"/>
            </a:solidFill>
            <a:prstDash val="solid"/>
          </a:ln>
        </p:spPr>
      </p:sp>
      <p:sp>
        <p:nvSpPr>
          <p:cNvPr id="6" name="Text 4"/>
          <p:cNvSpPr/>
          <p:nvPr/>
        </p:nvSpPr>
        <p:spPr>
          <a:xfrm>
            <a:off x="6995160" y="1627632"/>
            <a:ext cx="4389120" cy="310896"/>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Presented live</a:t>
            </a:r>
            <a:endParaRPr lang="en-US" sz="1350" dirty="0"/>
          </a:p>
        </p:txBody>
      </p:sp>
      <p:sp>
        <p:nvSpPr>
          <p:cNvPr id="7" name="Text 5"/>
          <p:cNvSpPr/>
          <p:nvPr/>
        </p:nvSpPr>
        <p:spPr>
          <a:xfrm>
            <a:off x="6995160" y="1956816"/>
            <a:ext cx="4389120" cy="713232"/>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Once, at mobilization, to the program team and partner leadership.</a:t>
            </a:r>
            <a:endParaRPr lang="en-US" sz="1100" dirty="0"/>
          </a:p>
        </p:txBody>
      </p:sp>
      <p:sp>
        <p:nvSpPr>
          <p:cNvPr id="8" name="Shape 6"/>
          <p:cNvSpPr/>
          <p:nvPr/>
        </p:nvSpPr>
        <p:spPr>
          <a:xfrm>
            <a:off x="6766560" y="2962656"/>
            <a:ext cx="4846320" cy="1298448"/>
          </a:xfrm>
          <a:prstGeom prst="roundRect">
            <a:avLst>
              <a:gd name="adj" fmla="val 3521"/>
            </a:avLst>
          </a:prstGeom>
          <a:solidFill>
            <a:srgbClr val="F7F9FB"/>
          </a:solidFill>
          <a:ln w="12700">
            <a:solidFill>
              <a:srgbClr val="E2E8F0"/>
            </a:solidFill>
            <a:prstDash val="solid"/>
          </a:ln>
        </p:spPr>
      </p:sp>
      <p:sp>
        <p:nvSpPr>
          <p:cNvPr id="9" name="Text 7"/>
          <p:cNvSpPr/>
          <p:nvPr/>
        </p:nvSpPr>
        <p:spPr>
          <a:xfrm>
            <a:off x="6995160" y="3108960"/>
            <a:ext cx="4389120" cy="310896"/>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Watched afterwards</a:t>
            </a:r>
            <a:endParaRPr lang="en-US" sz="1350" dirty="0"/>
          </a:p>
        </p:txBody>
      </p:sp>
      <p:sp>
        <p:nvSpPr>
          <p:cNvPr id="10" name="Text 8"/>
          <p:cNvSpPr/>
          <p:nvPr/>
        </p:nvSpPr>
        <p:spPr>
          <a:xfrm>
            <a:off x="6995160" y="3438144"/>
            <a:ext cx="4389120" cy="713232"/>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On the recording, by people who could not attend or who joined later.</a:t>
            </a:r>
            <a:endParaRPr lang="en-US" sz="1100" dirty="0"/>
          </a:p>
        </p:txBody>
      </p:sp>
      <p:sp>
        <p:nvSpPr>
          <p:cNvPr id="11" name="Shape 9"/>
          <p:cNvSpPr/>
          <p:nvPr/>
        </p:nvSpPr>
        <p:spPr>
          <a:xfrm>
            <a:off x="6766560" y="4443984"/>
            <a:ext cx="4846320" cy="1298448"/>
          </a:xfrm>
          <a:prstGeom prst="roundRect">
            <a:avLst>
              <a:gd name="adj" fmla="val 3521"/>
            </a:avLst>
          </a:prstGeom>
          <a:solidFill>
            <a:srgbClr val="F7F9FB"/>
          </a:solidFill>
          <a:ln w="12700">
            <a:solidFill>
              <a:srgbClr val="E2E8F0"/>
            </a:solidFill>
            <a:prstDash val="solid"/>
          </a:ln>
        </p:spPr>
      </p:sp>
      <p:sp>
        <p:nvSpPr>
          <p:cNvPr id="12" name="Text 10"/>
          <p:cNvSpPr/>
          <p:nvPr/>
        </p:nvSpPr>
        <p:spPr>
          <a:xfrm>
            <a:off x="6995160" y="4590288"/>
            <a:ext cx="4389120" cy="310896"/>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Read cold, months later</a:t>
            </a:r>
            <a:endParaRPr lang="en-US" sz="1350" dirty="0"/>
          </a:p>
        </p:txBody>
      </p:sp>
      <p:sp>
        <p:nvSpPr>
          <p:cNvPr id="13" name="Text 11"/>
          <p:cNvSpPr/>
          <p:nvPr/>
        </p:nvSpPr>
        <p:spPr>
          <a:xfrm>
            <a:off x="6995160" y="4919472"/>
            <a:ext cx="4389120" cy="713232"/>
          </a:xfrm>
          <a:prstGeom prst="rect">
            <a:avLst/>
          </a:prstGeom>
          <a:noFill/>
          <a:ln/>
        </p:spPr>
        <p:txBody>
          <a:bodyPr wrap="square" lIns="0" tIns="0" rIns="0" bIns="0" rtlCol="0" anchor="ctr"/>
          <a:lstStyle/>
          <a:p>
            <a:pPr indent="0" marL="0">
              <a:buNone/>
            </a:pPr>
            <a:r>
              <a:rPr lang="en-US" sz="1100" dirty="0">
                <a:solidFill>
                  <a:srgbClr val="5A6673"/>
                </a:solidFill>
                <a:latin typeface="Calibri" pitchFamily="34" charset="0"/>
                <a:ea typeface="Calibri" pitchFamily="34" charset="-122"/>
                <a:cs typeface="Calibri" pitchFamily="34" charset="-120"/>
              </a:rPr>
              <a:t>From the program library, by someone with no context who needs it fast. This is the mode the deck is written for.</a:t>
            </a:r>
            <a:endParaRPr lang="en-US" sz="1100" dirty="0"/>
          </a:p>
        </p:txBody>
      </p:sp>
      <p:sp>
        <p:nvSpPr>
          <p:cNvPr id="14" name="Text 1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15" name="Text 1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1</a:t>
            </a:r>
            <a:endParaRPr lang="en-US" sz="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2304A"/>
        </a:solidFill>
      </p:bgPr>
    </p:bg>
    <p:spTree>
      <p:nvGrpSpPr>
        <p:cNvPr id="1" name=""/>
        <p:cNvGrpSpPr/>
        <p:nvPr/>
      </p:nvGrpSpPr>
      <p:grpSpPr>
        <a:xfrm>
          <a:off x="0" y="0"/>
          <a:ext cx="0" cy="0"/>
          <a:chOff x="0" y="0"/>
          <a:chExt cx="0" cy="0"/>
        </a:xfrm>
      </p:grpSpPr>
      <p:sp>
        <p:nvSpPr>
          <p:cNvPr id="2" name="Text 0"/>
          <p:cNvSpPr/>
          <p:nvPr/>
        </p:nvSpPr>
        <p:spPr>
          <a:xfrm>
            <a:off x="822960" y="731520"/>
            <a:ext cx="10515600" cy="73152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What we need from you</a:t>
            </a:r>
            <a:endParaRPr lang="en-US" sz="3400" dirty="0"/>
          </a:p>
        </p:txBody>
      </p:sp>
      <p:sp>
        <p:nvSpPr>
          <p:cNvPr id="3" name="Shape 1"/>
          <p:cNvSpPr/>
          <p:nvPr/>
        </p:nvSpPr>
        <p:spPr>
          <a:xfrm>
            <a:off x="822960" y="1783080"/>
            <a:ext cx="10515600" cy="914400"/>
          </a:xfrm>
          <a:prstGeom prst="roundRect">
            <a:avLst>
              <a:gd name="adj" fmla="val 5000"/>
            </a:avLst>
          </a:prstGeom>
          <a:solidFill>
            <a:srgbClr val="1B4266"/>
          </a:solidFill>
          <a:ln w="12700">
            <a:solidFill>
              <a:srgbClr val="2E5B84"/>
            </a:solidFill>
            <a:prstDash val="solid"/>
          </a:ln>
        </p:spPr>
      </p:sp>
      <p:sp>
        <p:nvSpPr>
          <p:cNvPr id="4" name="Text 2"/>
          <p:cNvSpPr/>
          <p:nvPr/>
        </p:nvSpPr>
        <p:spPr>
          <a:xfrm>
            <a:off x="1097280" y="1892808"/>
            <a:ext cx="3017520" cy="694944"/>
          </a:xfrm>
          <a:prstGeom prst="rect">
            <a:avLst/>
          </a:prstGeom>
          <a:noFill/>
          <a:ln/>
        </p:spPr>
        <p:txBody>
          <a:bodyPr wrap="square" lIns="0" tIns="0" rIns="0" bIns="0" rtlCol="0" anchor="ctr"/>
          <a:lstStyle/>
          <a:p>
            <a:pPr indent="0" marL="0">
              <a:buNone/>
            </a:pPr>
            <a:r>
              <a:rPr lang="en-US" sz="1350" b="1" dirty="0">
                <a:solidFill>
                  <a:srgbClr val="D9E4EF"/>
                </a:solidFill>
                <a:latin typeface="Cambria" pitchFamily="34" charset="0"/>
                <a:ea typeface="Cambria" pitchFamily="34" charset="-122"/>
                <a:cs typeface="Cambria" pitchFamily="34" charset="-120"/>
              </a:rPr>
              <a:t>Tell us early</a:t>
            </a:r>
            <a:endParaRPr lang="en-US" sz="1350" dirty="0"/>
          </a:p>
        </p:txBody>
      </p:sp>
      <p:sp>
        <p:nvSpPr>
          <p:cNvPr id="5" name="Text 3"/>
          <p:cNvSpPr/>
          <p:nvPr/>
        </p:nvSpPr>
        <p:spPr>
          <a:xfrm>
            <a:off x="4206240" y="1892808"/>
            <a:ext cx="6858000" cy="694944"/>
          </a:xfrm>
          <a:prstGeom prst="rect">
            <a:avLst/>
          </a:prstGeom>
          <a:noFill/>
          <a:ln/>
        </p:spPr>
        <p:txBody>
          <a:bodyPr wrap="square" lIns="0" tIns="0" rIns="0" bIns="0" rtlCol="0" anchor="ctr"/>
          <a:lstStyle/>
          <a:p>
            <a:pPr indent="0" marL="0">
              <a:buNone/>
            </a:pPr>
            <a:r>
              <a:rPr lang="en-US" sz="1150" dirty="0">
                <a:solidFill>
                  <a:srgbClr val="FFFFFF"/>
                </a:solidFill>
                <a:latin typeface="Calibri" pitchFamily="34" charset="0"/>
                <a:ea typeface="Calibri" pitchFamily="34" charset="-122"/>
                <a:cs typeface="Calibri" pitchFamily="34" charset="-120"/>
              </a:rPr>
              <a:t>A problem raised in week two is a schedule conversation. The same problem raised in month four is a re-baseline.</a:t>
            </a:r>
            <a:endParaRPr lang="en-US" sz="1150" dirty="0"/>
          </a:p>
        </p:txBody>
      </p:sp>
      <p:sp>
        <p:nvSpPr>
          <p:cNvPr id="6" name="Shape 4"/>
          <p:cNvSpPr/>
          <p:nvPr/>
        </p:nvSpPr>
        <p:spPr>
          <a:xfrm>
            <a:off x="822960" y="2862072"/>
            <a:ext cx="10515600" cy="914400"/>
          </a:xfrm>
          <a:prstGeom prst="roundRect">
            <a:avLst>
              <a:gd name="adj" fmla="val 5000"/>
            </a:avLst>
          </a:prstGeom>
          <a:solidFill>
            <a:srgbClr val="1B4266"/>
          </a:solidFill>
          <a:ln w="12700">
            <a:solidFill>
              <a:srgbClr val="2E5B84"/>
            </a:solidFill>
            <a:prstDash val="solid"/>
          </a:ln>
        </p:spPr>
      </p:sp>
      <p:sp>
        <p:nvSpPr>
          <p:cNvPr id="7" name="Text 5"/>
          <p:cNvSpPr/>
          <p:nvPr/>
        </p:nvSpPr>
        <p:spPr>
          <a:xfrm>
            <a:off x="1097280" y="2971800"/>
            <a:ext cx="3017520" cy="694944"/>
          </a:xfrm>
          <a:prstGeom prst="rect">
            <a:avLst/>
          </a:prstGeom>
          <a:noFill/>
          <a:ln/>
        </p:spPr>
        <p:txBody>
          <a:bodyPr wrap="square" lIns="0" tIns="0" rIns="0" bIns="0" rtlCol="0" anchor="ctr"/>
          <a:lstStyle/>
          <a:p>
            <a:pPr indent="0" marL="0">
              <a:buNone/>
            </a:pPr>
            <a:r>
              <a:rPr lang="en-US" sz="1350" b="1" dirty="0">
                <a:solidFill>
                  <a:srgbClr val="D9E4EF"/>
                </a:solidFill>
                <a:latin typeface="Cambria" pitchFamily="34" charset="0"/>
                <a:ea typeface="Cambria" pitchFamily="34" charset="-122"/>
                <a:cs typeface="Cambria" pitchFamily="34" charset="-120"/>
              </a:rPr>
              <a:t>Hold the definitions</a:t>
            </a:r>
            <a:endParaRPr lang="en-US" sz="1350" dirty="0"/>
          </a:p>
        </p:txBody>
      </p:sp>
      <p:sp>
        <p:nvSpPr>
          <p:cNvPr id="8" name="Text 6"/>
          <p:cNvSpPr/>
          <p:nvPr/>
        </p:nvSpPr>
        <p:spPr>
          <a:xfrm>
            <a:off x="4206240" y="2971800"/>
            <a:ext cx="6858000" cy="694944"/>
          </a:xfrm>
          <a:prstGeom prst="rect">
            <a:avLst/>
          </a:prstGeom>
          <a:noFill/>
          <a:ln/>
        </p:spPr>
        <p:txBody>
          <a:bodyPr wrap="square" lIns="0" tIns="0" rIns="0" bIns="0" rtlCol="0" anchor="ctr"/>
          <a:lstStyle/>
          <a:p>
            <a:pPr indent="0" marL="0">
              <a:buNone/>
            </a:pPr>
            <a:r>
              <a:rPr lang="en-US" sz="1150" dirty="0">
                <a:solidFill>
                  <a:srgbClr val="FFFFFF"/>
                </a:solidFill>
                <a:latin typeface="Calibri" pitchFamily="34" charset="0"/>
                <a:ea typeface="Calibri" pitchFamily="34" charset="-122"/>
                <a:cs typeface="Calibri" pitchFamily="34" charset="-120"/>
              </a:rPr>
              <a:t>A site is not activated until green light. A query is not closed until the data changes. These are fixed today so they cannot be softened later.</a:t>
            </a:r>
            <a:endParaRPr lang="en-US" sz="1150" dirty="0"/>
          </a:p>
        </p:txBody>
      </p:sp>
      <p:sp>
        <p:nvSpPr>
          <p:cNvPr id="9" name="Shape 7"/>
          <p:cNvSpPr/>
          <p:nvPr/>
        </p:nvSpPr>
        <p:spPr>
          <a:xfrm>
            <a:off x="822960" y="3941064"/>
            <a:ext cx="10515600" cy="914400"/>
          </a:xfrm>
          <a:prstGeom prst="roundRect">
            <a:avLst>
              <a:gd name="adj" fmla="val 5000"/>
            </a:avLst>
          </a:prstGeom>
          <a:solidFill>
            <a:srgbClr val="1B4266"/>
          </a:solidFill>
          <a:ln w="12700">
            <a:solidFill>
              <a:srgbClr val="2E5B84"/>
            </a:solidFill>
            <a:prstDash val="solid"/>
          </a:ln>
        </p:spPr>
      </p:sp>
      <p:sp>
        <p:nvSpPr>
          <p:cNvPr id="10" name="Text 8"/>
          <p:cNvSpPr/>
          <p:nvPr/>
        </p:nvSpPr>
        <p:spPr>
          <a:xfrm>
            <a:off x="1097280" y="4050792"/>
            <a:ext cx="3017520" cy="694944"/>
          </a:xfrm>
          <a:prstGeom prst="rect">
            <a:avLst/>
          </a:prstGeom>
          <a:noFill/>
          <a:ln/>
        </p:spPr>
        <p:txBody>
          <a:bodyPr wrap="square" lIns="0" tIns="0" rIns="0" bIns="0" rtlCol="0" anchor="ctr"/>
          <a:lstStyle/>
          <a:p>
            <a:pPr indent="0" marL="0">
              <a:buNone/>
            </a:pPr>
            <a:r>
              <a:rPr lang="en-US" sz="1350" b="1" dirty="0">
                <a:solidFill>
                  <a:srgbClr val="D9E4EF"/>
                </a:solidFill>
                <a:latin typeface="Cambria" pitchFamily="34" charset="0"/>
                <a:ea typeface="Cambria" pitchFamily="34" charset="-122"/>
                <a:cs typeface="Cambria" pitchFamily="34" charset="-120"/>
              </a:rPr>
              <a:t>Own your control account</a:t>
            </a:r>
            <a:endParaRPr lang="en-US" sz="1350" dirty="0"/>
          </a:p>
        </p:txBody>
      </p:sp>
      <p:sp>
        <p:nvSpPr>
          <p:cNvPr id="11" name="Text 9"/>
          <p:cNvSpPr/>
          <p:nvPr/>
        </p:nvSpPr>
        <p:spPr>
          <a:xfrm>
            <a:off x="4206240" y="4050792"/>
            <a:ext cx="6858000" cy="694944"/>
          </a:xfrm>
          <a:prstGeom prst="rect">
            <a:avLst/>
          </a:prstGeom>
          <a:noFill/>
          <a:ln/>
        </p:spPr>
        <p:txBody>
          <a:bodyPr wrap="square" lIns="0" tIns="0" rIns="0" bIns="0" rtlCol="0" anchor="ctr"/>
          <a:lstStyle/>
          <a:p>
            <a:pPr indent="0" marL="0">
              <a:buNone/>
            </a:pPr>
            <a:r>
              <a:rPr lang="en-US" sz="1150" dirty="0">
                <a:solidFill>
                  <a:srgbClr val="FFFFFF"/>
                </a:solidFill>
                <a:latin typeface="Calibri" pitchFamily="34" charset="0"/>
                <a:ea typeface="Calibri" pitchFamily="34" charset="-122"/>
                <a:cs typeface="Calibri" pitchFamily="34" charset="-120"/>
              </a:rPr>
              <a:t>Every work package has one named person who can answer for it without checking. If that is you, it is genuinely you.</a:t>
            </a:r>
            <a:endParaRPr lang="en-US" sz="1150" dirty="0"/>
          </a:p>
        </p:txBody>
      </p:sp>
      <p:sp>
        <p:nvSpPr>
          <p:cNvPr id="12" name="Shape 10"/>
          <p:cNvSpPr/>
          <p:nvPr/>
        </p:nvSpPr>
        <p:spPr>
          <a:xfrm>
            <a:off x="822960" y="5020056"/>
            <a:ext cx="10515600" cy="914400"/>
          </a:xfrm>
          <a:prstGeom prst="roundRect">
            <a:avLst>
              <a:gd name="adj" fmla="val 5000"/>
            </a:avLst>
          </a:prstGeom>
          <a:solidFill>
            <a:srgbClr val="1B4266"/>
          </a:solidFill>
          <a:ln w="12700">
            <a:solidFill>
              <a:srgbClr val="2E5B84"/>
            </a:solidFill>
            <a:prstDash val="solid"/>
          </a:ln>
        </p:spPr>
      </p:sp>
      <p:sp>
        <p:nvSpPr>
          <p:cNvPr id="13" name="Text 11"/>
          <p:cNvSpPr/>
          <p:nvPr/>
        </p:nvSpPr>
        <p:spPr>
          <a:xfrm>
            <a:off x="1097280" y="5129784"/>
            <a:ext cx="3017520" cy="694944"/>
          </a:xfrm>
          <a:prstGeom prst="rect">
            <a:avLst/>
          </a:prstGeom>
          <a:noFill/>
          <a:ln/>
        </p:spPr>
        <p:txBody>
          <a:bodyPr wrap="square" lIns="0" tIns="0" rIns="0" bIns="0" rtlCol="0" anchor="ctr"/>
          <a:lstStyle/>
          <a:p>
            <a:pPr indent="0" marL="0">
              <a:buNone/>
            </a:pPr>
            <a:r>
              <a:rPr lang="en-US" sz="1350" b="1" dirty="0">
                <a:solidFill>
                  <a:srgbClr val="D9E4EF"/>
                </a:solidFill>
                <a:latin typeface="Cambria" pitchFamily="34" charset="0"/>
                <a:ea typeface="Cambria" pitchFamily="34" charset="-122"/>
                <a:cs typeface="Cambria" pitchFamily="34" charset="-120"/>
              </a:rPr>
              <a:t>Read the profile</a:t>
            </a:r>
            <a:endParaRPr lang="en-US" sz="1350" dirty="0"/>
          </a:p>
        </p:txBody>
      </p:sp>
      <p:sp>
        <p:nvSpPr>
          <p:cNvPr id="14" name="Text 12"/>
          <p:cNvSpPr/>
          <p:nvPr/>
        </p:nvSpPr>
        <p:spPr>
          <a:xfrm>
            <a:off x="4206240" y="5129784"/>
            <a:ext cx="6858000" cy="694944"/>
          </a:xfrm>
          <a:prstGeom prst="rect">
            <a:avLst/>
          </a:prstGeom>
          <a:noFill/>
          <a:ln/>
        </p:spPr>
        <p:txBody>
          <a:bodyPr wrap="square" lIns="0" tIns="0" rIns="0" bIns="0" rtlCol="0" anchor="ctr"/>
          <a:lstStyle/>
          <a:p>
            <a:pPr indent="0" marL="0">
              <a:buNone/>
            </a:pPr>
            <a:r>
              <a:rPr lang="en-US" sz="1150" dirty="0">
                <a:solidFill>
                  <a:srgbClr val="FFFFFF"/>
                </a:solidFill>
                <a:latin typeface="Calibri" pitchFamily="34" charset="0"/>
                <a:ea typeface="Calibri" pitchFamily="34" charset="-122"/>
                <a:cs typeface="Calibri" pitchFamily="34" charset="-120"/>
              </a:rPr>
              <a:t>The target product profile is on slide 8. Every decision we make for the next two years is measured against it.</a:t>
            </a:r>
            <a:endParaRPr lang="en-US" sz="1150" dirty="0"/>
          </a:p>
        </p:txBody>
      </p:sp>
      <p:sp>
        <p:nvSpPr>
          <p:cNvPr id="15" name="Text 13"/>
          <p:cNvSpPr/>
          <p:nvPr/>
        </p:nvSpPr>
        <p:spPr>
          <a:xfrm>
            <a:off x="822960" y="5806440"/>
            <a:ext cx="10515600" cy="640080"/>
          </a:xfrm>
          <a:prstGeom prst="rect">
            <a:avLst/>
          </a:prstGeom>
          <a:noFill/>
          <a:ln/>
        </p:spPr>
        <p:txBody>
          <a:bodyPr wrap="square" lIns="0" tIns="0" rIns="0" bIns="0" rtlCol="0" anchor="ctr"/>
          <a:lstStyle/>
          <a:p>
            <a:pPr indent="0" marL="0">
              <a:buNone/>
            </a:pPr>
            <a:r>
              <a:rPr lang="en-US" sz="1250" i="1" dirty="0">
                <a:solidFill>
                  <a:srgbClr val="D9E4EF"/>
                </a:solidFill>
                <a:latin typeface="Calibri" pitchFamily="34" charset="0"/>
                <a:ea typeface="Calibri" pitchFamily="34" charset="-122"/>
                <a:cs typeface="Calibri" pitchFamily="34" charset="-120"/>
              </a:rPr>
              <a:t>We are not being asked whether this drug works — Phase 2 answered that. We are being asked whether it works well enough, in enough people, with a tolerability profile a payer will pay for. That is the question Stage 4 exists to answer.</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Where this program sits</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The molecule is 21.4 years old by the time its patent expires. This program owns 7.6 of those years.</a:t>
            </a:r>
            <a:endParaRPr lang="en-US" sz="1250" dirty="0"/>
          </a:p>
        </p:txBody>
      </p:sp>
      <p:sp>
        <p:nvSpPr>
          <p:cNvPr id="4" name="Shape 2"/>
          <p:cNvSpPr/>
          <p:nvPr/>
        </p:nvSpPr>
        <p:spPr>
          <a:xfrm>
            <a:off x="822960" y="1874520"/>
            <a:ext cx="10515600" cy="310896"/>
          </a:xfrm>
          <a:prstGeom prst="rect">
            <a:avLst/>
          </a:prstGeom>
          <a:solidFill>
            <a:srgbClr val="EFF3F7"/>
          </a:solidFill>
          <a:ln w="12700">
            <a:solidFill>
              <a:srgbClr val="E2E8F0"/>
            </a:solidFill>
            <a:prstDash val="solid"/>
          </a:ln>
        </p:spPr>
      </p:sp>
      <p:sp>
        <p:nvSpPr>
          <p:cNvPr id="5" name="Shape 3"/>
          <p:cNvSpPr/>
          <p:nvPr/>
        </p:nvSpPr>
        <p:spPr>
          <a:xfrm>
            <a:off x="822960" y="1874520"/>
            <a:ext cx="1840196" cy="310896"/>
          </a:xfrm>
          <a:prstGeom prst="rect">
            <a:avLst/>
          </a:prstGeom>
          <a:solidFill>
            <a:srgbClr val="B9C4CF"/>
          </a:solidFill>
          <a:ln/>
        </p:spPr>
      </p:sp>
      <p:sp>
        <p:nvSpPr>
          <p:cNvPr id="6" name="Text 4"/>
          <p:cNvSpPr/>
          <p:nvPr/>
        </p:nvSpPr>
        <p:spPr>
          <a:xfrm>
            <a:off x="822960" y="1892808"/>
            <a:ext cx="1840196"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DISCOVERY</a:t>
            </a:r>
            <a:endParaRPr lang="en-US" sz="950" dirty="0"/>
          </a:p>
        </p:txBody>
      </p:sp>
      <p:sp>
        <p:nvSpPr>
          <p:cNvPr id="7" name="Shape 5"/>
          <p:cNvSpPr/>
          <p:nvPr/>
        </p:nvSpPr>
        <p:spPr>
          <a:xfrm>
            <a:off x="2663156" y="1874520"/>
            <a:ext cx="3738193" cy="310896"/>
          </a:xfrm>
          <a:prstGeom prst="rect">
            <a:avLst/>
          </a:prstGeom>
          <a:solidFill>
            <a:srgbClr val="2B5F8E"/>
          </a:solidFill>
          <a:ln/>
        </p:spPr>
      </p:sp>
      <p:sp>
        <p:nvSpPr>
          <p:cNvPr id="8" name="Text 6"/>
          <p:cNvSpPr/>
          <p:nvPr/>
        </p:nvSpPr>
        <p:spPr>
          <a:xfrm>
            <a:off x="2663156" y="1892808"/>
            <a:ext cx="3738193"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THIS PROGRAM</a:t>
            </a:r>
            <a:endParaRPr lang="en-US" sz="950" dirty="0"/>
          </a:p>
        </p:txBody>
      </p:sp>
      <p:sp>
        <p:nvSpPr>
          <p:cNvPr id="9" name="Shape 7"/>
          <p:cNvSpPr/>
          <p:nvPr/>
        </p:nvSpPr>
        <p:spPr>
          <a:xfrm>
            <a:off x="6401349" y="1874520"/>
            <a:ext cx="4937211" cy="310896"/>
          </a:xfrm>
          <a:prstGeom prst="rect">
            <a:avLst/>
          </a:prstGeom>
          <a:solidFill>
            <a:srgbClr val="8C9AA8"/>
          </a:solidFill>
          <a:ln/>
        </p:spPr>
      </p:sp>
      <p:sp>
        <p:nvSpPr>
          <p:cNvPr id="10" name="Text 8"/>
          <p:cNvSpPr/>
          <p:nvPr/>
        </p:nvSpPr>
        <p:spPr>
          <a:xfrm>
            <a:off x="6401349" y="1892808"/>
            <a:ext cx="4937211"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LAUNCH AND LIFECYCLE</a:t>
            </a:r>
            <a:endParaRPr lang="en-US" sz="950" dirty="0"/>
          </a:p>
        </p:txBody>
      </p:sp>
      <p:sp>
        <p:nvSpPr>
          <p:cNvPr id="11" name="Shape 9"/>
          <p:cNvSpPr/>
          <p:nvPr/>
        </p:nvSpPr>
        <p:spPr>
          <a:xfrm>
            <a:off x="1468959" y="1979676"/>
            <a:ext cx="100584" cy="100584"/>
          </a:xfrm>
          <a:prstGeom prst="ellipse">
            <a:avLst/>
          </a:prstGeom>
          <a:solidFill>
            <a:srgbClr val="FFFFFF"/>
          </a:solidFill>
          <a:ln w="15240">
            <a:solidFill>
              <a:srgbClr val="12304A"/>
            </a:solidFill>
            <a:prstDash val="solid"/>
          </a:ln>
        </p:spPr>
      </p:sp>
      <p:sp>
        <p:nvSpPr>
          <p:cNvPr id="12" name="Shape 10"/>
          <p:cNvSpPr/>
          <p:nvPr/>
        </p:nvSpPr>
        <p:spPr>
          <a:xfrm>
            <a:off x="1515593" y="1728216"/>
            <a:ext cx="7315" cy="146304"/>
          </a:xfrm>
          <a:prstGeom prst="rect">
            <a:avLst/>
          </a:prstGeom>
          <a:solidFill>
            <a:srgbClr val="12304A"/>
          </a:solidFill>
          <a:ln/>
        </p:spPr>
      </p:sp>
      <p:sp>
        <p:nvSpPr>
          <p:cNvPr id="13" name="Text 11"/>
          <p:cNvSpPr/>
          <p:nvPr/>
        </p:nvSpPr>
        <p:spPr>
          <a:xfrm>
            <a:off x="559131"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Patent filed</a:t>
            </a:r>
            <a:endParaRPr lang="en-US" sz="880" dirty="0"/>
          </a:p>
        </p:txBody>
      </p:sp>
      <p:sp>
        <p:nvSpPr>
          <p:cNvPr id="14" name="Text 12"/>
          <p:cNvSpPr/>
          <p:nvPr/>
        </p:nvSpPr>
        <p:spPr>
          <a:xfrm>
            <a:off x="559131"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Nov 2019</a:t>
            </a:r>
            <a:endParaRPr lang="en-US" sz="800" dirty="0"/>
          </a:p>
        </p:txBody>
      </p:sp>
      <p:sp>
        <p:nvSpPr>
          <p:cNvPr id="15" name="Shape 13"/>
          <p:cNvSpPr/>
          <p:nvPr/>
        </p:nvSpPr>
        <p:spPr>
          <a:xfrm>
            <a:off x="2612864" y="1979676"/>
            <a:ext cx="100584" cy="100584"/>
          </a:xfrm>
          <a:prstGeom prst="ellipse">
            <a:avLst/>
          </a:prstGeom>
          <a:solidFill>
            <a:srgbClr val="12304A"/>
          </a:solidFill>
          <a:ln w="15240">
            <a:solidFill>
              <a:srgbClr val="12304A"/>
            </a:solidFill>
            <a:prstDash val="solid"/>
          </a:ln>
        </p:spPr>
      </p:sp>
      <p:sp>
        <p:nvSpPr>
          <p:cNvPr id="16" name="Shape 14"/>
          <p:cNvSpPr/>
          <p:nvPr/>
        </p:nvSpPr>
        <p:spPr>
          <a:xfrm>
            <a:off x="2659499" y="2185416"/>
            <a:ext cx="7315" cy="146304"/>
          </a:xfrm>
          <a:prstGeom prst="rect">
            <a:avLst/>
          </a:prstGeom>
          <a:solidFill>
            <a:srgbClr val="12304A"/>
          </a:solidFill>
          <a:ln/>
        </p:spPr>
      </p:sp>
      <p:sp>
        <p:nvSpPr>
          <p:cNvPr id="17" name="Text 15"/>
          <p:cNvSpPr/>
          <p:nvPr/>
        </p:nvSpPr>
        <p:spPr>
          <a:xfrm>
            <a:off x="1703036" y="2313432"/>
            <a:ext cx="1920240" cy="310896"/>
          </a:xfrm>
          <a:prstGeom prst="rect">
            <a:avLst/>
          </a:prstGeom>
          <a:noFill/>
          <a:ln/>
        </p:spPr>
        <p:txBody>
          <a:bodyPr wrap="square" lIns="0" tIns="0" rIns="0" bIns="0" rtlCol="0" anchor="ctr"/>
          <a:lstStyle/>
          <a:p>
            <a:pPr algn="ctr" indent="0" marL="0">
              <a:buNone/>
            </a:pPr>
            <a:r>
              <a:rPr lang="en-US" sz="880" b="1" dirty="0">
                <a:solidFill>
                  <a:srgbClr val="12304A"/>
                </a:solidFill>
                <a:latin typeface="Calibri" pitchFamily="34" charset="0"/>
                <a:ea typeface="Calibri" pitchFamily="34" charset="-122"/>
                <a:cs typeface="Calibri" pitchFamily="34" charset="-120"/>
              </a:rPr>
              <a:t>Gate 0 — we begin</a:t>
            </a:r>
            <a:endParaRPr lang="en-US" sz="880" dirty="0"/>
          </a:p>
        </p:txBody>
      </p:sp>
      <p:sp>
        <p:nvSpPr>
          <p:cNvPr id="18" name="Text 16"/>
          <p:cNvSpPr/>
          <p:nvPr/>
        </p:nvSpPr>
        <p:spPr>
          <a:xfrm>
            <a:off x="1703036"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Mar 2022</a:t>
            </a:r>
            <a:endParaRPr lang="en-US" sz="800" dirty="0"/>
          </a:p>
        </p:txBody>
      </p:sp>
      <p:sp>
        <p:nvSpPr>
          <p:cNvPr id="19" name="Shape 17"/>
          <p:cNvSpPr/>
          <p:nvPr/>
        </p:nvSpPr>
        <p:spPr>
          <a:xfrm>
            <a:off x="6351057" y="1979676"/>
            <a:ext cx="100584" cy="100584"/>
          </a:xfrm>
          <a:prstGeom prst="ellipse">
            <a:avLst/>
          </a:prstGeom>
          <a:solidFill>
            <a:srgbClr val="FFFFFF"/>
          </a:solidFill>
          <a:ln w="15240">
            <a:solidFill>
              <a:srgbClr val="12304A"/>
            </a:solidFill>
            <a:prstDash val="solid"/>
          </a:ln>
        </p:spPr>
      </p:sp>
      <p:sp>
        <p:nvSpPr>
          <p:cNvPr id="20" name="Shape 18"/>
          <p:cNvSpPr/>
          <p:nvPr/>
        </p:nvSpPr>
        <p:spPr>
          <a:xfrm>
            <a:off x="6397692" y="1728216"/>
            <a:ext cx="7315" cy="146304"/>
          </a:xfrm>
          <a:prstGeom prst="rect">
            <a:avLst/>
          </a:prstGeom>
          <a:solidFill>
            <a:srgbClr val="12304A"/>
          </a:solidFill>
          <a:ln/>
        </p:spPr>
      </p:sp>
      <p:sp>
        <p:nvSpPr>
          <p:cNvPr id="21" name="Text 19"/>
          <p:cNvSpPr/>
          <p:nvPr/>
        </p:nvSpPr>
        <p:spPr>
          <a:xfrm>
            <a:off x="5441229" y="141732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Approval target</a:t>
            </a:r>
            <a:endParaRPr lang="en-US" sz="880" dirty="0"/>
          </a:p>
        </p:txBody>
      </p:sp>
      <p:sp>
        <p:nvSpPr>
          <p:cNvPr id="22" name="Text 20"/>
          <p:cNvSpPr/>
          <p:nvPr/>
        </p:nvSpPr>
        <p:spPr>
          <a:xfrm>
            <a:off x="5441229" y="119786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Oct 2029</a:t>
            </a:r>
            <a:endParaRPr lang="en-US" sz="800" dirty="0"/>
          </a:p>
        </p:txBody>
      </p:sp>
      <p:sp>
        <p:nvSpPr>
          <p:cNvPr id="23" name="Shape 21"/>
          <p:cNvSpPr/>
          <p:nvPr/>
        </p:nvSpPr>
        <p:spPr>
          <a:xfrm>
            <a:off x="11288268" y="1979676"/>
            <a:ext cx="100584" cy="100584"/>
          </a:xfrm>
          <a:prstGeom prst="ellipse">
            <a:avLst/>
          </a:prstGeom>
          <a:solidFill>
            <a:srgbClr val="FFFFFF"/>
          </a:solidFill>
          <a:ln w="15240">
            <a:solidFill>
              <a:srgbClr val="12304A"/>
            </a:solidFill>
            <a:prstDash val="solid"/>
          </a:ln>
        </p:spPr>
      </p:sp>
      <p:sp>
        <p:nvSpPr>
          <p:cNvPr id="24" name="Shape 22"/>
          <p:cNvSpPr/>
          <p:nvPr/>
        </p:nvSpPr>
        <p:spPr>
          <a:xfrm>
            <a:off x="11334902" y="2185416"/>
            <a:ext cx="7315" cy="146304"/>
          </a:xfrm>
          <a:prstGeom prst="rect">
            <a:avLst/>
          </a:prstGeom>
          <a:solidFill>
            <a:srgbClr val="12304A"/>
          </a:solidFill>
          <a:ln/>
        </p:spPr>
      </p:sp>
      <p:sp>
        <p:nvSpPr>
          <p:cNvPr id="25" name="Text 23"/>
          <p:cNvSpPr/>
          <p:nvPr/>
        </p:nvSpPr>
        <p:spPr>
          <a:xfrm>
            <a:off x="9814255" y="231343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Patent expiry</a:t>
            </a:r>
            <a:endParaRPr lang="en-US" sz="880" dirty="0"/>
          </a:p>
        </p:txBody>
      </p:sp>
      <p:sp>
        <p:nvSpPr>
          <p:cNvPr id="26" name="Text 24"/>
          <p:cNvSpPr/>
          <p:nvPr/>
        </p:nvSpPr>
        <p:spPr>
          <a:xfrm>
            <a:off x="9814255" y="258775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Nov 2039</a:t>
            </a:r>
            <a:endParaRPr lang="en-US" sz="800" dirty="0"/>
          </a:p>
        </p:txBody>
      </p:sp>
      <p:sp>
        <p:nvSpPr>
          <p:cNvPr id="27" name="Text 25"/>
          <p:cNvSpPr/>
          <p:nvPr/>
        </p:nvSpPr>
        <p:spPr>
          <a:xfrm>
            <a:off x="822960" y="2971800"/>
            <a:ext cx="10515600" cy="237744"/>
          </a:xfrm>
          <a:prstGeom prst="rect">
            <a:avLst/>
          </a:prstGeom>
          <a:noFill/>
          <a:ln/>
        </p:spPr>
        <p:txBody>
          <a:bodyPr wrap="square" lIns="0" tIns="0" rIns="0" bIns="0" rtlCol="0" anchor="ctr"/>
          <a:lstStyle/>
          <a:p>
            <a:pPr indent="0" marL="0">
              <a:buNone/>
            </a:pPr>
            <a:r>
              <a:rPr lang="en-US" sz="900" i="1" dirty="0">
                <a:solidFill>
                  <a:srgbClr val="8C9AA8"/>
                </a:solidFill>
                <a:latin typeface="Calibri" pitchFamily="34" charset="0"/>
                <a:ea typeface="Calibri" pitchFamily="34" charset="-122"/>
                <a:cs typeface="Calibri" pitchFamily="34" charset="-120"/>
              </a:rPr>
              <a:t>2018 to 2039 — 21.4 years. This program owns 7.6 of them.</a:t>
            </a:r>
            <a:endParaRPr lang="en-US" sz="900" dirty="0"/>
          </a:p>
        </p:txBody>
      </p:sp>
      <p:sp>
        <p:nvSpPr>
          <p:cNvPr id="28" name="Text 26"/>
          <p:cNvSpPr/>
          <p:nvPr/>
        </p:nvSpPr>
        <p:spPr>
          <a:xfrm>
            <a:off x="548640" y="3931920"/>
            <a:ext cx="11064240" cy="210312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single most useful thing to understand about a drug development program is that it begins in the middle of something longer. The molecule was discovered by people who are not on this program, using money that is not in this budget, and it will be sold for years after this program has been closed and its team dispersed.</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patent was filed in November 2019 and runs to 2039. That clock started 3.7 years before Gate 0 and it is the reason every schedule conversation in this program has an edge to it: each month spent in development is a month removed from the commercial life at the other end. We did not start the clock and we cannot stop it.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What this program is accountable for is the middle band — from a selected candidate to an approved product. We inherit a molecule and a clock, and we hand over a product and a set of post-marketing obligations.</a:t>
            </a:r>
            <a:endParaRPr lang="en-US" sz="1250" dirty="0"/>
          </a:p>
        </p:txBody>
      </p:sp>
      <p:sp>
        <p:nvSpPr>
          <p:cNvPr id="29" name="Text 27"/>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30" name="Text 28"/>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2</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What VitaFlow is</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The product, before anything about the plan to develop it</a:t>
            </a:r>
            <a:endParaRPr lang="en-US" sz="1250" dirty="0"/>
          </a:p>
        </p:txBody>
      </p:sp>
      <p:sp>
        <p:nvSpPr>
          <p:cNvPr id="4" name="Text 2"/>
          <p:cNvSpPr/>
          <p:nvPr/>
        </p:nvSpPr>
        <p:spPr>
          <a:xfrm>
            <a:off x="548640" y="1417320"/>
            <a:ext cx="6675120" cy="45720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VitaFlow is a GLP-1 receptor agonist: a peptide that mimics a hormone the gut releases after eating. It slows gastric emptying, increases the sense of fullness, and reduces food intake. It is given as a once-weekly subcutaneous injection from a prefilled pen, which the patient administers themselves at home.</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mechanism is well understood and it is not ours. Several products in this class are already approved and widely used. VitaFlow is a new molecular entity — a molecule nobody has approved before — but it is not a new idea, and that distinction runs through every strategic decision in the program.</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dose is escalated gradually over the first several weeks rather than started at the maintenance level. That is not a convenience; it is the principal method of managing the gastrointestinal side effects that characterize this entire class, and the escalation schedule is one of the few product attributes we are still able to change.</a:t>
            </a:r>
            <a:endParaRPr lang="en-US" sz="1250" dirty="0"/>
          </a:p>
        </p:txBody>
      </p:sp>
      <p:sp>
        <p:nvSpPr>
          <p:cNvPr id="5" name="Shape 3"/>
          <p:cNvSpPr/>
          <p:nvPr/>
        </p:nvSpPr>
        <p:spPr>
          <a:xfrm>
            <a:off x="7498080" y="1481328"/>
            <a:ext cx="4114800" cy="822960"/>
          </a:xfrm>
          <a:prstGeom prst="roundRect">
            <a:avLst>
              <a:gd name="adj" fmla="val 5556"/>
            </a:avLst>
          </a:prstGeom>
          <a:solidFill>
            <a:srgbClr val="F7F9FB"/>
          </a:solidFill>
          <a:ln w="12700">
            <a:solidFill>
              <a:srgbClr val="E2E8F0"/>
            </a:solidFill>
            <a:prstDash val="solid"/>
          </a:ln>
        </p:spPr>
      </p:sp>
      <p:sp>
        <p:nvSpPr>
          <p:cNvPr id="6" name="Text 4"/>
          <p:cNvSpPr/>
          <p:nvPr/>
        </p:nvSpPr>
        <p:spPr>
          <a:xfrm>
            <a:off x="7699248" y="1572768"/>
            <a:ext cx="3749040" cy="274320"/>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MOLECULE</a:t>
            </a:r>
            <a:endParaRPr lang="en-US" sz="1000" dirty="0"/>
          </a:p>
        </p:txBody>
      </p:sp>
      <p:sp>
        <p:nvSpPr>
          <p:cNvPr id="7" name="Text 5"/>
          <p:cNvSpPr/>
          <p:nvPr/>
        </p:nvSpPr>
        <p:spPr>
          <a:xfrm>
            <a:off x="7699248" y="1828800"/>
            <a:ext cx="3749040" cy="402336"/>
          </a:xfrm>
          <a:prstGeom prst="rect">
            <a:avLst/>
          </a:prstGeom>
          <a:noFill/>
          <a:ln/>
        </p:spPr>
        <p:txBody>
          <a:bodyPr wrap="square" lIns="0" tIns="0" rIns="0" bIns="0" rtlCol="0" anchor="ctr"/>
          <a:lstStyle/>
          <a:p>
            <a:pPr indent="0" marL="0">
              <a:buNone/>
            </a:pPr>
            <a:r>
              <a:rPr lang="en-US" sz="1150" dirty="0">
                <a:solidFill>
                  <a:srgbClr val="1F2933"/>
                </a:solidFill>
                <a:latin typeface="Calibri" pitchFamily="34" charset="0"/>
                <a:ea typeface="Calibri" pitchFamily="34" charset="-122"/>
                <a:cs typeface="Calibri" pitchFamily="34" charset="-120"/>
              </a:rPr>
              <a:t>VTX-401, acylated peptide</a:t>
            </a:r>
            <a:endParaRPr lang="en-US" sz="1150" dirty="0"/>
          </a:p>
        </p:txBody>
      </p:sp>
      <p:sp>
        <p:nvSpPr>
          <p:cNvPr id="8" name="Shape 6"/>
          <p:cNvSpPr/>
          <p:nvPr/>
        </p:nvSpPr>
        <p:spPr>
          <a:xfrm>
            <a:off x="7498080" y="2450592"/>
            <a:ext cx="4114800" cy="822960"/>
          </a:xfrm>
          <a:prstGeom prst="roundRect">
            <a:avLst>
              <a:gd name="adj" fmla="val 5556"/>
            </a:avLst>
          </a:prstGeom>
          <a:solidFill>
            <a:srgbClr val="F7F9FB"/>
          </a:solidFill>
          <a:ln w="12700">
            <a:solidFill>
              <a:srgbClr val="E2E8F0"/>
            </a:solidFill>
            <a:prstDash val="solid"/>
          </a:ln>
        </p:spPr>
      </p:sp>
      <p:sp>
        <p:nvSpPr>
          <p:cNvPr id="9" name="Text 7"/>
          <p:cNvSpPr/>
          <p:nvPr/>
        </p:nvSpPr>
        <p:spPr>
          <a:xfrm>
            <a:off x="7699248" y="2542032"/>
            <a:ext cx="3749040" cy="274320"/>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MECHANISM</a:t>
            </a:r>
            <a:endParaRPr lang="en-US" sz="1000" dirty="0"/>
          </a:p>
        </p:txBody>
      </p:sp>
      <p:sp>
        <p:nvSpPr>
          <p:cNvPr id="10" name="Text 8"/>
          <p:cNvSpPr/>
          <p:nvPr/>
        </p:nvSpPr>
        <p:spPr>
          <a:xfrm>
            <a:off x="7699248" y="2798064"/>
            <a:ext cx="3749040" cy="402336"/>
          </a:xfrm>
          <a:prstGeom prst="rect">
            <a:avLst/>
          </a:prstGeom>
          <a:noFill/>
          <a:ln/>
        </p:spPr>
        <p:txBody>
          <a:bodyPr wrap="square" lIns="0" tIns="0" rIns="0" bIns="0" rtlCol="0" anchor="ctr"/>
          <a:lstStyle/>
          <a:p>
            <a:pPr indent="0" marL="0">
              <a:buNone/>
            </a:pPr>
            <a:r>
              <a:rPr lang="en-US" sz="1150" dirty="0">
                <a:solidFill>
                  <a:srgbClr val="1F2933"/>
                </a:solidFill>
                <a:latin typeface="Calibri" pitchFamily="34" charset="0"/>
                <a:ea typeface="Calibri" pitchFamily="34" charset="-122"/>
                <a:cs typeface="Calibri" pitchFamily="34" charset="-120"/>
              </a:rPr>
              <a:t>GLP-1 receptor agonist</a:t>
            </a:r>
            <a:endParaRPr lang="en-US" sz="1150" dirty="0"/>
          </a:p>
        </p:txBody>
      </p:sp>
      <p:sp>
        <p:nvSpPr>
          <p:cNvPr id="11" name="Shape 9"/>
          <p:cNvSpPr/>
          <p:nvPr/>
        </p:nvSpPr>
        <p:spPr>
          <a:xfrm>
            <a:off x="7498080" y="3419856"/>
            <a:ext cx="4114800" cy="822960"/>
          </a:xfrm>
          <a:prstGeom prst="roundRect">
            <a:avLst>
              <a:gd name="adj" fmla="val 5556"/>
            </a:avLst>
          </a:prstGeom>
          <a:solidFill>
            <a:srgbClr val="F7F9FB"/>
          </a:solidFill>
          <a:ln w="12700">
            <a:solidFill>
              <a:srgbClr val="E2E8F0"/>
            </a:solidFill>
            <a:prstDash val="solid"/>
          </a:ln>
        </p:spPr>
      </p:sp>
      <p:sp>
        <p:nvSpPr>
          <p:cNvPr id="12" name="Text 10"/>
          <p:cNvSpPr/>
          <p:nvPr/>
        </p:nvSpPr>
        <p:spPr>
          <a:xfrm>
            <a:off x="7699248" y="3511296"/>
            <a:ext cx="3749040" cy="274320"/>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PRESENTATION</a:t>
            </a:r>
            <a:endParaRPr lang="en-US" sz="1000" dirty="0"/>
          </a:p>
        </p:txBody>
      </p:sp>
      <p:sp>
        <p:nvSpPr>
          <p:cNvPr id="13" name="Text 11"/>
          <p:cNvSpPr/>
          <p:nvPr/>
        </p:nvSpPr>
        <p:spPr>
          <a:xfrm>
            <a:off x="7699248" y="3767328"/>
            <a:ext cx="3749040" cy="402336"/>
          </a:xfrm>
          <a:prstGeom prst="rect">
            <a:avLst/>
          </a:prstGeom>
          <a:noFill/>
          <a:ln/>
        </p:spPr>
        <p:txBody>
          <a:bodyPr wrap="square" lIns="0" tIns="0" rIns="0" bIns="0" rtlCol="0" anchor="ctr"/>
          <a:lstStyle/>
          <a:p>
            <a:pPr indent="0" marL="0">
              <a:buNone/>
            </a:pPr>
            <a:r>
              <a:rPr lang="en-US" sz="1150" dirty="0">
                <a:solidFill>
                  <a:srgbClr val="1F2933"/>
                </a:solidFill>
                <a:latin typeface="Calibri" pitchFamily="34" charset="0"/>
                <a:ea typeface="Calibri" pitchFamily="34" charset="-122"/>
                <a:cs typeface="Calibri" pitchFamily="34" charset="-120"/>
              </a:rPr>
              <a:t>Once-weekly subcutaneous prefilled pen</a:t>
            </a:r>
            <a:endParaRPr lang="en-US" sz="1150" dirty="0"/>
          </a:p>
        </p:txBody>
      </p:sp>
      <p:sp>
        <p:nvSpPr>
          <p:cNvPr id="14" name="Shape 12"/>
          <p:cNvSpPr/>
          <p:nvPr/>
        </p:nvSpPr>
        <p:spPr>
          <a:xfrm>
            <a:off x="7498080" y="4389120"/>
            <a:ext cx="4114800" cy="822960"/>
          </a:xfrm>
          <a:prstGeom prst="roundRect">
            <a:avLst>
              <a:gd name="adj" fmla="val 5556"/>
            </a:avLst>
          </a:prstGeom>
          <a:solidFill>
            <a:srgbClr val="F7F9FB"/>
          </a:solidFill>
          <a:ln w="12700">
            <a:solidFill>
              <a:srgbClr val="E2E8F0"/>
            </a:solidFill>
            <a:prstDash val="solid"/>
          </a:ln>
        </p:spPr>
      </p:sp>
      <p:sp>
        <p:nvSpPr>
          <p:cNvPr id="15" name="Text 13"/>
          <p:cNvSpPr/>
          <p:nvPr/>
        </p:nvSpPr>
        <p:spPr>
          <a:xfrm>
            <a:off x="7699248" y="4480560"/>
            <a:ext cx="3749040" cy="274320"/>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INDICATION SOUGHT</a:t>
            </a:r>
            <a:endParaRPr lang="en-US" sz="1000" dirty="0"/>
          </a:p>
        </p:txBody>
      </p:sp>
      <p:sp>
        <p:nvSpPr>
          <p:cNvPr id="16" name="Text 14"/>
          <p:cNvSpPr/>
          <p:nvPr/>
        </p:nvSpPr>
        <p:spPr>
          <a:xfrm>
            <a:off x="7699248" y="4736592"/>
            <a:ext cx="3749040" cy="402336"/>
          </a:xfrm>
          <a:prstGeom prst="rect">
            <a:avLst/>
          </a:prstGeom>
          <a:noFill/>
          <a:ln/>
        </p:spPr>
        <p:txBody>
          <a:bodyPr wrap="square" lIns="0" tIns="0" rIns="0" bIns="0" rtlCol="0" anchor="ctr"/>
          <a:lstStyle/>
          <a:p>
            <a:pPr indent="0" marL="0">
              <a:buNone/>
            </a:pPr>
            <a:r>
              <a:rPr lang="en-US" sz="1150" dirty="0">
                <a:solidFill>
                  <a:srgbClr val="1F2933"/>
                </a:solidFill>
                <a:latin typeface="Calibri" pitchFamily="34" charset="0"/>
                <a:ea typeface="Calibri" pitchFamily="34" charset="-122"/>
                <a:cs typeface="Calibri" pitchFamily="34" charset="-120"/>
              </a:rPr>
              <a:t>Chronic weight management, BMI ≥30 or ≥27 with a comorbidity</a:t>
            </a:r>
            <a:endParaRPr lang="en-US" sz="1150" dirty="0"/>
          </a:p>
        </p:txBody>
      </p:sp>
      <p:sp>
        <p:nvSpPr>
          <p:cNvPr id="17" name="Shape 15"/>
          <p:cNvSpPr/>
          <p:nvPr/>
        </p:nvSpPr>
        <p:spPr>
          <a:xfrm>
            <a:off x="7498080" y="5358384"/>
            <a:ext cx="4114800" cy="822960"/>
          </a:xfrm>
          <a:prstGeom prst="roundRect">
            <a:avLst>
              <a:gd name="adj" fmla="val 5556"/>
            </a:avLst>
          </a:prstGeom>
          <a:solidFill>
            <a:srgbClr val="F7F9FB"/>
          </a:solidFill>
          <a:ln w="12700">
            <a:solidFill>
              <a:srgbClr val="E2E8F0"/>
            </a:solidFill>
            <a:prstDash val="solid"/>
          </a:ln>
        </p:spPr>
      </p:sp>
      <p:sp>
        <p:nvSpPr>
          <p:cNvPr id="18" name="Text 16"/>
          <p:cNvSpPr/>
          <p:nvPr/>
        </p:nvSpPr>
        <p:spPr>
          <a:xfrm>
            <a:off x="7699248" y="5449824"/>
            <a:ext cx="3749040" cy="274320"/>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PATHWAY</a:t>
            </a:r>
            <a:endParaRPr lang="en-US" sz="1000" dirty="0"/>
          </a:p>
        </p:txBody>
      </p:sp>
      <p:sp>
        <p:nvSpPr>
          <p:cNvPr id="19" name="Text 17"/>
          <p:cNvSpPr/>
          <p:nvPr/>
        </p:nvSpPr>
        <p:spPr>
          <a:xfrm>
            <a:off x="7699248" y="5705856"/>
            <a:ext cx="3749040" cy="402336"/>
          </a:xfrm>
          <a:prstGeom prst="rect">
            <a:avLst/>
          </a:prstGeom>
          <a:noFill/>
          <a:ln/>
        </p:spPr>
        <p:txBody>
          <a:bodyPr wrap="square" lIns="0" tIns="0" rIns="0" bIns="0" rtlCol="0" anchor="ctr"/>
          <a:lstStyle/>
          <a:p>
            <a:pPr indent="0" marL="0">
              <a:buNone/>
            </a:pPr>
            <a:r>
              <a:rPr lang="en-US" sz="1150" dirty="0">
                <a:solidFill>
                  <a:srgbClr val="1F2933"/>
                </a:solidFill>
                <a:latin typeface="Calibri" pitchFamily="34" charset="0"/>
                <a:ea typeface="Calibri" pitchFamily="34" charset="-122"/>
                <a:cs typeface="Calibri" pitchFamily="34" charset="-120"/>
              </a:rPr>
              <a:t>505(b)(1) NDA — new molecular entity</a:t>
            </a:r>
            <a:endParaRPr lang="en-US" sz="1150" dirty="0"/>
          </a:p>
        </p:txBody>
      </p:sp>
      <p:sp>
        <p:nvSpPr>
          <p:cNvPr id="20" name="Text 18"/>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1" name="Text 19"/>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3</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The problem we are treating</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Why an indication, not a molecule, decides a program</a:t>
            </a:r>
            <a:endParaRPr lang="en-US" sz="1250" dirty="0"/>
          </a:p>
        </p:txBody>
      </p:sp>
      <p:sp>
        <p:nvSpPr>
          <p:cNvPr id="4" name="Text 2"/>
          <p:cNvSpPr/>
          <p:nvPr/>
        </p:nvSpPr>
        <p:spPr>
          <a:xfrm>
            <a:off x="548640" y="1417320"/>
            <a:ext cx="11064240" cy="45720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Roughly 41 million adults in the United States meet the clinical definition we are seeking to treat: obesity, or overweight with at least one weight-related comorbidity such as type 2 diabetes, hypertension or obstructive sleep apnea. It is a chronic condition, it is progressive, and lifestyle intervention alone produces durable results in a small minority of people.</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That framing matters for how the program is designed, and it explains two things that surprise people arriving from other industries. The first is trial duration: our pivotal trials run 68 weeks, because a weight-management claim has to demonstrate that reduction is sustained rather than transient. A twelve-week study would show a result and prove nothing.</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second is that the commercial question is not whether the drug works. Products in this class demonstrably work. The question is whether ours works well enough, and is tolerated well enough, to displace an incumbent that a payer has already contracted for — and that is a question about the size of the effect and the proportion of patients who stop taking it, not about whether the mechanism is real.</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Which is why the target product profile treats gastrointestinal discontinuation as a load-bearing attribute rather than a safety footnote. It is the number most likely to differentiate us, and the number most likely to undo us.</a:t>
            </a:r>
            <a:endParaRPr lang="en-US" sz="1250" dirty="0"/>
          </a:p>
        </p:txBody>
      </p:sp>
      <p:sp>
        <p:nvSpPr>
          <p:cNvPr id="5" name="Text 3"/>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6" name="Text 4"/>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4</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Before us: discovery</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3.7 years of work happened before Gate 0. None of it is in this budget, and all of it constrains what we can now do.</a:t>
            </a:r>
            <a:endParaRPr lang="en-US" sz="1250" dirty="0"/>
          </a:p>
        </p:txBody>
      </p:sp>
      <p:sp>
        <p:nvSpPr>
          <p:cNvPr id="4" name="Shape 2"/>
          <p:cNvSpPr/>
          <p:nvPr/>
        </p:nvSpPr>
        <p:spPr>
          <a:xfrm>
            <a:off x="822960" y="1828800"/>
            <a:ext cx="10515600" cy="310896"/>
          </a:xfrm>
          <a:prstGeom prst="rect">
            <a:avLst/>
          </a:prstGeom>
          <a:solidFill>
            <a:srgbClr val="EFF3F7"/>
          </a:solidFill>
          <a:ln w="12700">
            <a:solidFill>
              <a:srgbClr val="E2E8F0"/>
            </a:solidFill>
            <a:prstDash val="solid"/>
          </a:ln>
        </p:spPr>
      </p:sp>
      <p:sp>
        <p:nvSpPr>
          <p:cNvPr id="5" name="Shape 3"/>
          <p:cNvSpPr/>
          <p:nvPr/>
        </p:nvSpPr>
        <p:spPr>
          <a:xfrm>
            <a:off x="822960" y="1828800"/>
            <a:ext cx="10515600" cy="310896"/>
          </a:xfrm>
          <a:prstGeom prst="rect">
            <a:avLst/>
          </a:prstGeom>
          <a:solidFill>
            <a:srgbClr val="B9C4CF"/>
          </a:solidFill>
          <a:ln/>
        </p:spPr>
      </p:sp>
      <p:sp>
        <p:nvSpPr>
          <p:cNvPr id="6" name="Text 4"/>
          <p:cNvSpPr/>
          <p:nvPr/>
        </p:nvSpPr>
        <p:spPr>
          <a:xfrm>
            <a:off x="822960" y="1847088"/>
            <a:ext cx="10515600" cy="274320"/>
          </a:xfrm>
          <a:prstGeom prst="rect">
            <a:avLst/>
          </a:prstGeom>
          <a:noFill/>
          <a:ln/>
        </p:spPr>
        <p:txBody>
          <a:bodyPr wrap="square" lIns="0" tIns="0" rIns="0" bIns="0" rtlCol="0" anchor="ctr"/>
          <a:lstStyle/>
          <a:p>
            <a:pPr algn="ctr" indent="0" marL="0">
              <a:buNone/>
            </a:pPr>
            <a:r>
              <a:rPr lang="en-US" sz="950" b="1" dirty="0">
                <a:solidFill>
                  <a:srgbClr val="FFFFFF"/>
                </a:solidFill>
                <a:latin typeface="Calibri" pitchFamily="34" charset="0"/>
                <a:ea typeface="Calibri" pitchFamily="34" charset="-122"/>
                <a:cs typeface="Calibri" pitchFamily="34" charset="-120"/>
              </a:rPr>
              <a:t>RESEARCH-FUNDED DISCOVERY</a:t>
            </a:r>
            <a:endParaRPr lang="en-US" sz="950" dirty="0"/>
          </a:p>
        </p:txBody>
      </p:sp>
      <p:sp>
        <p:nvSpPr>
          <p:cNvPr id="7" name="Shape 5"/>
          <p:cNvSpPr/>
          <p:nvPr/>
        </p:nvSpPr>
        <p:spPr>
          <a:xfrm>
            <a:off x="772668" y="1933956"/>
            <a:ext cx="100584" cy="100584"/>
          </a:xfrm>
          <a:prstGeom prst="ellipse">
            <a:avLst/>
          </a:prstGeom>
          <a:solidFill>
            <a:srgbClr val="FFFFFF"/>
          </a:solidFill>
          <a:ln w="15240">
            <a:solidFill>
              <a:srgbClr val="12304A"/>
            </a:solidFill>
            <a:prstDash val="solid"/>
          </a:ln>
        </p:spPr>
      </p:sp>
      <p:sp>
        <p:nvSpPr>
          <p:cNvPr id="8" name="Shape 6"/>
          <p:cNvSpPr/>
          <p:nvPr/>
        </p:nvSpPr>
        <p:spPr>
          <a:xfrm>
            <a:off x="819302" y="1682496"/>
            <a:ext cx="7315" cy="146304"/>
          </a:xfrm>
          <a:prstGeom prst="rect">
            <a:avLst/>
          </a:prstGeom>
          <a:solidFill>
            <a:srgbClr val="12304A"/>
          </a:solidFill>
          <a:ln/>
        </p:spPr>
      </p:sp>
      <p:sp>
        <p:nvSpPr>
          <p:cNvPr id="9" name="Text 7"/>
          <p:cNvSpPr/>
          <p:nvPr/>
        </p:nvSpPr>
        <p:spPr>
          <a:xfrm>
            <a:off x="457200" y="137160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Target rationale</a:t>
            </a:r>
            <a:endParaRPr lang="en-US" sz="880" dirty="0"/>
          </a:p>
        </p:txBody>
      </p:sp>
      <p:sp>
        <p:nvSpPr>
          <p:cNvPr id="10" name="Text 8"/>
          <p:cNvSpPr/>
          <p:nvPr/>
        </p:nvSpPr>
        <p:spPr>
          <a:xfrm>
            <a:off x="457200" y="115214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Jun 2018</a:t>
            </a:r>
            <a:endParaRPr lang="en-US" sz="800" dirty="0"/>
          </a:p>
        </p:txBody>
      </p:sp>
      <p:sp>
        <p:nvSpPr>
          <p:cNvPr id="11" name="Shape 9"/>
          <p:cNvSpPr/>
          <p:nvPr/>
        </p:nvSpPr>
        <p:spPr>
          <a:xfrm>
            <a:off x="2869643" y="1933956"/>
            <a:ext cx="100584" cy="100584"/>
          </a:xfrm>
          <a:prstGeom prst="ellipse">
            <a:avLst/>
          </a:prstGeom>
          <a:solidFill>
            <a:srgbClr val="FFFFFF"/>
          </a:solidFill>
          <a:ln w="15240">
            <a:solidFill>
              <a:srgbClr val="12304A"/>
            </a:solidFill>
            <a:prstDash val="solid"/>
          </a:ln>
        </p:spPr>
      </p:sp>
      <p:sp>
        <p:nvSpPr>
          <p:cNvPr id="12" name="Shape 10"/>
          <p:cNvSpPr/>
          <p:nvPr/>
        </p:nvSpPr>
        <p:spPr>
          <a:xfrm>
            <a:off x="2916277" y="2139696"/>
            <a:ext cx="7315" cy="146304"/>
          </a:xfrm>
          <a:prstGeom prst="rect">
            <a:avLst/>
          </a:prstGeom>
          <a:solidFill>
            <a:srgbClr val="12304A"/>
          </a:solidFill>
          <a:ln/>
        </p:spPr>
      </p:sp>
      <p:sp>
        <p:nvSpPr>
          <p:cNvPr id="13" name="Text 11"/>
          <p:cNvSpPr/>
          <p:nvPr/>
        </p:nvSpPr>
        <p:spPr>
          <a:xfrm>
            <a:off x="1959815" y="226771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Lead series identified</a:t>
            </a:r>
            <a:endParaRPr lang="en-US" sz="880" dirty="0"/>
          </a:p>
        </p:txBody>
      </p:sp>
      <p:sp>
        <p:nvSpPr>
          <p:cNvPr id="14" name="Text 12"/>
          <p:cNvSpPr/>
          <p:nvPr/>
        </p:nvSpPr>
        <p:spPr>
          <a:xfrm>
            <a:off x="1959815" y="254203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Mar 2019</a:t>
            </a:r>
            <a:endParaRPr lang="en-US" sz="800" dirty="0"/>
          </a:p>
        </p:txBody>
      </p:sp>
      <p:sp>
        <p:nvSpPr>
          <p:cNvPr id="15" name="Shape 13"/>
          <p:cNvSpPr/>
          <p:nvPr/>
        </p:nvSpPr>
        <p:spPr>
          <a:xfrm>
            <a:off x="4751544" y="1933956"/>
            <a:ext cx="100584" cy="100584"/>
          </a:xfrm>
          <a:prstGeom prst="ellipse">
            <a:avLst/>
          </a:prstGeom>
          <a:solidFill>
            <a:srgbClr val="FFFFFF"/>
          </a:solidFill>
          <a:ln w="15240">
            <a:solidFill>
              <a:srgbClr val="12304A"/>
            </a:solidFill>
            <a:prstDash val="solid"/>
          </a:ln>
        </p:spPr>
      </p:sp>
      <p:sp>
        <p:nvSpPr>
          <p:cNvPr id="16" name="Shape 14"/>
          <p:cNvSpPr/>
          <p:nvPr/>
        </p:nvSpPr>
        <p:spPr>
          <a:xfrm>
            <a:off x="4798178" y="1682496"/>
            <a:ext cx="7315" cy="146304"/>
          </a:xfrm>
          <a:prstGeom prst="rect">
            <a:avLst/>
          </a:prstGeom>
          <a:solidFill>
            <a:srgbClr val="12304A"/>
          </a:solidFill>
          <a:ln/>
        </p:spPr>
      </p:sp>
      <p:sp>
        <p:nvSpPr>
          <p:cNvPr id="17" name="Text 15"/>
          <p:cNvSpPr/>
          <p:nvPr/>
        </p:nvSpPr>
        <p:spPr>
          <a:xfrm>
            <a:off x="3841716" y="1371600"/>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Composition-of-matter patent filed</a:t>
            </a:r>
            <a:endParaRPr lang="en-US" sz="880" dirty="0"/>
          </a:p>
        </p:txBody>
      </p:sp>
      <p:sp>
        <p:nvSpPr>
          <p:cNvPr id="18" name="Text 16"/>
          <p:cNvSpPr/>
          <p:nvPr/>
        </p:nvSpPr>
        <p:spPr>
          <a:xfrm>
            <a:off x="3841716" y="115214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Nov 2019</a:t>
            </a:r>
            <a:endParaRPr lang="en-US" sz="800" dirty="0"/>
          </a:p>
        </p:txBody>
      </p:sp>
      <p:sp>
        <p:nvSpPr>
          <p:cNvPr id="19" name="Shape 17"/>
          <p:cNvSpPr/>
          <p:nvPr/>
        </p:nvSpPr>
        <p:spPr>
          <a:xfrm>
            <a:off x="5919090" y="1933956"/>
            <a:ext cx="100584" cy="100584"/>
          </a:xfrm>
          <a:prstGeom prst="ellipse">
            <a:avLst/>
          </a:prstGeom>
          <a:solidFill>
            <a:srgbClr val="FFFFFF"/>
          </a:solidFill>
          <a:ln w="15240">
            <a:solidFill>
              <a:srgbClr val="12304A"/>
            </a:solidFill>
            <a:prstDash val="solid"/>
          </a:ln>
        </p:spPr>
      </p:sp>
      <p:sp>
        <p:nvSpPr>
          <p:cNvPr id="20" name="Shape 18"/>
          <p:cNvSpPr/>
          <p:nvPr/>
        </p:nvSpPr>
        <p:spPr>
          <a:xfrm>
            <a:off x="5965725" y="2139696"/>
            <a:ext cx="7315" cy="146304"/>
          </a:xfrm>
          <a:prstGeom prst="rect">
            <a:avLst/>
          </a:prstGeom>
          <a:solidFill>
            <a:srgbClr val="12304A"/>
          </a:solidFill>
          <a:ln/>
        </p:spPr>
      </p:sp>
      <p:sp>
        <p:nvSpPr>
          <p:cNvPr id="21" name="Text 19"/>
          <p:cNvSpPr/>
          <p:nvPr/>
        </p:nvSpPr>
        <p:spPr>
          <a:xfrm>
            <a:off x="5009262" y="226771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Lead optimization</a:t>
            </a:r>
            <a:endParaRPr lang="en-US" sz="880" dirty="0"/>
          </a:p>
        </p:txBody>
      </p:sp>
      <p:sp>
        <p:nvSpPr>
          <p:cNvPr id="22" name="Text 20"/>
          <p:cNvSpPr/>
          <p:nvPr/>
        </p:nvSpPr>
        <p:spPr>
          <a:xfrm>
            <a:off x="5009262" y="254203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Apr 2020</a:t>
            </a:r>
            <a:endParaRPr lang="en-US" sz="800" dirty="0"/>
          </a:p>
        </p:txBody>
      </p:sp>
      <p:sp>
        <p:nvSpPr>
          <p:cNvPr id="23" name="Shape 21"/>
          <p:cNvSpPr/>
          <p:nvPr/>
        </p:nvSpPr>
        <p:spPr>
          <a:xfrm>
            <a:off x="8269546" y="1933956"/>
            <a:ext cx="100584" cy="100584"/>
          </a:xfrm>
          <a:prstGeom prst="ellipse">
            <a:avLst/>
          </a:prstGeom>
          <a:solidFill>
            <a:srgbClr val="12304A"/>
          </a:solidFill>
          <a:ln w="15240">
            <a:solidFill>
              <a:srgbClr val="12304A"/>
            </a:solidFill>
            <a:prstDash val="solid"/>
          </a:ln>
        </p:spPr>
      </p:sp>
      <p:sp>
        <p:nvSpPr>
          <p:cNvPr id="24" name="Shape 22"/>
          <p:cNvSpPr/>
          <p:nvPr/>
        </p:nvSpPr>
        <p:spPr>
          <a:xfrm>
            <a:off x="8316180" y="1682496"/>
            <a:ext cx="7315" cy="146304"/>
          </a:xfrm>
          <a:prstGeom prst="rect">
            <a:avLst/>
          </a:prstGeom>
          <a:solidFill>
            <a:srgbClr val="12304A"/>
          </a:solidFill>
          <a:ln/>
        </p:spPr>
      </p:sp>
      <p:sp>
        <p:nvSpPr>
          <p:cNvPr id="25" name="Text 23"/>
          <p:cNvSpPr/>
          <p:nvPr/>
        </p:nvSpPr>
        <p:spPr>
          <a:xfrm>
            <a:off x="7359718" y="1371600"/>
            <a:ext cx="1920240" cy="310896"/>
          </a:xfrm>
          <a:prstGeom prst="rect">
            <a:avLst/>
          </a:prstGeom>
          <a:noFill/>
          <a:ln/>
        </p:spPr>
        <p:txBody>
          <a:bodyPr wrap="square" lIns="0" tIns="0" rIns="0" bIns="0" rtlCol="0" anchor="ctr"/>
          <a:lstStyle/>
          <a:p>
            <a:pPr algn="ctr" indent="0" marL="0">
              <a:buNone/>
            </a:pPr>
            <a:r>
              <a:rPr lang="en-US" sz="880" b="1" dirty="0">
                <a:solidFill>
                  <a:srgbClr val="12304A"/>
                </a:solidFill>
                <a:latin typeface="Calibri" pitchFamily="34" charset="0"/>
                <a:ea typeface="Calibri" pitchFamily="34" charset="-122"/>
                <a:cs typeface="Calibri" pitchFamily="34" charset="-120"/>
              </a:rPr>
              <a:t>Candidate nomination</a:t>
            </a:r>
            <a:endParaRPr lang="en-US" sz="880" dirty="0"/>
          </a:p>
        </p:txBody>
      </p:sp>
      <p:sp>
        <p:nvSpPr>
          <p:cNvPr id="26" name="Text 24"/>
          <p:cNvSpPr/>
          <p:nvPr/>
        </p:nvSpPr>
        <p:spPr>
          <a:xfrm>
            <a:off x="7359718" y="1152144"/>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Feb 2021</a:t>
            </a:r>
            <a:endParaRPr lang="en-US" sz="800" dirty="0"/>
          </a:p>
        </p:txBody>
      </p:sp>
      <p:sp>
        <p:nvSpPr>
          <p:cNvPr id="27" name="Shape 25"/>
          <p:cNvSpPr/>
          <p:nvPr/>
        </p:nvSpPr>
        <p:spPr>
          <a:xfrm>
            <a:off x="9659848" y="1933956"/>
            <a:ext cx="100584" cy="100584"/>
          </a:xfrm>
          <a:prstGeom prst="ellipse">
            <a:avLst/>
          </a:prstGeom>
          <a:solidFill>
            <a:srgbClr val="FFFFFF"/>
          </a:solidFill>
          <a:ln w="15240">
            <a:solidFill>
              <a:srgbClr val="12304A"/>
            </a:solidFill>
            <a:prstDash val="solid"/>
          </a:ln>
        </p:spPr>
      </p:sp>
      <p:sp>
        <p:nvSpPr>
          <p:cNvPr id="28" name="Shape 26"/>
          <p:cNvSpPr/>
          <p:nvPr/>
        </p:nvSpPr>
        <p:spPr>
          <a:xfrm>
            <a:off x="9706482" y="2139696"/>
            <a:ext cx="7315" cy="146304"/>
          </a:xfrm>
          <a:prstGeom prst="rect">
            <a:avLst/>
          </a:prstGeom>
          <a:solidFill>
            <a:srgbClr val="12304A"/>
          </a:solidFill>
          <a:ln/>
        </p:spPr>
      </p:sp>
      <p:sp>
        <p:nvSpPr>
          <p:cNvPr id="29" name="Text 27"/>
          <p:cNvSpPr/>
          <p:nvPr/>
        </p:nvSpPr>
        <p:spPr>
          <a:xfrm>
            <a:off x="8750020" y="2267712"/>
            <a:ext cx="1920240" cy="310896"/>
          </a:xfrm>
          <a:prstGeom prst="rect">
            <a:avLst/>
          </a:prstGeom>
          <a:noFill/>
          <a:ln/>
        </p:spPr>
        <p:txBody>
          <a:bodyPr wrap="square" lIns="0" tIns="0" rIns="0" bIns="0" rtlCol="0" anchor="ctr"/>
          <a:lstStyle/>
          <a:p>
            <a:pPr algn="ctr" indent="0" marL="0">
              <a:buNone/>
            </a:pPr>
            <a:r>
              <a:rPr lang="en-US" sz="880" dirty="0">
                <a:solidFill>
                  <a:srgbClr val="12304A"/>
                </a:solidFill>
                <a:latin typeface="Calibri" pitchFamily="34" charset="0"/>
                <a:ea typeface="Calibri" pitchFamily="34" charset="-122"/>
                <a:cs typeface="Calibri" pitchFamily="34" charset="-120"/>
              </a:rPr>
              <a:t>Selection dossier assembled</a:t>
            </a:r>
            <a:endParaRPr lang="en-US" sz="880" dirty="0"/>
          </a:p>
        </p:txBody>
      </p:sp>
      <p:sp>
        <p:nvSpPr>
          <p:cNvPr id="30" name="Text 28"/>
          <p:cNvSpPr/>
          <p:nvPr/>
        </p:nvSpPr>
        <p:spPr>
          <a:xfrm>
            <a:off x="8750020" y="2542032"/>
            <a:ext cx="1920240" cy="237744"/>
          </a:xfrm>
          <a:prstGeom prst="rect">
            <a:avLst/>
          </a:prstGeom>
          <a:noFill/>
          <a:ln/>
        </p:spPr>
        <p:txBody>
          <a:bodyPr wrap="square" lIns="0" tIns="0" rIns="0" bIns="0" rtlCol="0" anchor="ctr"/>
          <a:lstStyle/>
          <a:p>
            <a:pPr algn="ctr" indent="0" marL="0">
              <a:buNone/>
            </a:pPr>
            <a:r>
              <a:rPr lang="en-US" sz="800" dirty="0">
                <a:solidFill>
                  <a:srgbClr val="8C9AA8"/>
                </a:solidFill>
                <a:latin typeface="Calibri" pitchFamily="34" charset="0"/>
                <a:ea typeface="Calibri" pitchFamily="34" charset="-122"/>
                <a:cs typeface="Calibri" pitchFamily="34" charset="-120"/>
              </a:rPr>
              <a:t>Aug 2021</a:t>
            </a:r>
            <a:endParaRPr lang="en-US" sz="800" dirty="0"/>
          </a:p>
        </p:txBody>
      </p:sp>
      <p:sp>
        <p:nvSpPr>
          <p:cNvPr id="31" name="Text 29"/>
          <p:cNvSpPr/>
          <p:nvPr/>
        </p:nvSpPr>
        <p:spPr>
          <a:xfrm>
            <a:off x="822960" y="2926080"/>
            <a:ext cx="10515600" cy="237744"/>
          </a:xfrm>
          <a:prstGeom prst="rect">
            <a:avLst/>
          </a:prstGeom>
          <a:noFill/>
          <a:ln/>
        </p:spPr>
        <p:txBody>
          <a:bodyPr wrap="square" lIns="0" tIns="0" rIns="0" bIns="0" rtlCol="0" anchor="ctr"/>
          <a:lstStyle/>
          <a:p>
            <a:pPr indent="0" marL="0">
              <a:buNone/>
            </a:pPr>
            <a:r>
              <a:rPr lang="en-US" sz="900" i="1" dirty="0">
                <a:solidFill>
                  <a:srgbClr val="8C9AA8"/>
                </a:solidFill>
                <a:latin typeface="Calibri" pitchFamily="34" charset="0"/>
                <a:ea typeface="Calibri" pitchFamily="34" charset="-122"/>
                <a:cs typeface="Calibri" pitchFamily="34" charset="-120"/>
              </a:rPr>
              <a:t>Jun 2018 to Mar 2022 — 3.7 years, none of it funded by this program.</a:t>
            </a:r>
            <a:endParaRPr lang="en-US" sz="900" dirty="0"/>
          </a:p>
        </p:txBody>
      </p:sp>
      <p:sp>
        <p:nvSpPr>
          <p:cNvPr id="32" name="Text 30"/>
          <p:cNvSpPr/>
          <p:nvPr/>
        </p:nvSpPr>
        <p:spPr>
          <a:xfrm>
            <a:off x="548640" y="3977640"/>
            <a:ext cx="11064240" cy="20574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Discovery is a research activity and it is deliberately outside this program's scope. The work breakdown structure says so explicitly: non-GLP exploratory pharmacology sits in research and is not funded here. We did not choose the target, run the screen, or optimize the lead.</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What we inherit from that period is not a blank sheet. The half-life, the receptor selectivity, the synthesis route and the patent expiry were all fixed before anyone on this program was assigned to it. Several decisions that will feel like ours over the next two years were in fact made in 2020 and 2021, and understanding that is the difference between managing a constraint and arguing with one.</a:t>
            </a:r>
            <a:endParaRPr lang="en-US" sz="1250" dirty="0"/>
          </a:p>
        </p:txBody>
      </p:sp>
      <p:sp>
        <p:nvSpPr>
          <p:cNvPr id="33" name="Text 31"/>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34" name="Text 32"/>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5</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Why VTX-401 and not the other two</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The candidate that won was neither the most potent nor the best tolerated</a:t>
            </a:r>
            <a:endParaRPr lang="en-US" sz="1250" dirty="0"/>
          </a:p>
        </p:txBody>
      </p:sp>
      <p:sp>
        <p:nvSpPr>
          <p:cNvPr id="4" name="Shape 2"/>
          <p:cNvSpPr/>
          <p:nvPr/>
        </p:nvSpPr>
        <p:spPr>
          <a:xfrm>
            <a:off x="548640" y="1463040"/>
            <a:ext cx="3547872" cy="2880360"/>
          </a:xfrm>
          <a:prstGeom prst="roundRect">
            <a:avLst>
              <a:gd name="adj" fmla="val 1587"/>
            </a:avLst>
          </a:prstGeom>
          <a:solidFill>
            <a:srgbClr val="F7F9FB"/>
          </a:solidFill>
          <a:ln w="12700">
            <a:solidFill>
              <a:srgbClr val="E2E8F0"/>
            </a:solidFill>
            <a:prstDash val="solid"/>
          </a:ln>
        </p:spPr>
      </p:sp>
      <p:sp>
        <p:nvSpPr>
          <p:cNvPr id="5" name="Text 3"/>
          <p:cNvSpPr/>
          <p:nvPr/>
        </p:nvSpPr>
        <p:spPr>
          <a:xfrm>
            <a:off x="777240" y="1627632"/>
            <a:ext cx="3108960" cy="365760"/>
          </a:xfrm>
          <a:prstGeom prst="rect">
            <a:avLst/>
          </a:prstGeom>
          <a:noFill/>
          <a:ln/>
        </p:spPr>
        <p:txBody>
          <a:bodyPr wrap="square" lIns="0" tIns="0" rIns="0" bIns="0" rtlCol="0" anchor="ctr"/>
          <a:lstStyle/>
          <a:p>
            <a:pPr indent="0" marL="0">
              <a:buNone/>
            </a:pPr>
            <a:r>
              <a:rPr lang="en-US" sz="1700" b="1" dirty="0">
                <a:solidFill>
                  <a:srgbClr val="12304A"/>
                </a:solidFill>
                <a:latin typeface="Cambria" pitchFamily="34" charset="0"/>
                <a:ea typeface="Cambria" pitchFamily="34" charset="-122"/>
                <a:cs typeface="Cambria" pitchFamily="34" charset="-120"/>
              </a:rPr>
              <a:t>VTX-398</a:t>
            </a:r>
            <a:endParaRPr lang="en-US" sz="1700" dirty="0"/>
          </a:p>
        </p:txBody>
      </p:sp>
      <p:sp>
        <p:nvSpPr>
          <p:cNvPr id="6" name="Text 4"/>
          <p:cNvSpPr/>
          <p:nvPr/>
        </p:nvSpPr>
        <p:spPr>
          <a:xfrm>
            <a:off x="777240" y="1993392"/>
            <a:ext cx="3108960" cy="256032"/>
          </a:xfrm>
          <a:prstGeom prst="rect">
            <a:avLst/>
          </a:prstGeom>
          <a:noFill/>
          <a:ln/>
        </p:spPr>
        <p:txBody>
          <a:bodyPr wrap="square" lIns="0" tIns="0" rIns="0" bIns="0" rtlCol="0" anchor="ctr"/>
          <a:lstStyle/>
          <a:p>
            <a:pPr indent="0" marL="0">
              <a:buNone/>
            </a:pPr>
            <a:r>
              <a:rPr lang="en-US" sz="1000" b="1" dirty="0">
                <a:solidFill>
                  <a:srgbClr val="8C9AA8"/>
                </a:solidFill>
                <a:latin typeface="Calibri" pitchFamily="34" charset="0"/>
                <a:ea typeface="Calibri" pitchFamily="34" charset="-122"/>
                <a:cs typeface="Calibri" pitchFamily="34" charset="-120"/>
              </a:rPr>
              <a:t>Not selected</a:t>
            </a:r>
            <a:endParaRPr lang="en-US" sz="1000" dirty="0"/>
          </a:p>
        </p:txBody>
      </p:sp>
      <p:sp>
        <p:nvSpPr>
          <p:cNvPr id="7" name="Text 5"/>
          <p:cNvSpPr/>
          <p:nvPr/>
        </p:nvSpPr>
        <p:spPr>
          <a:xfrm>
            <a:off x="777240" y="2267712"/>
            <a:ext cx="3108960" cy="256032"/>
          </a:xfrm>
          <a:prstGeom prst="rect">
            <a:avLst/>
          </a:prstGeom>
          <a:noFill/>
          <a:ln/>
        </p:spPr>
        <p:txBody>
          <a:bodyPr wrap="square" lIns="0" tIns="0" rIns="0" bIns="0" rtlCol="0" anchor="ctr"/>
          <a:lstStyle/>
          <a:p>
            <a:pPr indent="0" marL="0">
              <a:buNone/>
            </a:pPr>
            <a:r>
              <a:rPr lang="en-US" sz="1100" i="1" dirty="0">
                <a:solidFill>
                  <a:srgbClr val="5A6673"/>
                </a:solidFill>
                <a:latin typeface="Calibri" pitchFamily="34" charset="0"/>
                <a:ea typeface="Calibri" pitchFamily="34" charset="-122"/>
                <a:cs typeface="Calibri" pitchFamily="34" charset="-120"/>
              </a:rPr>
              <a:t>3-day half-life</a:t>
            </a:r>
            <a:endParaRPr lang="en-US" sz="1100" dirty="0"/>
          </a:p>
        </p:txBody>
      </p:sp>
      <p:sp>
        <p:nvSpPr>
          <p:cNvPr id="8" name="Text 6"/>
          <p:cNvSpPr/>
          <p:nvPr/>
        </p:nvSpPr>
        <p:spPr>
          <a:xfrm>
            <a:off x="777240" y="2578608"/>
            <a:ext cx="3108960"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The most potent of the three. A three-day half-life means twice-weekly injection, against a class where once-weekly is the established standard. Potency does not compensate for a dosing schedule patients will not keep.</a:t>
            </a:r>
            <a:endParaRPr lang="en-US" sz="1050" dirty="0"/>
          </a:p>
        </p:txBody>
      </p:sp>
      <p:sp>
        <p:nvSpPr>
          <p:cNvPr id="9" name="Shape 7"/>
          <p:cNvSpPr/>
          <p:nvPr/>
        </p:nvSpPr>
        <p:spPr>
          <a:xfrm>
            <a:off x="4279392" y="1463040"/>
            <a:ext cx="3547872" cy="2880360"/>
          </a:xfrm>
          <a:prstGeom prst="roundRect">
            <a:avLst>
              <a:gd name="adj" fmla="val 1587"/>
            </a:avLst>
          </a:prstGeom>
          <a:solidFill>
            <a:srgbClr val="EAF1F7"/>
          </a:solidFill>
          <a:ln w="12700">
            <a:solidFill>
              <a:srgbClr val="E2E8F0"/>
            </a:solidFill>
            <a:prstDash val="solid"/>
          </a:ln>
        </p:spPr>
      </p:sp>
      <p:sp>
        <p:nvSpPr>
          <p:cNvPr id="10" name="Text 8"/>
          <p:cNvSpPr/>
          <p:nvPr/>
        </p:nvSpPr>
        <p:spPr>
          <a:xfrm>
            <a:off x="4507992" y="1627632"/>
            <a:ext cx="3108960" cy="365760"/>
          </a:xfrm>
          <a:prstGeom prst="rect">
            <a:avLst/>
          </a:prstGeom>
          <a:noFill/>
          <a:ln/>
        </p:spPr>
        <p:txBody>
          <a:bodyPr wrap="square" lIns="0" tIns="0" rIns="0" bIns="0" rtlCol="0" anchor="ctr"/>
          <a:lstStyle/>
          <a:p>
            <a:pPr indent="0" marL="0">
              <a:buNone/>
            </a:pPr>
            <a:r>
              <a:rPr lang="en-US" sz="1700" b="1" dirty="0">
                <a:solidFill>
                  <a:srgbClr val="2B5F8E"/>
                </a:solidFill>
                <a:latin typeface="Cambria" pitchFamily="34" charset="0"/>
                <a:ea typeface="Cambria" pitchFamily="34" charset="-122"/>
                <a:cs typeface="Cambria" pitchFamily="34" charset="-120"/>
              </a:rPr>
              <a:t>VTX-401</a:t>
            </a:r>
            <a:endParaRPr lang="en-US" sz="1700" dirty="0"/>
          </a:p>
        </p:txBody>
      </p:sp>
      <p:sp>
        <p:nvSpPr>
          <p:cNvPr id="11" name="Text 9"/>
          <p:cNvSpPr/>
          <p:nvPr/>
        </p:nvSpPr>
        <p:spPr>
          <a:xfrm>
            <a:off x="4507992" y="1993392"/>
            <a:ext cx="3108960" cy="256032"/>
          </a:xfrm>
          <a:prstGeom prst="rect">
            <a:avLst/>
          </a:prstGeom>
          <a:noFill/>
          <a:ln/>
        </p:spPr>
        <p:txBody>
          <a:bodyPr wrap="square" lIns="0" tIns="0" rIns="0" bIns="0" rtlCol="0" anchor="ctr"/>
          <a:lstStyle/>
          <a:p>
            <a:pPr indent="0" marL="0">
              <a:buNone/>
            </a:pPr>
            <a:r>
              <a:rPr lang="en-US" sz="1000" b="1" dirty="0">
                <a:solidFill>
                  <a:srgbClr val="2B5F8E"/>
                </a:solidFill>
                <a:latin typeface="Calibri" pitchFamily="34" charset="0"/>
                <a:ea typeface="Calibri" pitchFamily="34" charset="-122"/>
                <a:cs typeface="Calibri" pitchFamily="34" charset="-120"/>
              </a:rPr>
              <a:t>SELECTED</a:t>
            </a:r>
            <a:endParaRPr lang="en-US" sz="1000" dirty="0"/>
          </a:p>
        </p:txBody>
      </p:sp>
      <p:sp>
        <p:nvSpPr>
          <p:cNvPr id="12" name="Text 10"/>
          <p:cNvSpPr/>
          <p:nvPr/>
        </p:nvSpPr>
        <p:spPr>
          <a:xfrm>
            <a:off x="4507992" y="2267712"/>
            <a:ext cx="3108960" cy="256032"/>
          </a:xfrm>
          <a:prstGeom prst="rect">
            <a:avLst/>
          </a:prstGeom>
          <a:noFill/>
          <a:ln/>
        </p:spPr>
        <p:txBody>
          <a:bodyPr wrap="square" lIns="0" tIns="0" rIns="0" bIns="0" rtlCol="0" anchor="ctr"/>
          <a:lstStyle/>
          <a:p>
            <a:pPr indent="0" marL="0">
              <a:buNone/>
            </a:pPr>
            <a:r>
              <a:rPr lang="en-US" sz="1100" i="1" dirty="0">
                <a:solidFill>
                  <a:srgbClr val="5A6673"/>
                </a:solidFill>
                <a:latin typeface="Calibri" pitchFamily="34" charset="0"/>
                <a:ea typeface="Calibri" pitchFamily="34" charset="-122"/>
                <a:cs typeface="Calibri" pitchFamily="34" charset="-120"/>
              </a:rPr>
              <a:t>7-day half-life</a:t>
            </a:r>
            <a:endParaRPr lang="en-US" sz="1100" dirty="0"/>
          </a:p>
        </p:txBody>
      </p:sp>
      <p:sp>
        <p:nvSpPr>
          <p:cNvPr id="13" name="Text 11"/>
          <p:cNvSpPr/>
          <p:nvPr/>
        </p:nvSpPr>
        <p:spPr>
          <a:xfrm>
            <a:off x="4507992" y="2578608"/>
            <a:ext cx="3108960"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Middle of the three on potency and on the rodent tolerability signal. Clean receptor selectivity, and — decisively — a six-step synthesis with no chiral separation, which meant it could be made at commercial scale on known equipment.</a:t>
            </a:r>
            <a:endParaRPr lang="en-US" sz="1050" dirty="0"/>
          </a:p>
        </p:txBody>
      </p:sp>
      <p:sp>
        <p:nvSpPr>
          <p:cNvPr id="14" name="Shape 12"/>
          <p:cNvSpPr/>
          <p:nvPr/>
        </p:nvSpPr>
        <p:spPr>
          <a:xfrm>
            <a:off x="8010144" y="1463040"/>
            <a:ext cx="3547872" cy="2880360"/>
          </a:xfrm>
          <a:prstGeom prst="roundRect">
            <a:avLst>
              <a:gd name="adj" fmla="val 1587"/>
            </a:avLst>
          </a:prstGeom>
          <a:solidFill>
            <a:srgbClr val="F7F9FB"/>
          </a:solidFill>
          <a:ln w="12700">
            <a:solidFill>
              <a:srgbClr val="E2E8F0"/>
            </a:solidFill>
            <a:prstDash val="solid"/>
          </a:ln>
        </p:spPr>
      </p:sp>
      <p:sp>
        <p:nvSpPr>
          <p:cNvPr id="15" name="Text 13"/>
          <p:cNvSpPr/>
          <p:nvPr/>
        </p:nvSpPr>
        <p:spPr>
          <a:xfrm>
            <a:off x="8238744" y="1627632"/>
            <a:ext cx="3108960" cy="365760"/>
          </a:xfrm>
          <a:prstGeom prst="rect">
            <a:avLst/>
          </a:prstGeom>
          <a:noFill/>
          <a:ln/>
        </p:spPr>
        <p:txBody>
          <a:bodyPr wrap="square" lIns="0" tIns="0" rIns="0" bIns="0" rtlCol="0" anchor="ctr"/>
          <a:lstStyle/>
          <a:p>
            <a:pPr indent="0" marL="0">
              <a:buNone/>
            </a:pPr>
            <a:r>
              <a:rPr lang="en-US" sz="1700" b="1" dirty="0">
                <a:solidFill>
                  <a:srgbClr val="12304A"/>
                </a:solidFill>
                <a:latin typeface="Cambria" pitchFamily="34" charset="0"/>
                <a:ea typeface="Cambria" pitchFamily="34" charset="-122"/>
                <a:cs typeface="Cambria" pitchFamily="34" charset="-120"/>
              </a:rPr>
              <a:t>VTX-412</a:t>
            </a:r>
            <a:endParaRPr lang="en-US" sz="1700" dirty="0"/>
          </a:p>
        </p:txBody>
      </p:sp>
      <p:sp>
        <p:nvSpPr>
          <p:cNvPr id="16" name="Text 14"/>
          <p:cNvSpPr/>
          <p:nvPr/>
        </p:nvSpPr>
        <p:spPr>
          <a:xfrm>
            <a:off x="8238744" y="1993392"/>
            <a:ext cx="3108960" cy="256032"/>
          </a:xfrm>
          <a:prstGeom prst="rect">
            <a:avLst/>
          </a:prstGeom>
          <a:noFill/>
          <a:ln/>
        </p:spPr>
        <p:txBody>
          <a:bodyPr wrap="square" lIns="0" tIns="0" rIns="0" bIns="0" rtlCol="0" anchor="ctr"/>
          <a:lstStyle/>
          <a:p>
            <a:pPr indent="0" marL="0">
              <a:buNone/>
            </a:pPr>
            <a:r>
              <a:rPr lang="en-US" sz="1000" b="1" dirty="0">
                <a:solidFill>
                  <a:srgbClr val="8C9AA8"/>
                </a:solidFill>
                <a:latin typeface="Calibri" pitchFamily="34" charset="0"/>
                <a:ea typeface="Calibri" pitchFamily="34" charset="-122"/>
                <a:cs typeface="Calibri" pitchFamily="34" charset="-120"/>
              </a:rPr>
              <a:t>Not selected</a:t>
            </a:r>
            <a:endParaRPr lang="en-US" sz="1000" dirty="0"/>
          </a:p>
        </p:txBody>
      </p:sp>
      <p:sp>
        <p:nvSpPr>
          <p:cNvPr id="17" name="Text 15"/>
          <p:cNvSpPr/>
          <p:nvPr/>
        </p:nvSpPr>
        <p:spPr>
          <a:xfrm>
            <a:off x="8238744" y="2267712"/>
            <a:ext cx="3108960" cy="256032"/>
          </a:xfrm>
          <a:prstGeom prst="rect">
            <a:avLst/>
          </a:prstGeom>
          <a:noFill/>
          <a:ln/>
        </p:spPr>
        <p:txBody>
          <a:bodyPr wrap="square" lIns="0" tIns="0" rIns="0" bIns="0" rtlCol="0" anchor="ctr"/>
          <a:lstStyle/>
          <a:p>
            <a:pPr indent="0" marL="0">
              <a:buNone/>
            </a:pPr>
            <a:r>
              <a:rPr lang="en-US" sz="1100" i="1" dirty="0">
                <a:solidFill>
                  <a:srgbClr val="5A6673"/>
                </a:solidFill>
                <a:latin typeface="Calibri" pitchFamily="34" charset="0"/>
                <a:ea typeface="Calibri" pitchFamily="34" charset="-122"/>
                <a:cs typeface="Calibri" pitchFamily="34" charset="-120"/>
              </a:rPr>
              <a:t>6-day half-life</a:t>
            </a:r>
            <a:endParaRPr lang="en-US" sz="1100" dirty="0"/>
          </a:p>
        </p:txBody>
      </p:sp>
      <p:sp>
        <p:nvSpPr>
          <p:cNvPr id="18" name="Text 16"/>
          <p:cNvSpPr/>
          <p:nvPr/>
        </p:nvSpPr>
        <p:spPr>
          <a:xfrm>
            <a:off x="8238744" y="2578608"/>
            <a:ext cx="3108960" cy="1645920"/>
          </a:xfrm>
          <a:prstGeom prst="rect">
            <a:avLst/>
          </a:prstGeom>
          <a:noFill/>
          <a:ln/>
        </p:spPr>
        <p:txBody>
          <a:bodyPr wrap="square" lIns="0" tIns="0" rIns="0" bIns="0" rtlCol="0" anchor="ctr"/>
          <a:lstStyle/>
          <a:p>
            <a:pPr indent="0" marL="0">
              <a:buNone/>
            </a:pPr>
            <a:r>
              <a:rPr lang="en-US" sz="1050" dirty="0">
                <a:solidFill>
                  <a:srgbClr val="5A6673"/>
                </a:solidFill>
                <a:latin typeface="Calibri" pitchFamily="34" charset="0"/>
                <a:ea typeface="Calibri" pitchFamily="34" charset="-122"/>
                <a:cs typeface="Calibri" pitchFamily="34" charset="-120"/>
              </a:rPr>
              <a:t>The best tolerability signal in rodents, and the one the pharmacologists wanted. An eleven-step route with a chiral center that would not have scaled without a new facility. The molecule was not the constraint; the process was.</a:t>
            </a:r>
            <a:endParaRPr lang="en-US" sz="1050" dirty="0"/>
          </a:p>
        </p:txBody>
      </p:sp>
      <p:sp>
        <p:nvSpPr>
          <p:cNvPr id="19" name="Shape 17"/>
          <p:cNvSpPr/>
          <p:nvPr/>
        </p:nvSpPr>
        <p:spPr>
          <a:xfrm>
            <a:off x="548640" y="4572000"/>
            <a:ext cx="11064240" cy="1463040"/>
          </a:xfrm>
          <a:prstGeom prst="roundRect">
            <a:avLst>
              <a:gd name="adj" fmla="val 3125"/>
            </a:avLst>
          </a:prstGeom>
          <a:solidFill>
            <a:srgbClr val="F2F6FA"/>
          </a:solidFill>
          <a:ln w="12700">
            <a:solidFill>
              <a:srgbClr val="E2E8F0"/>
            </a:solidFill>
            <a:prstDash val="solid"/>
          </a:ln>
        </p:spPr>
      </p:sp>
      <p:sp>
        <p:nvSpPr>
          <p:cNvPr id="20" name="Text 18"/>
          <p:cNvSpPr/>
          <p:nvPr/>
        </p:nvSpPr>
        <p:spPr>
          <a:xfrm>
            <a:off x="822960" y="4736592"/>
            <a:ext cx="10515600" cy="118872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The lesson worth carrying out of this slide is that manufacturability decided the candidate. VTX-412 had the better tolerability signal and the pharmacologists preferred it; an eleven-step synthesis with a chiral separation would have required a new facility and roughly two additional years before a registration batch existed. VTX-398 was more potent and would have needed twice-weekly dosing into a once-weekly market.</a:t>
            </a:r>
            <a:endParaRPr lang="en-US" sz="1250" dirty="0"/>
          </a:p>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A program manager arriving at Gate 0 inherits that trade whether or not they agree with it — and it is the earliest example of a pattern this program will see repeatedly: the filing date is a manufacturing date as much as it is a data date.</a:t>
            </a:r>
            <a:endParaRPr lang="en-US" sz="1250" dirty="0"/>
          </a:p>
        </p:txBody>
      </p:sp>
      <p:sp>
        <p:nvSpPr>
          <p:cNvPr id="21" name="Text 19"/>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22" name="Text 20"/>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What was promised at Gate 0</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The target product profile is the contract with the business</a:t>
            </a:r>
            <a:endParaRPr lang="en-US" sz="125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6035040" cy="914400"/>
        </p:xfrm>
        <a:graphic>
          <a:graphicData uri="http://schemas.openxmlformats.org/drawingml/2006/table">
            <a:tbl>
              <a:tblPr/>
              <a:tblGrid>
                <a:gridCol w="2651760"/>
                <a:gridCol w="3383280"/>
              </a:tblGrid>
              <a:tr h="310896">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Attribute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2304A"/>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Target at Gate 0</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2304A"/>
                    </a:solidFill>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Indication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Chronic weight management in adults with BMI ≥30, or ≥27 with at least one weight-related comorbidity</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Mean weight reduction, 68 weeks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≥15% from baseline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Responder rate (≥5% reduction)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≥80% of participants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Dosing interval</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Once weekly, maintenance reached within 16 weeks of escalation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GI-attributed discontinuation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≤4% through 68 weeks</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Cardiovascular safety</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No increased risk demonstrated; MACE hazard ratio upper bound &lt;1.4</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Presentation</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Single-use prefilled pen, no reconstitution, 28 days at room temperature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r h="310896">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Shelf life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c>
                  <a:txBody>
                    <a:bodyPr/>
                    <a:lstStyle/>
                    <a:p>
                      <a:pPr indent="0" marL="0">
                        <a:buNone/>
                      </a:pPr>
                      <a:r>
                        <a:rPr lang="en-US" sz="1050" dirty="0">
                          <a:solidFill>
                            <a:srgbClr val="1F2933"/>
                          </a:solidFill>
                          <a:latin typeface="Calibri" pitchFamily="34" charset="0"/>
                          <a:ea typeface="Calibri" pitchFamily="34" charset="-122"/>
                          <a:cs typeface="Calibri" pitchFamily="34" charset="-120"/>
                        </a:rPr>
                        <a:t>24 months at 2–8°C plus 28 days in use at room temperature</a:t>
                      </a:r>
                      <a:endParaRPr lang="en-US" sz="1050" dirty="0">
                        <a:latin typeface="Calibri" charset="0"/>
                        <a:ea typeface="Calibri" charset="0"/>
                        <a:cs typeface="Calibri" charset="0"/>
                      </a:endParaRPr>
                    </a:p>
                  </a:txBody>
                  <a:tcPr marL="91440" marR="91440" marT="45720" marB="4572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tcPr>
                </a:tc>
              </a:tr>
            </a:tbl>
          </a:graphicData>
        </a:graphic>
      </p:graphicFrame>
      <p:sp>
        <p:nvSpPr>
          <p:cNvPr id="5" name="Text 2"/>
          <p:cNvSpPr/>
          <p:nvPr/>
        </p:nvSpPr>
        <p:spPr>
          <a:xfrm>
            <a:off x="6858000" y="1463040"/>
            <a:ext cx="4754880" cy="4480560"/>
          </a:xfrm>
          <a:prstGeom prst="rect">
            <a:avLst/>
          </a:prstGeom>
          <a:noFill/>
          <a:ln/>
        </p:spPr>
        <p:txBody>
          <a:bodyPr wrap="square" lIns="0" tIns="0" rIns="0" bIns="0" rtlCol="0" anchor="ctr"/>
          <a:lstStyle/>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The target product profile is the closest thing a development program has to a requirements document, and it behaves like one: it is agreed early, it is changed only with governance, and every subsequent decision is measured against it.</a:t>
            </a:r>
            <a:endParaRPr lang="en-US" sz="1200" dirty="0"/>
          </a:p>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It is version 3.0 at this gate. Version 1.0 was set at candidate selection with a weight-reduction target of at least 12 percent. Version 2.0 raised that to 15 percent on the strength of the Phase 1 pharmacokinetics — raising a target mid-program is unusual, and it was done because the data supported a stronger claim than the profile was asking for.</a:t>
            </a:r>
            <a:endParaRPr lang="en-US" sz="1200" dirty="0"/>
          </a:p>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Version 3.0 added a cardiovascular endpoint following the End-of-Phase-2 meeting with the agency, and relaxed exactly one target: the dose-escalation interval moved from sixteen weeks to twenty. That is the only concession made in four years, and it was traded deliberately for tolerability.</a:t>
            </a:r>
            <a:endParaRPr lang="en-US" sz="1200" dirty="0"/>
          </a:p>
          <a:p>
            <a:pPr indent="0" marL="0">
              <a:lnSpc>
                <a:spcPct val="118000"/>
              </a:lnSpc>
              <a:spcAft>
                <a:spcPts val="1000"/>
              </a:spcAft>
              <a:buNone/>
            </a:pPr>
            <a:r>
              <a:rPr lang="en-US" sz="1200" dirty="0">
                <a:solidFill>
                  <a:srgbClr val="1F2933"/>
                </a:solidFill>
                <a:latin typeface="Calibri" pitchFamily="34" charset="0"/>
                <a:ea typeface="Calibri" pitchFamily="34" charset="-122"/>
                <a:cs typeface="Calibri" pitchFamily="34" charset="-120"/>
              </a:rPr>
              <a:t>Everything in the left-hand column is something we have committed to demonstrate. Nothing in it is aspirational.</a:t>
            </a:r>
            <a:endParaRPr lang="en-US" sz="1200" dirty="0"/>
          </a:p>
        </p:txBody>
      </p:sp>
      <p:sp>
        <p:nvSpPr>
          <p:cNvPr id="6" name="Text 3"/>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7" name="Text 4"/>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365760"/>
            <a:ext cx="11064240" cy="603504"/>
          </a:xfrm>
          <a:prstGeom prst="rect">
            <a:avLst/>
          </a:prstGeom>
          <a:noFill/>
          <a:ln/>
        </p:spPr>
        <p:txBody>
          <a:bodyPr wrap="square" lIns="0" tIns="0" rIns="0" bIns="0" rtlCol="0" anchor="ctr"/>
          <a:lstStyle/>
          <a:p>
            <a:pPr indent="0" marL="0">
              <a:buNone/>
            </a:pPr>
            <a:r>
              <a:rPr lang="en-US" sz="2800" b="1" dirty="0">
                <a:solidFill>
                  <a:srgbClr val="12304A"/>
                </a:solidFill>
                <a:latin typeface="Cambria" pitchFamily="34" charset="0"/>
                <a:ea typeface="Cambria" pitchFamily="34" charset="-122"/>
                <a:cs typeface="Cambria" pitchFamily="34" charset="-120"/>
              </a:rPr>
              <a:t>The market we are entering</a:t>
            </a:r>
            <a:endParaRPr lang="en-US" sz="2800" dirty="0"/>
          </a:p>
        </p:txBody>
      </p:sp>
      <p:sp>
        <p:nvSpPr>
          <p:cNvPr id="3" name="Text 1"/>
          <p:cNvSpPr/>
          <p:nvPr/>
        </p:nvSpPr>
        <p:spPr>
          <a:xfrm>
            <a:off x="548640" y="969264"/>
            <a:ext cx="11064240" cy="310896"/>
          </a:xfrm>
          <a:prstGeom prst="rect">
            <a:avLst/>
          </a:prstGeom>
          <a:noFill/>
          <a:ln/>
        </p:spPr>
        <p:txBody>
          <a:bodyPr wrap="square" lIns="0" tIns="0" rIns="0" bIns="0" rtlCol="0" anchor="ctr"/>
          <a:lstStyle/>
          <a:p>
            <a:pPr indent="0" marL="0">
              <a:buNone/>
            </a:pPr>
            <a:r>
              <a:rPr lang="en-US" sz="1250" dirty="0">
                <a:solidFill>
                  <a:srgbClr val="5A6673"/>
                </a:solidFill>
                <a:latin typeface="Calibri" pitchFamily="34" charset="0"/>
                <a:ea typeface="Calibri" pitchFamily="34" charset="-122"/>
                <a:cs typeface="Calibri" pitchFamily="34" charset="-120"/>
              </a:rPr>
              <a:t>Fourth into a class where the first two hold the formulary</a:t>
            </a:r>
            <a:endParaRPr lang="en-US" sz="1250" dirty="0"/>
          </a:p>
        </p:txBody>
      </p:sp>
      <p:sp>
        <p:nvSpPr>
          <p:cNvPr id="4" name="Shape 2"/>
          <p:cNvSpPr/>
          <p:nvPr/>
        </p:nvSpPr>
        <p:spPr>
          <a:xfrm>
            <a:off x="548640" y="1463040"/>
            <a:ext cx="11064240" cy="1042416"/>
          </a:xfrm>
          <a:prstGeom prst="roundRect">
            <a:avLst>
              <a:gd name="adj" fmla="val 4386"/>
            </a:avLst>
          </a:prstGeom>
          <a:solidFill>
            <a:srgbClr val="F7F9FB"/>
          </a:solidFill>
          <a:ln w="12700">
            <a:solidFill>
              <a:srgbClr val="E2E8F0"/>
            </a:solidFill>
            <a:prstDash val="solid"/>
          </a:ln>
        </p:spPr>
      </p:sp>
      <p:sp>
        <p:nvSpPr>
          <p:cNvPr id="5" name="Text 3"/>
          <p:cNvSpPr/>
          <p:nvPr/>
        </p:nvSpPr>
        <p:spPr>
          <a:xfrm>
            <a:off x="822960" y="1591056"/>
            <a:ext cx="3657600" cy="786384"/>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Two established once-weekly GLP-1 agonists</a:t>
            </a:r>
            <a:endParaRPr lang="en-US" sz="1350" dirty="0"/>
          </a:p>
        </p:txBody>
      </p:sp>
      <p:sp>
        <p:nvSpPr>
          <p:cNvPr id="6" name="Text 4"/>
          <p:cNvSpPr/>
          <p:nvPr/>
        </p:nvSpPr>
        <p:spPr>
          <a:xfrm>
            <a:off x="4572000" y="1591056"/>
            <a:ext cx="6766560" cy="786384"/>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Approved, entrenched, and holding preferred formulary position with the major pharmacy benefit managers. Neither is displaced by a fourth entrant on efficacy alone.</a:t>
            </a:r>
            <a:endParaRPr lang="en-US" sz="1150" dirty="0"/>
          </a:p>
        </p:txBody>
      </p:sp>
      <p:sp>
        <p:nvSpPr>
          <p:cNvPr id="7" name="Shape 5"/>
          <p:cNvSpPr/>
          <p:nvPr/>
        </p:nvSpPr>
        <p:spPr>
          <a:xfrm>
            <a:off x="548640" y="2670048"/>
            <a:ext cx="11064240" cy="1042416"/>
          </a:xfrm>
          <a:prstGeom prst="roundRect">
            <a:avLst>
              <a:gd name="adj" fmla="val 4386"/>
            </a:avLst>
          </a:prstGeom>
          <a:solidFill>
            <a:srgbClr val="F7F9FB"/>
          </a:solidFill>
          <a:ln w="12700">
            <a:solidFill>
              <a:srgbClr val="E2E8F0"/>
            </a:solidFill>
            <a:prstDash val="solid"/>
          </a:ln>
        </p:spPr>
      </p:sp>
      <p:sp>
        <p:nvSpPr>
          <p:cNvPr id="8" name="Text 6"/>
          <p:cNvSpPr/>
          <p:nvPr/>
        </p:nvSpPr>
        <p:spPr>
          <a:xfrm>
            <a:off x="822960" y="2798064"/>
            <a:ext cx="3657600" cy="786384"/>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One competitor in registrational trials</a:t>
            </a:r>
            <a:endParaRPr lang="en-US" sz="1350" dirty="0"/>
          </a:p>
        </p:txBody>
      </p:sp>
      <p:sp>
        <p:nvSpPr>
          <p:cNvPr id="9" name="Text 7"/>
          <p:cNvSpPr/>
          <p:nvPr/>
        </p:nvSpPr>
        <p:spPr>
          <a:xfrm>
            <a:off x="4572000" y="2798064"/>
            <a:ext cx="6766560" cy="786384"/>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Expected to file roughly eighteen months ahead of VitaFlow, which is what makes the differentiation question urgent rather than theoretical.</a:t>
            </a:r>
            <a:endParaRPr lang="en-US" sz="1150" dirty="0"/>
          </a:p>
        </p:txBody>
      </p:sp>
      <p:sp>
        <p:nvSpPr>
          <p:cNvPr id="10" name="Shape 8"/>
          <p:cNvSpPr/>
          <p:nvPr/>
        </p:nvSpPr>
        <p:spPr>
          <a:xfrm>
            <a:off x="548640" y="3877056"/>
            <a:ext cx="11064240" cy="1042416"/>
          </a:xfrm>
          <a:prstGeom prst="roundRect">
            <a:avLst>
              <a:gd name="adj" fmla="val 4386"/>
            </a:avLst>
          </a:prstGeom>
          <a:solidFill>
            <a:srgbClr val="F7F9FB"/>
          </a:solidFill>
          <a:ln w="12700">
            <a:solidFill>
              <a:srgbClr val="E2E8F0"/>
            </a:solidFill>
            <a:prstDash val="solid"/>
          </a:ln>
        </p:spPr>
      </p:sp>
      <p:sp>
        <p:nvSpPr>
          <p:cNvPr id="11" name="Text 9"/>
          <p:cNvSpPr/>
          <p:nvPr/>
        </p:nvSpPr>
        <p:spPr>
          <a:xfrm>
            <a:off x="822960" y="4005072"/>
            <a:ext cx="3657600" cy="786384"/>
          </a:xfrm>
          <a:prstGeom prst="rect">
            <a:avLst/>
          </a:prstGeom>
          <a:noFill/>
          <a:ln/>
        </p:spPr>
        <p:txBody>
          <a:bodyPr wrap="square" lIns="0" tIns="0" rIns="0" bIns="0" rtlCol="0" anchor="ctr"/>
          <a:lstStyle/>
          <a:p>
            <a:pPr indent="0" marL="0">
              <a:buNone/>
            </a:pPr>
            <a:r>
              <a:rPr lang="en-US" sz="1350" b="1" dirty="0">
                <a:solidFill>
                  <a:srgbClr val="12304A"/>
                </a:solidFill>
                <a:latin typeface="Cambria" pitchFamily="34" charset="0"/>
                <a:ea typeface="Cambria" pitchFamily="34" charset="-122"/>
                <a:cs typeface="Cambria" pitchFamily="34" charset="-120"/>
              </a:rPr>
              <a:t>A crowded, well-characterized class</a:t>
            </a:r>
            <a:endParaRPr lang="en-US" sz="1350" dirty="0"/>
          </a:p>
        </p:txBody>
      </p:sp>
      <p:sp>
        <p:nvSpPr>
          <p:cNvPr id="12" name="Text 10"/>
          <p:cNvSpPr/>
          <p:nvPr/>
        </p:nvSpPr>
        <p:spPr>
          <a:xfrm>
            <a:off x="4572000" y="4005072"/>
            <a:ext cx="6766560" cy="786384"/>
          </a:xfrm>
          <a:prstGeom prst="rect">
            <a:avLst/>
          </a:prstGeom>
          <a:noFill/>
          <a:ln/>
        </p:spPr>
        <p:txBody>
          <a:bodyPr wrap="square" lIns="0" tIns="0" rIns="0" bIns="0" rtlCol="0" anchor="ctr"/>
          <a:lstStyle/>
          <a:p>
            <a:pPr indent="0" marL="0">
              <a:buNone/>
            </a:pPr>
            <a:r>
              <a:rPr lang="en-US" sz="1150" dirty="0">
                <a:solidFill>
                  <a:srgbClr val="5A6673"/>
                </a:solidFill>
                <a:latin typeface="Calibri" pitchFamily="34" charset="0"/>
                <a:ea typeface="Calibri" pitchFamily="34" charset="-122"/>
                <a:cs typeface="Calibri" pitchFamily="34" charset="-120"/>
              </a:rPr>
              <a:t>⚠ Simultaneously a commercial weakness and a regulatory asset. The mechanism is understood, the endpoints are agreed, and the review division has seen this dossier shape before — which is why the pathway is predictable and the market is not.</a:t>
            </a:r>
            <a:endParaRPr lang="en-US" sz="1150" dirty="0"/>
          </a:p>
        </p:txBody>
      </p:sp>
      <p:sp>
        <p:nvSpPr>
          <p:cNvPr id="13" name="Text 11"/>
          <p:cNvSpPr/>
          <p:nvPr/>
        </p:nvSpPr>
        <p:spPr>
          <a:xfrm>
            <a:off x="548640" y="5212080"/>
            <a:ext cx="11064240" cy="914400"/>
          </a:xfrm>
          <a:prstGeom prst="rect">
            <a:avLst/>
          </a:prstGeom>
          <a:noFill/>
          <a:ln/>
        </p:spPr>
        <p:txBody>
          <a:bodyPr wrap="square" lIns="0" tIns="0" rIns="0" bIns="0" rtlCol="0" anchor="ctr"/>
          <a:lstStyle/>
          <a:p>
            <a:pPr indent="0" marL="0">
              <a:lnSpc>
                <a:spcPct val="118000"/>
              </a:lnSpc>
              <a:spcAft>
                <a:spcPts val="1000"/>
              </a:spcAft>
              <a:buNone/>
            </a:pPr>
            <a:r>
              <a:rPr lang="en-US" sz="1250" dirty="0">
                <a:solidFill>
                  <a:srgbClr val="1F2933"/>
                </a:solidFill>
                <a:latin typeface="Calibri" pitchFamily="34" charset="0"/>
                <a:ea typeface="Calibri" pitchFamily="34" charset="-122"/>
                <a:cs typeface="Calibri" pitchFamily="34" charset="-120"/>
              </a:rPr>
              <a:t>Being fourth into a well-characterized class is a commercial weakness and a regulatory asset, and both halves of that sentence are the same fact. The review division has seen this dossier shape before, the endpoints are agreed, and the pathway is unusually predictable — which is precisely why the market is not.</a:t>
            </a:r>
            <a:endParaRPr lang="en-US" sz="1250" dirty="0"/>
          </a:p>
        </p:txBody>
      </p:sp>
      <p:sp>
        <p:nvSpPr>
          <p:cNvPr id="14" name="Text 12"/>
          <p:cNvSpPr/>
          <p:nvPr/>
        </p:nvSpPr>
        <p:spPr>
          <a:xfrm>
            <a:off x="548640" y="6437376"/>
            <a:ext cx="8778240" cy="256032"/>
          </a:xfrm>
          <a:prstGeom prst="rect">
            <a:avLst/>
          </a:prstGeom>
          <a:noFill/>
          <a:ln/>
        </p:spPr>
        <p:txBody>
          <a:bodyPr wrap="square" lIns="0" tIns="0" rIns="0" bIns="0" rtlCol="0" anchor="ctr"/>
          <a:lstStyle/>
          <a:p>
            <a:pPr indent="0" marL="0">
              <a:buNone/>
            </a:pPr>
            <a:r>
              <a:rPr lang="en-US" sz="850" dirty="0">
                <a:solidFill>
                  <a:srgbClr val="8C9AA8"/>
                </a:solidFill>
                <a:latin typeface="Calibri" pitchFamily="34" charset="0"/>
                <a:ea typeface="Calibri" pitchFamily="34" charset="-122"/>
                <a:cs typeface="Calibri" pitchFamily="34" charset="-120"/>
              </a:rPr>
              <a:t>VitaFlow · Phase 3 Mobilization Kickoff · 30 June 2026</a:t>
            </a:r>
            <a:endParaRPr lang="en-US" sz="850" dirty="0"/>
          </a:p>
        </p:txBody>
      </p:sp>
      <p:sp>
        <p:nvSpPr>
          <p:cNvPr id="15" name="Text 13"/>
          <p:cNvSpPr/>
          <p:nvPr/>
        </p:nvSpPr>
        <p:spPr>
          <a:xfrm>
            <a:off x="11155680" y="6437376"/>
            <a:ext cx="457200" cy="256032"/>
          </a:xfrm>
          <a:prstGeom prst="rect">
            <a:avLst/>
          </a:prstGeom>
          <a:noFill/>
          <a:ln/>
        </p:spPr>
        <p:txBody>
          <a:bodyPr wrap="square" lIns="0" tIns="0" rIns="0" bIns="0" rtlCol="0" anchor="ctr"/>
          <a:lstStyle/>
          <a:p>
            <a:pPr algn="r" indent="0" marL="0">
              <a:buNone/>
            </a:pPr>
            <a:r>
              <a:rPr lang="en-US" sz="850" dirty="0">
                <a:solidFill>
                  <a:srgbClr val="8C9AA8"/>
                </a:solidFill>
                <a:latin typeface="Calibri" pitchFamily="34" charset="0"/>
                <a:ea typeface="Calibri" pitchFamily="34" charset="-122"/>
                <a:cs typeface="Calibri" pitchFamily="34" charset="-120"/>
              </a:rPr>
              <a:t>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Phase 3 Mobilization</dc:title>
  <dc:subject>PptxGenJS Presentation</dc:subject>
  <dc:creator>Vitalis Therapeutics Inc.</dc:creator>
  <cp:lastModifiedBy>Vitalis Therapeutics Inc.</cp:lastModifiedBy>
  <cp:revision>1</cp:revision>
  <dcterms:created xsi:type="dcterms:W3CDTF">2026-07-29T17:29:57Z</dcterms:created>
  <dcterms:modified xsi:type="dcterms:W3CDTF">2026-07-29T17:29:57Z</dcterms:modified>
</cp:coreProperties>
</file>