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3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2304A"/>
                </a:solidFill>
                <a:latin typeface="Calibri"/>
              </a:defRPr>
            </a:pPr>
            <a:r>
              <a:rPr sz="1300" b="0" i="0" u="none" strike="noStrike">
                <a:solidFill>
                  <a:srgbClr val="12304A"/>
                </a:solidFill>
                <a:latin typeface="Calibri"/>
              </a:rPr>
              <a:t>Cumulative randomizations against curve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</c:v>
                </c:pt>
              </c:strCache>
            </c:strRef>
          </c:tx>
          <c:spPr>
            <a:solidFill>
              <a:srgbClr val="5A6673"/>
            </a:solidFill>
            <a:ln w="38100" cap="flat">
              <a:solidFill>
                <a:srgbClr val="5A6673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  <c:size val="6"/>
            <c:spPr>
              <a:solidFill>
                <a:srgbClr val="5A6673"/>
              </a:solidFill>
              <a:ln w="9525" cap="flat">
                <a:solidFill>
                  <a:srgbClr val="5A6673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Nov</c:v>
                  </c:pt>
                  <c:pt idx="1">
                    <c:v>Dec</c:v>
                  </c:pt>
                  <c:pt idx="2">
                    <c:v>Jan</c:v>
                  </c:pt>
                  <c:pt idx="3">
                    <c:v>Feb</c:v>
                  </c:pt>
                  <c:pt idx="4">
                    <c:v>Mar</c:v>
                  </c:pt>
                  <c:pt idx="5">
                    <c:v>Apr</c:v>
                  </c:pt>
                  <c:pt idx="6">
                    <c:v>May</c:v>
                  </c:pt>
                  <c:pt idx="7">
                    <c:v>Jun</c:v>
                  </c:pt>
                  <c:pt idx="8">
                    <c:v>Jul</c:v>
                  </c:pt>
                  <c:pt idx="9">
                    <c:v>Aug</c:v>
                  </c:pt>
                  <c:pt idx="10">
                    <c:v>Sep</c:v>
                  </c:pt>
                  <c:pt idx="11">
                    <c:v>Oct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420</c:v>
                </c:pt>
                <c:pt idx="1">
                  <c:v>545</c:v>
                </c:pt>
                <c:pt idx="2">
                  <c:v>675</c:v>
                </c:pt>
                <c:pt idx="3">
                  <c:v>810</c:v>
                </c:pt>
                <c:pt idx="4">
                  <c:v>950</c:v>
                </c:pt>
                <c:pt idx="5">
                  <c:v>1090</c:v>
                </c:pt>
                <c:pt idx="6">
                  <c:v>1230</c:v>
                </c:pt>
                <c:pt idx="7">
                  <c:v>1370</c:v>
                </c:pt>
                <c:pt idx="8">
                  <c:v>1500</c:v>
                </c:pt>
                <c:pt idx="9">
                  <c:v>1620</c:v>
                </c:pt>
                <c:pt idx="10">
                  <c:v>1700</c:v>
                </c:pt>
                <c:pt idx="11">
                  <c:v>1760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rgbClr val="8A2E2E"/>
            </a:solidFill>
            <a:ln w="38100" cap="flat">
              <a:solidFill>
                <a:srgbClr val="8A2E2E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  <c:size val="6"/>
            <c:spPr>
              <a:solidFill>
                <a:srgbClr val="8A2E2E"/>
              </a:solidFill>
              <a:ln w="9525" cap="flat">
                <a:solidFill>
                  <a:srgbClr val="8A2E2E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Nov</c:v>
                  </c:pt>
                  <c:pt idx="1">
                    <c:v>Dec</c:v>
                  </c:pt>
                  <c:pt idx="2">
                    <c:v>Jan</c:v>
                  </c:pt>
                  <c:pt idx="3">
                    <c:v>Feb</c:v>
                  </c:pt>
                  <c:pt idx="4">
                    <c:v>Mar</c:v>
                  </c:pt>
                  <c:pt idx="5">
                    <c:v>Apr</c:v>
                  </c:pt>
                  <c:pt idx="6">
                    <c:v>May</c:v>
                  </c:pt>
                  <c:pt idx="7">
                    <c:v>Jun</c:v>
                  </c:pt>
                  <c:pt idx="8">
                    <c:v>Jul</c:v>
                  </c:pt>
                  <c:pt idx="9">
                    <c:v>Aug</c:v>
                  </c:pt>
                  <c:pt idx="10">
                    <c:v>Sep</c:v>
                  </c:pt>
                  <c:pt idx="11">
                    <c:v>Oct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412</c:v>
                </c:pt>
                <c:pt idx="1">
                  <c:v>528</c:v>
                </c:pt>
                <c:pt idx="2">
                  <c:v>648</c:v>
                </c:pt>
                <c:pt idx="3">
                  <c:v>772</c:v>
                </c:pt>
                <c:pt idx="4">
                  <c:v>898</c:v>
                </c:pt>
                <c:pt idx="5">
                  <c:v>1022</c:v>
                </c:pt>
                <c:pt idx="6">
                  <c:v>1148</c:v>
                </c:pt>
                <c:pt idx="7">
                  <c:v>1272</c:v>
                </c:pt>
                <c:pt idx="8">
                  <c:v>1392</c:v>
                </c:pt>
                <c:pt idx="9">
                  <c:v>1500</c:v>
                </c:pt>
                <c:pt idx="10">
                  <c:v>1596</c:v>
                </c:pt>
                <c:pt idx="11">
                  <c:v>1684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A667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7EC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A667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5A6673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2304A"/>
                </a:solidFill>
                <a:latin typeface="Calibri"/>
              </a:defRPr>
            </a:pPr>
            <a:r>
              <a:rPr sz="1300" b="0" i="0" u="none" strike="noStrike">
                <a:solidFill>
                  <a:srgbClr val="12304A"/>
                </a:solidFill>
                <a:latin typeface="Calibri"/>
              </a:rPr>
              <a:t>Ceiling, released, spent (US$m)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US$m</c:v>
                </c:pt>
              </c:strCache>
            </c:strRef>
          </c:tx>
          <c:spPr>
            <a:solidFill>
              <a:srgbClr val="2B5F8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2304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Ceiling</c:v>
                  </c:pt>
                  <c:pt idx="1">
                    <c:v>Released</c:v>
                  </c:pt>
                  <c:pt idx="2">
                    <c:v>Spent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243</c:v>
                </c:pt>
                <c:pt idx="1">
                  <c:v>201.2</c:v>
                </c:pt>
                <c:pt idx="2">
                  <c:v>101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2304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A667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E7EC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A667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Activation cycle time (weeks)</c:v>
                </c:pt>
              </c:strCache>
            </c:strRef>
          </c:tx>
          <c:spPr>
            <a:solidFill>
              <a:srgbClr val="8A2E2E"/>
            </a:solidFill>
            <a:ln w="38100" cap="flat">
              <a:solidFill>
                <a:srgbClr val="8A2E2E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5"/>
            <c:spPr>
              <a:solidFill>
                <a:srgbClr val="8A2E2E"/>
              </a:solidFill>
              <a:ln w="9525" cap="flat">
                <a:solidFill>
                  <a:srgbClr val="8A2E2E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Nov</c:v>
                  </c:pt>
                  <c:pt idx="1">
                    <c:v>Dec</c:v>
                  </c:pt>
                  <c:pt idx="2">
                    <c:v>Jan</c:v>
                  </c:pt>
                  <c:pt idx="3">
                    <c:v>Feb</c:v>
                  </c:pt>
                  <c:pt idx="4">
                    <c:v>Mar</c:v>
                  </c:pt>
                  <c:pt idx="5">
                    <c:v>Apr</c:v>
                  </c:pt>
                  <c:pt idx="6">
                    <c:v>May</c:v>
                  </c:pt>
                  <c:pt idx="7">
                    <c:v>Jun</c:v>
                  </c:pt>
                  <c:pt idx="8">
                    <c:v>Jul</c:v>
                  </c:pt>
                  <c:pt idx="9">
                    <c:v>Aug</c:v>
                  </c:pt>
                  <c:pt idx="10">
                    <c:v>Sep</c:v>
                  </c:pt>
                  <c:pt idx="11">
                    <c:v>Oct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18.5</c:v>
                </c:pt>
                <c:pt idx="1">
                  <c:v>19</c:v>
                </c:pt>
                <c:pt idx="2">
                  <c:v>19.4</c:v>
                </c:pt>
                <c:pt idx="3">
                  <c:v>20.1</c:v>
                </c:pt>
                <c:pt idx="4">
                  <c:v>20.3</c:v>
                </c:pt>
                <c:pt idx="5">
                  <c:v>21</c:v>
                </c:pt>
                <c:pt idx="6">
                  <c:v>21.4</c:v>
                </c:pt>
                <c:pt idx="7">
                  <c:v>21.8</c:v>
                </c:pt>
                <c:pt idx="8">
                  <c:v>22</c:v>
                </c:pt>
                <c:pt idx="9">
                  <c:v>22.1</c:v>
                </c:pt>
                <c:pt idx="10">
                  <c:v>22.3</c:v>
                </c:pt>
                <c:pt idx="11">
                  <c:v>22.4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Sites reaching green light (per month)</c:v>
                </c:pt>
              </c:strCache>
            </c:strRef>
          </c:tx>
          <c:spPr>
            <a:solidFill>
              <a:srgbClr val="B4801F"/>
            </a:solidFill>
            <a:ln w="38100" cap="flat">
              <a:solidFill>
                <a:srgbClr val="B4801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5"/>
            <c:spPr>
              <a:solidFill>
                <a:srgbClr val="B4801F"/>
              </a:solidFill>
              <a:ln w="9525" cap="flat">
                <a:solidFill>
                  <a:srgbClr val="B4801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Nov</c:v>
                  </c:pt>
                  <c:pt idx="1">
                    <c:v>Dec</c:v>
                  </c:pt>
                  <c:pt idx="2">
                    <c:v>Jan</c:v>
                  </c:pt>
                  <c:pt idx="3">
                    <c:v>Feb</c:v>
                  </c:pt>
                  <c:pt idx="4">
                    <c:v>Mar</c:v>
                  </c:pt>
                  <c:pt idx="5">
                    <c:v>Apr</c:v>
                  </c:pt>
                  <c:pt idx="6">
                    <c:v>May</c:v>
                  </c:pt>
                  <c:pt idx="7">
                    <c:v>Jun</c:v>
                  </c:pt>
                  <c:pt idx="8">
                    <c:v>Jul</c:v>
                  </c:pt>
                  <c:pt idx="9">
                    <c:v>Aug</c:v>
                  </c:pt>
                  <c:pt idx="10">
                    <c:v>Sep</c:v>
                  </c:pt>
                  <c:pt idx="11">
                    <c:v>Oct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</c:v>
                </c:pt>
                <c:pt idx="1">
                  <c:v>8</c:v>
                </c:pt>
                <c:pt idx="2">
                  <c:v>8</c:v>
                </c:pt>
                <c:pt idx="3">
                  <c:v>7</c:v>
                </c:pt>
                <c:pt idx="4">
                  <c:v>7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6</c:v>
                </c:pt>
                <c:pt idx="9">
                  <c:v>5</c:v>
                </c:pt>
                <c:pt idx="10">
                  <c:v>5</c:v>
                </c:pt>
                <c:pt idx="11">
                  <c:v>4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A667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7EC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A667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5A6673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Stage 4 checkpoint. Twenty minutes: five on the ask, ten on enrolment, five on decisions.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expectation that the filing-date question arrives next report.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ask. Do not reopen the enrolment discussion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Take the decisions first. If the Committee agrees D-1 and D-2 in five minutes, the rest of the deck is context rather than persuasion.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83/17 split is the framing for everything that follows.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Enrolment went red on the three-period rule, not on my judgment. Say that.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let this become a discussion about trying harder.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Expect a challenge on adding sites. The answer is the five-month lead time, not unwillingness.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asked why spend looks low against release: the tranche arrived in June.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that shows the warning was visible.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CMC is the independent path to the filing date.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30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103120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VitaFlow Development Program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822960" y="32461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D9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 — Stage 4 checkpoint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822960" y="3977640"/>
            <a:ext cx="1463040" cy="27432"/>
          </a:xfrm>
          <a:prstGeom prst="rect">
            <a:avLst/>
          </a:prstGeom>
          <a:solidFill>
            <a:srgbClr val="2B5F8E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2062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Vitalis Therapeutics Inc.   </a:t>
            </a:r>
            <a:pPr indent="0" marL="0">
              <a:buNone/>
            </a:pPr>
            <a:r>
              <a:rPr lang="en-US" sz="1300" dirty="0">
                <a:solidFill>
                  <a:srgbClr val="D9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4 of 5 · 15 October 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ninety days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4241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Committee should expect to be asked at the next report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47872" cy="3931920"/>
          </a:xfrm>
          <a:prstGeom prst="roundRect">
            <a:avLst>
              <a:gd name="adj" fmla="val 1546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04672" y="1920240"/>
            <a:ext cx="3017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30 days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04672" y="2377440"/>
            <a:ext cx="731520" cy="22860"/>
          </a:xfrm>
          <a:prstGeom prst="rect">
            <a:avLst/>
          </a:prstGeom>
          <a:solidFill>
            <a:srgbClr val="2B5F8E"/>
          </a:solidFill>
          <a:ln/>
        </p:spPr>
      </p:sp>
      <p:sp>
        <p:nvSpPr>
          <p:cNvPr id="7" name="Text 5"/>
          <p:cNvSpPr/>
          <p:nvPr/>
        </p:nvSpPr>
        <p:spPr>
          <a:xfrm>
            <a:off x="804672" y="2578608"/>
            <a:ext cx="3035808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3 re-qualification report signed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registration batch manufactured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advisory boards scheduled against GC-03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279392" y="1691640"/>
            <a:ext cx="3547872" cy="3931920"/>
          </a:xfrm>
          <a:prstGeom prst="roundRect">
            <a:avLst>
              <a:gd name="adj" fmla="val 1546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35424" y="1920240"/>
            <a:ext cx="3017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90 days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535424" y="2377440"/>
            <a:ext cx="731520" cy="22860"/>
          </a:xfrm>
          <a:prstGeom prst="rect">
            <a:avLst/>
          </a:prstGeom>
          <a:solidFill>
            <a:srgbClr val="2B5F8E"/>
          </a:solidFill>
          <a:ln/>
        </p:spPr>
      </p:sp>
      <p:sp>
        <p:nvSpPr>
          <p:cNvPr id="11" name="Text 9"/>
          <p:cNvSpPr/>
          <p:nvPr/>
        </p:nvSpPr>
        <p:spPr>
          <a:xfrm>
            <a:off x="4535424" y="2578608"/>
            <a:ext cx="3035808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GC-01 due 18 December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Enrolment measurable against the revised curve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Contingency position re-tabled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Revised EAC reported against the new baseline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10144" y="1691640"/>
            <a:ext cx="3547872" cy="3931920"/>
          </a:xfrm>
          <a:prstGeom prst="roundRect">
            <a:avLst>
              <a:gd name="adj" fmla="val 1546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266176" y="1920240"/>
            <a:ext cx="3017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 the next report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266176" y="2377440"/>
            <a:ext cx="731520" cy="22860"/>
          </a:xfrm>
          <a:prstGeom prst="rect">
            <a:avLst/>
          </a:prstGeom>
          <a:solidFill>
            <a:srgbClr val="2B5F8E"/>
          </a:solidFill>
          <a:ln/>
        </p:spPr>
      </p:sp>
      <p:sp>
        <p:nvSpPr>
          <p:cNvPr id="15" name="Text 13"/>
          <p:cNvSpPr/>
          <p:nvPr/>
        </p:nvSpPr>
        <p:spPr>
          <a:xfrm>
            <a:off x="8266176" y="2578608"/>
            <a:ext cx="3035808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the shortfall has begun to consume float in the Phase 3 window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the filing date still holds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reserve release effectiveness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VitaFlow · Steering Committee · 15 October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230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Decisions requested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822960" y="1828800"/>
            <a:ext cx="10515600" cy="1170432"/>
          </a:xfrm>
          <a:prstGeom prst="roundRect">
            <a:avLst>
              <a:gd name="adj" fmla="val 4688"/>
            </a:avLst>
          </a:prstGeom>
          <a:solidFill>
            <a:srgbClr val="1B4266"/>
          </a:solidFill>
          <a:ln w="12700">
            <a:solidFill>
              <a:srgbClr val="2E5B8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97280" y="2212848"/>
            <a:ext cx="8229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E4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D-1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920240" y="201168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a revised estimate at completion for the internal labor envelope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961120" y="2212848"/>
            <a:ext cx="2103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9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meeting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3200400"/>
            <a:ext cx="10515600" cy="1170432"/>
          </a:xfrm>
          <a:prstGeom prst="roundRect">
            <a:avLst>
              <a:gd name="adj" fmla="val 4688"/>
            </a:avLst>
          </a:prstGeom>
          <a:solidFill>
            <a:srgbClr val="1B4266"/>
          </a:solidFill>
          <a:ln w="12700">
            <a:solidFill>
              <a:srgbClr val="2E5B8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3584448"/>
            <a:ext cx="8229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E4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D-2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920240" y="338328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 release of the second tranche of reserve sites (16 of 34)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961120" y="3584448"/>
            <a:ext cx="2103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9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meeting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" y="4572000"/>
            <a:ext cx="10515600" cy="1170432"/>
          </a:xfrm>
          <a:prstGeom prst="roundRect">
            <a:avLst>
              <a:gd name="adj" fmla="val 4688"/>
            </a:avLst>
          </a:prstGeom>
          <a:solidFill>
            <a:srgbClr val="1B4266"/>
          </a:solidFill>
          <a:ln w="12700">
            <a:solidFill>
              <a:srgbClr val="2E5B8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4956048"/>
            <a:ext cx="8229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E4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D-3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920240" y="475488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 the escalation of Enrolment to red under the three-period amber rule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961120" y="4956048"/>
            <a:ext cx="2103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9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Noting only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22960" y="59436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9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Committee cannot make a site activate faster. It can decide what the program is measured against, and whether to spend reserve on a recovery that is forecast to work half as well as planned.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are asking for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4241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before discussion — the rest of this deck is the evidence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11064240" cy="1234440"/>
          </a:xfrm>
          <a:prstGeom prst="roundRect">
            <a:avLst>
              <a:gd name="adj" fmla="val 4444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984248"/>
            <a:ext cx="384048" cy="384048"/>
          </a:xfrm>
          <a:prstGeom prst="ellipse">
            <a:avLst/>
          </a:prstGeom>
          <a:solidFill>
            <a:srgbClr val="2B5F8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842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325880" y="1719072"/>
            <a:ext cx="7680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Approve a revised estimate at completion for the internal labor envelope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325880" y="2139696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TCPI 1.052 against CPI 0.939 — the BAC is no longer achievable on current performance and the variance threshold set at Gate 4 has been breached.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9235440" y="201168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2B5F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meeting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2990088"/>
            <a:ext cx="11064240" cy="1234440"/>
          </a:xfrm>
          <a:prstGeom prst="roundRect">
            <a:avLst>
              <a:gd name="adj" fmla="val 4444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77240" y="3401568"/>
            <a:ext cx="384048" cy="384048"/>
          </a:xfrm>
          <a:prstGeom prst="ellipse">
            <a:avLst/>
          </a:prstGeom>
          <a:solidFill>
            <a:srgbClr val="2B5F8E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34015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325880" y="3136392"/>
            <a:ext cx="7680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Authorize release of the second tranche of reserve sites (16 of 34)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325880" y="3557016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release has not recovered the curve. Recovery remains forecast at half of planned delivery.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9235440" y="342900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2B5F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meeting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4407408"/>
            <a:ext cx="11064240" cy="1234440"/>
          </a:xfrm>
          <a:prstGeom prst="roundRect">
            <a:avLst>
              <a:gd name="adj" fmla="val 4444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77240" y="4818888"/>
            <a:ext cx="384048" cy="384048"/>
          </a:xfrm>
          <a:prstGeom prst="ellipse">
            <a:avLst/>
          </a:prstGeom>
          <a:solidFill>
            <a:srgbClr val="5A6673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8188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325880" y="4553712"/>
            <a:ext cx="7680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Note the escalation of Enrolment to red under the three-period amber rule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25880" y="4974336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decision required. Recorded so that the change is a matter of rule rather than of anyone's judgment, including mine.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9235440" y="48463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Noting only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4864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VitaFlow · Steering Committee · 15 October 2026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program at a glance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4241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$243,040,000 · 7.6 years to approval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15184" cy="1828800"/>
          </a:xfrm>
          <a:prstGeom prst="roundRect">
            <a:avLst>
              <a:gd name="adj" fmla="val 3000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920240"/>
            <a:ext cx="23408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B5F8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$243,040,000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85800" y="2743200"/>
            <a:ext cx="23408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ceiling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346704" y="1691640"/>
            <a:ext cx="2615184" cy="1828800"/>
          </a:xfrm>
          <a:prstGeom prst="roundRect">
            <a:avLst>
              <a:gd name="adj" fmla="val 3000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83864" y="1920240"/>
            <a:ext cx="23408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B5F8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1,684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3483864" y="2743200"/>
            <a:ext cx="23408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Randomized of 2,480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144768" y="1691640"/>
            <a:ext cx="2615184" cy="1828800"/>
          </a:xfrm>
          <a:prstGeom prst="roundRect">
            <a:avLst>
              <a:gd name="adj" fmla="val 3000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81928" y="1920240"/>
            <a:ext cx="23408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B5F8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0.94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6281928" y="2743200"/>
            <a:ext cx="23408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performance index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942832" y="1691640"/>
            <a:ext cx="2615184" cy="1828800"/>
          </a:xfrm>
          <a:prstGeom prst="roundRect">
            <a:avLst>
              <a:gd name="adj" fmla="val 3000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079992" y="1920240"/>
            <a:ext cx="23408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B5F8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9079992" y="2743200"/>
            <a:ext cx="23408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Areas outside target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3840480"/>
            <a:ext cx="11064240" cy="2011680"/>
          </a:xfrm>
          <a:prstGeom prst="roundRect">
            <a:avLst>
              <a:gd name="adj" fmla="val 2727"/>
            </a:avLst>
          </a:prstGeom>
          <a:solidFill>
            <a:srgbClr val="F2F6FA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8680" y="4041648"/>
            <a:ext cx="5486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money goes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68680" y="4407408"/>
            <a:ext cx="10424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83% of this program is delivered by organizations that do not report to it — Meridian, Aldergate, Kestrel and 260 independent sites. The 17% spent on our own people buys the capability to direct the rest. That is why the levers available to this Committee are contractual and financial rather than operational.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VitaFlow · Steering Committee · 15 October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Status by area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4241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Green: on plan or a closed action. Amber: action in progress with a recovery date. Red: no action, or the action has failed. Amber for 3 periods turns red automatically.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627632"/>
            <a:ext cx="2615184" cy="1920240"/>
          </a:xfrm>
          <a:prstGeom prst="roundRect">
            <a:avLst>
              <a:gd name="adj" fmla="val 2857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828800"/>
            <a:ext cx="237744" cy="237744"/>
          </a:xfrm>
          <a:prstGeom prst="ellipse">
            <a:avLst/>
          </a:prstGeom>
          <a:solidFill>
            <a:srgbClr val="8A2E2E"/>
          </a:solidFill>
          <a:ln/>
        </p:spPr>
      </p:sp>
      <p:sp>
        <p:nvSpPr>
          <p:cNvPr id="6" name="Text 4"/>
          <p:cNvSpPr/>
          <p:nvPr/>
        </p:nvSpPr>
        <p:spPr>
          <a:xfrm>
            <a:off x="1060704" y="1764792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Enrolment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219456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1,684 randomized against a curve of 1,760 — 76 behind. Activation running 22 weeks against a planned 18.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31520" y="32004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2E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periods at this status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346704" y="1627632"/>
            <a:ext cx="2615184" cy="1920240"/>
          </a:xfrm>
          <a:prstGeom prst="roundRect">
            <a:avLst>
              <a:gd name="adj" fmla="val 2857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529584" y="1828800"/>
            <a:ext cx="237744" cy="237744"/>
          </a:xfrm>
          <a:prstGeom prst="ellipse">
            <a:avLst/>
          </a:prstGeom>
          <a:solidFill>
            <a:srgbClr val="B4801F"/>
          </a:solidFill>
          <a:ln/>
        </p:spPr>
      </p:sp>
      <p:sp>
        <p:nvSpPr>
          <p:cNvPr id="11" name="Text 9"/>
          <p:cNvSpPr/>
          <p:nvPr/>
        </p:nvSpPr>
        <p:spPr>
          <a:xfrm>
            <a:off x="3858768" y="1764792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CMC readiness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529584" y="219456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of 3 registration batches; 2 of 3 methods re-qualified; stability at 18 of 24 months. 3 of 7 Gate 5 CMC criteria assessed at risk.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529584" y="32004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B48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periods at this status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144768" y="1627632"/>
            <a:ext cx="2615184" cy="1920240"/>
          </a:xfrm>
          <a:prstGeom prst="roundRect">
            <a:avLst>
              <a:gd name="adj" fmla="val 2857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327648" y="1828800"/>
            <a:ext cx="237744" cy="237744"/>
          </a:xfrm>
          <a:prstGeom prst="ellipse">
            <a:avLst/>
          </a:prstGeom>
          <a:solidFill>
            <a:srgbClr val="B4801F"/>
          </a:solidFill>
          <a:ln/>
        </p:spPr>
      </p:sp>
      <p:sp>
        <p:nvSpPr>
          <p:cNvPr id="16" name="Text 14"/>
          <p:cNvSpPr/>
          <p:nvPr/>
        </p:nvSpPr>
        <p:spPr>
          <a:xfrm>
            <a:off x="6656832" y="1764792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access evidence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327648" y="219456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of five remaining advisory boards still unscheduled against the GC-03 plan.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327648" y="32004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B48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periods at this status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942832" y="1627632"/>
            <a:ext cx="2615184" cy="1920240"/>
          </a:xfrm>
          <a:prstGeom prst="roundRect">
            <a:avLst>
              <a:gd name="adj" fmla="val 2857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125712" y="1828800"/>
            <a:ext cx="237744" cy="237744"/>
          </a:xfrm>
          <a:prstGeom prst="ellipse">
            <a:avLst/>
          </a:prstGeom>
          <a:solidFill>
            <a:srgbClr val="B4801F"/>
          </a:solidFill>
          <a:ln/>
        </p:spPr>
      </p:sp>
      <p:sp>
        <p:nvSpPr>
          <p:cNvPr id="21" name="Text 19"/>
          <p:cNvSpPr/>
          <p:nvPr/>
        </p:nvSpPr>
        <p:spPr>
          <a:xfrm>
            <a:off x="9454896" y="1764792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Internal cost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125712" y="219456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CPI 0.939; forecast overrun on the internal labor envelope of $2,355,000.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125712" y="32004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B48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periods at this status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640" y="3776472"/>
            <a:ext cx="2615184" cy="1920240"/>
          </a:xfrm>
          <a:prstGeom prst="roundRect">
            <a:avLst>
              <a:gd name="adj" fmla="val 2857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731520" y="3977640"/>
            <a:ext cx="237744" cy="237744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26" name="Text 24"/>
          <p:cNvSpPr/>
          <p:nvPr/>
        </p:nvSpPr>
        <p:spPr>
          <a:xfrm>
            <a:off x="1060704" y="3913632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Safety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31520" y="434340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214 SAEs; 3 seven-day and 41 fifteen-day expedited reports, 100% on time. IB at v4.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31520" y="5349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periods at this status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346704" y="3776472"/>
            <a:ext cx="2615184" cy="1920240"/>
          </a:xfrm>
          <a:prstGeom prst="roundRect">
            <a:avLst>
              <a:gd name="adj" fmla="val 2857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529584" y="3977640"/>
            <a:ext cx="237744" cy="237744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31" name="Text 29"/>
          <p:cNvSpPr/>
          <p:nvPr/>
        </p:nvSpPr>
        <p:spPr>
          <a:xfrm>
            <a:off x="3858768" y="3913632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3529584" y="434340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information requests answered; 0 major amendments; agreed iPSP in place.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3529584" y="5349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periods at this status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144768" y="3776472"/>
            <a:ext cx="2615184" cy="1920240"/>
          </a:xfrm>
          <a:prstGeom prst="roundRect">
            <a:avLst>
              <a:gd name="adj" fmla="val 2857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327648" y="3977640"/>
            <a:ext cx="237744" cy="237744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36" name="Text 34"/>
          <p:cNvSpPr/>
          <p:nvPr/>
        </p:nvSpPr>
        <p:spPr>
          <a:xfrm>
            <a:off x="6656832" y="3913632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management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6327648" y="434340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18,400 queries raised, 6-day median close; 17 SAE discrepancies found, 0 open.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6327648" y="5349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periods at this status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8942832" y="3776472"/>
            <a:ext cx="2615184" cy="1920240"/>
          </a:xfrm>
          <a:prstGeom prst="roundRect">
            <a:avLst>
              <a:gd name="adj" fmla="val 2857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9125712" y="3977640"/>
            <a:ext cx="237744" cy="237744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41" name="Text 39"/>
          <p:cNvSpPr/>
          <p:nvPr/>
        </p:nvSpPr>
        <p:spPr>
          <a:xfrm>
            <a:off x="9454896" y="3913632"/>
            <a:ext cx="19568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9125712" y="434340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GC-02 closed 25 Sep. GC-01 and GC-03 open and within their due dates.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9125712" y="5349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periods at this status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54864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VitaFlow · Steering Committee · 15 October 2026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Enrolment is the red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4241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 participants behind curve. Activation running 22 weeks against a planned 18.</a:t>
            </a:r>
            <a:endParaRPr lang="en-US" sz="1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00200"/>
          <a:ext cx="694944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772400" y="1737360"/>
            <a:ext cx="3840480" cy="1188720"/>
          </a:xfrm>
          <a:prstGeom prst="roundRect">
            <a:avLst>
              <a:gd name="adj" fmla="val 4615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973568" y="1865376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A2E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76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973568" y="2231136"/>
            <a:ext cx="34747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participants behind the curve at the status date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7772400" y="3108960"/>
            <a:ext cx="3840480" cy="1188720"/>
          </a:xfrm>
          <a:prstGeom prst="roundRect">
            <a:avLst>
              <a:gd name="adj" fmla="val 4615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7973568" y="3236976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A2E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 wks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973568" y="3602736"/>
            <a:ext cx="34747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activation, against 18 planned — the origin of the shortfall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7772400" y="4480560"/>
            <a:ext cx="3840480" cy="1188720"/>
          </a:xfrm>
          <a:prstGeom prst="roundRect">
            <a:avLst>
              <a:gd name="adj" fmla="val 4615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7973568" y="4608576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A2E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for 1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73568" y="4974336"/>
            <a:ext cx="34747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 is fixed at 68 weeks, so a month of enrolment slip is a month of filing slip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4864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VitaFlow · Steering Committee · 15 October 2026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There is no lever that acts this quarter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4241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shortfall is structural, not an effort problem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11064240" cy="1005840"/>
          </a:xfrm>
          <a:prstGeom prst="roundRect">
            <a:avLst>
              <a:gd name="adj" fmla="val 5455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938528"/>
            <a:ext cx="420624" cy="420624"/>
          </a:xfrm>
          <a:prstGeom prst="ellipse">
            <a:avLst/>
          </a:prstGeom>
          <a:solidFill>
            <a:srgbClr val="D9E4EF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385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371600" y="1792224"/>
            <a:ext cx="384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Adding monitors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349240" y="1792224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activate a site faster. The delay is in contract execution and IRB review, neither of which a monitor touches.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48640" y="2816352"/>
            <a:ext cx="11064240" cy="1005840"/>
          </a:xfrm>
          <a:prstGeom prst="roundRect">
            <a:avLst>
              <a:gd name="adj" fmla="val 5455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77240" y="3108960"/>
            <a:ext cx="420624" cy="420624"/>
          </a:xfrm>
          <a:prstGeom prst="ellipse">
            <a:avLst/>
          </a:prstGeom>
          <a:solidFill>
            <a:srgbClr val="D9E4EF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1089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371600" y="2962656"/>
            <a:ext cx="384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Adding sites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349240" y="2962656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new site carries the same 22-week activation lead time before it randomizes anybody. The effect lands in about five months.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3986784"/>
            <a:ext cx="11064240" cy="1005840"/>
          </a:xfrm>
          <a:prstGeom prst="roundRect">
            <a:avLst>
              <a:gd name="adj" fmla="val 5455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77240" y="4279392"/>
            <a:ext cx="420624" cy="420624"/>
          </a:xfrm>
          <a:prstGeom prst="ellipse">
            <a:avLst/>
          </a:prstGeom>
          <a:solidFill>
            <a:srgbClr val="D9E4EF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2793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371600" y="4133088"/>
            <a:ext cx="384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Increasing screening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349240" y="4133088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Screen-failure is flat at 40% and within plan. This is a site problem, not a screening problem.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48640" y="5532120"/>
            <a:ext cx="11064240" cy="749808"/>
          </a:xfrm>
          <a:prstGeom prst="roundRect">
            <a:avLst>
              <a:gd name="adj" fmla="val 7317"/>
            </a:avLst>
          </a:prstGeom>
          <a:solidFill>
            <a:srgbClr val="FBF3E3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22960" y="5650992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lever with any effect is the reserve site list, and the recovery plan is forecast on it delivering half of what it promises — because that is what the first release actually delivered.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4864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VitaFlow · Steering Committee · 15 October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position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4241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ceiling. The number that matters is CPI, not spend against release.</a:t>
            </a:r>
            <a:endParaRPr lang="en-US" sz="1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27632"/>
          <a:ext cx="676656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635240" y="1737360"/>
            <a:ext cx="3977640" cy="1188720"/>
          </a:xfrm>
          <a:prstGeom prst="roundRect">
            <a:avLst>
              <a:gd name="adj" fmla="val 4615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836408" y="1865376"/>
            <a:ext cx="3566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480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0.939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836408" y="2231136"/>
            <a:ext cx="3566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performance index on internal labor — every dollar buys 94 cents of budgeted work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7635240" y="3108960"/>
            <a:ext cx="3977640" cy="1188720"/>
          </a:xfrm>
          <a:prstGeom prst="roundRect">
            <a:avLst>
              <a:gd name="adj" fmla="val 4615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7836408" y="3236976"/>
            <a:ext cx="3566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480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$2,355,000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836408" y="3602736"/>
            <a:ext cx="3566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forecast overrun on the internal labor envelope. A revised EAC is decision D-1.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7635240" y="4480560"/>
            <a:ext cx="3977640" cy="1188720"/>
          </a:xfrm>
          <a:prstGeom prst="roundRect">
            <a:avLst>
              <a:gd name="adj" fmla="val 4615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7836408" y="4608576"/>
            <a:ext cx="3566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5F8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$16,990,000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7836408" y="4974336"/>
            <a:ext cx="3566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contingency uncommitted of $26,040,000. Watch the rate, not the balance.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4864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VitaFlow · Steering Committee · 15 October 2026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early warning was eleven months ago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4241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indicators moved long before enrolment turned red on the status report</a:t>
            </a:r>
            <a:endParaRPr lang="en-US" sz="1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45920"/>
          <a:ext cx="1106424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48640" y="5440680"/>
            <a:ext cx="11064240" cy="841248"/>
          </a:xfrm>
          <a:prstGeom prst="roundRect">
            <a:avLst>
              <a:gd name="adj" fmla="val 6522"/>
            </a:avLst>
          </a:prstGeom>
          <a:solidFill>
            <a:srgbClr val="F2F6FA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22960" y="555955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crossed their thresholds in February and have deteriorated every month since. They sit about five months upstream of randomization — which is the interval by which the shortfall then followed them. The information was on the dashboard roughly a year before the milestone register could have shown it.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4864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VitaFlow · Steering Committee · 15 October 2026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 5 readiness · 30 Sep 2028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4241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CMC gates the filing independently of anything clinical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440680" cy="1115568"/>
          </a:xfrm>
          <a:prstGeom prst="roundRect">
            <a:avLst>
              <a:gd name="adj" fmla="val 4918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2066544"/>
            <a:ext cx="256032" cy="256032"/>
          </a:xfrm>
          <a:prstGeom prst="ellipse">
            <a:avLst/>
          </a:prstGeom>
          <a:solidFill>
            <a:srgbClr val="B4801F"/>
          </a:solidFill>
          <a:ln/>
        </p:spPr>
      </p:sp>
      <p:sp>
        <p:nvSpPr>
          <p:cNvPr id="6" name="Text 4"/>
          <p:cNvSpPr/>
          <p:nvPr/>
        </p:nvSpPr>
        <p:spPr>
          <a:xfrm>
            <a:off x="1115568" y="1792224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Registration batches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115568" y="2176272"/>
            <a:ext cx="4663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of 3 manufactured. Third scheduled within 30 days.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172200" y="1645920"/>
            <a:ext cx="5440680" cy="1115568"/>
          </a:xfrm>
          <a:prstGeom prst="roundRect">
            <a:avLst>
              <a:gd name="adj" fmla="val 4918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373368" y="2066544"/>
            <a:ext cx="256032" cy="256032"/>
          </a:xfrm>
          <a:prstGeom prst="ellipse">
            <a:avLst/>
          </a:prstGeom>
          <a:solidFill>
            <a:srgbClr val="B4801F"/>
          </a:solidFill>
          <a:ln/>
        </p:spPr>
      </p:sp>
      <p:sp>
        <p:nvSpPr>
          <p:cNvPr id="10" name="Text 8"/>
          <p:cNvSpPr/>
          <p:nvPr/>
        </p:nvSpPr>
        <p:spPr>
          <a:xfrm>
            <a:off x="6739128" y="1792224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Analytical methods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739128" y="2176272"/>
            <a:ext cx="4663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of 3 re-qualified after the transfer failure. Method 3 re-run 30 Sep.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2944368"/>
            <a:ext cx="5440680" cy="1115568"/>
          </a:xfrm>
          <a:prstGeom prst="roundRect">
            <a:avLst>
              <a:gd name="adj" fmla="val 4918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49808" y="3364992"/>
            <a:ext cx="256032" cy="256032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14" name="Text 12"/>
          <p:cNvSpPr/>
          <p:nvPr/>
        </p:nvSpPr>
        <p:spPr>
          <a:xfrm>
            <a:off x="1115568" y="309067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ICH stability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115568" y="3474720"/>
            <a:ext cx="4663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of 24 months elapsed. Runs on the calendar; cannot be compressed.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172200" y="2944368"/>
            <a:ext cx="5440680" cy="1115568"/>
          </a:xfrm>
          <a:prstGeom prst="roundRect">
            <a:avLst>
              <a:gd name="adj" fmla="val 4918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373368" y="3364992"/>
            <a:ext cx="256032" cy="256032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18" name="Text 16"/>
          <p:cNvSpPr/>
          <p:nvPr/>
        </p:nvSpPr>
        <p:spPr>
          <a:xfrm>
            <a:off x="6739128" y="309067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 validation (PPQ)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739128" y="3474720"/>
            <a:ext cx="4663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Q1–Q2 2027. Needs registration batches, not stability data.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4242816"/>
            <a:ext cx="5440680" cy="1115568"/>
          </a:xfrm>
          <a:prstGeom prst="roundRect">
            <a:avLst>
              <a:gd name="adj" fmla="val 4918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49808" y="4663440"/>
            <a:ext cx="256032" cy="256032"/>
          </a:xfrm>
          <a:prstGeom prst="ellipse">
            <a:avLst/>
          </a:prstGeom>
          <a:solidFill>
            <a:srgbClr val="B4801F"/>
          </a:solidFill>
          <a:ln/>
        </p:spPr>
      </p:sp>
      <p:sp>
        <p:nvSpPr>
          <p:cNvPr id="22" name="Text 20"/>
          <p:cNvSpPr/>
          <p:nvPr/>
        </p:nvSpPr>
        <p:spPr>
          <a:xfrm>
            <a:off x="1115568" y="43891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package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1115568" y="4773168"/>
            <a:ext cx="4663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Gated by database lock, which is gated by last-participant-in.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172200" y="4242816"/>
            <a:ext cx="5440680" cy="1115568"/>
          </a:xfrm>
          <a:prstGeom prst="roundRect">
            <a:avLst>
              <a:gd name="adj" fmla="val 4918"/>
            </a:avLst>
          </a:prstGeom>
          <a:solidFill>
            <a:srgbClr val="F7F9FB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12700" dir="5400000">
              <a:srgbClr val="9AA5B1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373368" y="4663440"/>
            <a:ext cx="256032" cy="256032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26" name="Text 24"/>
          <p:cNvSpPr/>
          <p:nvPr/>
        </p:nvSpPr>
        <p:spPr>
          <a:xfrm>
            <a:off x="6739128" y="43891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0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package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6739128" y="4773168"/>
            <a:ext cx="4663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information requests answered, zero major amendments.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641908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VitaFlow · Steering Committee · 15 October 2026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15568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VitaFlow Development Program</dc:title>
  <dc:subject>PptxGenJS Presentation</dc:subject>
  <dc:creator>Vitalis Therapeutics Inc.</dc:creator>
  <cp:lastModifiedBy>Vitalis Therapeutics Inc.</cp:lastModifiedBy>
  <cp:revision>1</cp:revision>
  <dcterms:created xsi:type="dcterms:W3CDTF">2026-07-29T17:29:57Z</dcterms:created>
  <dcterms:modified xsi:type="dcterms:W3CDTF">2026-07-29T17:29:57Z</dcterms:modified>
</cp:coreProperties>
</file>