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32B52"/>
              </a:solidFill>
              <a:effectLst/>
            </c:spPr>
          </c:dPt>
          <c:dPt>
            <c:idx val="1"/>
            <c:bubble3D val="0"/>
            <c:spPr>
              <a:solidFill>
                <a:srgbClr val="2B5C8A"/>
              </a:solidFill>
              <a:effectLst/>
            </c:spPr>
          </c:dPt>
          <c:dPt>
            <c:idx val="2"/>
            <c:bubble3D val="0"/>
            <c:spPr>
              <a:solidFill>
                <a:srgbClr val="D9A441"/>
              </a:solidFill>
              <a:effectLst/>
            </c:spPr>
          </c:dPt>
          <c:dPt>
            <c:idx val="3"/>
            <c:bubble3D val="0"/>
            <c:spPr>
              <a:solidFill>
                <a:srgbClr val="BFD8F5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Labor (Named Leads + Team)</c:v>
                </c:pt>
                <c:pt idx="1">
                  <c:v>Vendor/Licensing</c:v>
                </c:pt>
                <c:pt idx="2">
                  <c:v>Contingency Reserve</c:v>
                </c:pt>
                <c:pt idx="3">
                  <c:v>Infrastructure/Other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63</c:v>
                </c:pt>
                <c:pt idx="1">
                  <c:v>20</c:v>
                </c:pt>
                <c:pt idx="2">
                  <c:v>10</c:v>
                </c:pt>
                <c:pt idx="3">
                  <c:v>7</c:v>
                </c:pt>
              </c:numCache>
            </c:numRef>
          </c:val>
        </c:ser>
        <c:firstSliceAng val="0"/>
        <c:holeSize val="6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32B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991295" y="-2011680"/>
            <a:ext cx="5029200" cy="5029200"/>
          </a:xfrm>
          <a:prstGeom prst="ellipse">
            <a:avLst/>
          </a:prstGeom>
          <a:solidFill>
            <a:srgbClr val="D9A441">
              <a:alpha val="3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2801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A441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PROGRAM KICKOFF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1737360"/>
            <a:ext cx="96012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Enrollment &amp; Claims</a:t>
            </a:r>
            <a:endParaRPr lang="en-US" sz="40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 Modernization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31520" y="352044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BFD8F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Twelve months. Six integrations. One modern platform. Here's how we get there, together.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731520" y="5806440"/>
            <a:ext cx="10728655" cy="10973"/>
          </a:xfrm>
          <a:prstGeom prst="rect">
            <a:avLst/>
          </a:prstGeom>
          <a:solidFill>
            <a:srgbClr val="3A4A6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594360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August 4, 2026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62636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FD8F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Kickoff Date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023360" y="594360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C. Tyrrell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023360" y="62636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FD8F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Program Manager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7315200" y="594360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20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0" y="62636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FD8F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Team Members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WORKING TOGETHER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We'll Stay in Sync</a:t>
            </a:r>
            <a:endParaRPr lang="en-US" sz="28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11094415" cy="2011680"/>
        </p:xfrm>
        <a:graphic>
          <a:graphicData uri="http://schemas.openxmlformats.org/drawingml/2006/table">
            <a:tbl>
              <a:tblPr/>
              <a:tblGrid>
                <a:gridCol w="1828800"/>
                <a:gridCol w="3017520"/>
                <a:gridCol w="530352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Cadence</a:t>
                      </a:r>
                      <a:endParaRPr lang="en-US" sz="110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B5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Forum</a:t>
                      </a:r>
                      <a:endParaRPr lang="en-US" sz="110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B5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Purpose</a:t>
                      </a:r>
                      <a:endParaRPr lang="en-US" sz="110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B52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52036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Weekly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52036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Program Status Review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52036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Schedule, budget, RAIDD review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52036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Monthly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52036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Steering Committee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52036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Executive update, decisions requested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52036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As needed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52036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Change Control Board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52036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Any Tier 2/3 scope, cost, or schedule change</a:t>
                      </a:r>
                      <a:endParaRPr lang="en-US" sz="11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384048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governance model, decision rights, and escalation path: Program Governance Model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EYES OPEN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Risks We're Watching From Day One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11094415" cy="822960"/>
          </a:xfrm>
          <a:prstGeom prst="roundRect">
            <a:avLst>
              <a:gd name="adj" fmla="val 6667"/>
            </a:avLst>
          </a:prstGeom>
          <a:solidFill>
            <a:srgbClr val="FCF0DC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737360"/>
            <a:ext cx="365760" cy="365760"/>
          </a:xfrm>
          <a:prstGeom prst="ellipse">
            <a:avLst/>
          </a:prstGeom>
          <a:solidFill>
            <a:srgbClr val="B8790C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7373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34440" y="1627632"/>
            <a:ext cx="102714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Historical claims data quality could extend Data Conversion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1234440" y="2011680"/>
            <a:ext cx="102714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Highest-rated risk at Charter approval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548640" y="2514600"/>
            <a:ext cx="11094415" cy="822960"/>
          </a:xfrm>
          <a:prstGeom prst="roundRect">
            <a:avLst>
              <a:gd name="adj" fmla="val 6667"/>
            </a:avLst>
          </a:prstGeom>
          <a:solidFill>
            <a:srgbClr val="FCF0DC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0" y="2697480"/>
            <a:ext cx="365760" cy="365760"/>
          </a:xfrm>
          <a:prstGeom prst="ellipse">
            <a:avLst/>
          </a:prstGeom>
          <a:solidFill>
            <a:srgbClr val="B8790C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6974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234440" y="2587752"/>
            <a:ext cx="102714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Platform vendor SOW finalization delay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1234440" y="2971800"/>
            <a:ext cx="102714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Could push back environment provisioning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548640" y="3474720"/>
            <a:ext cx="11094415" cy="822960"/>
          </a:xfrm>
          <a:prstGeom prst="roundRect">
            <a:avLst>
              <a:gd name="adj" fmla="val 6667"/>
            </a:avLst>
          </a:prstGeom>
          <a:solidFill>
            <a:srgbClr val="FCF0DC"/>
          </a:solidFill>
          <a:ln/>
        </p:spPr>
      </p:sp>
      <p:sp>
        <p:nvSpPr>
          <p:cNvPr id="16" name="Shape 14"/>
          <p:cNvSpPr/>
          <p:nvPr/>
        </p:nvSpPr>
        <p:spPr>
          <a:xfrm>
            <a:off x="731520" y="3657600"/>
            <a:ext cx="365760" cy="365760"/>
          </a:xfrm>
          <a:prstGeom prst="ellipse">
            <a:avLst/>
          </a:prstGeom>
          <a:solidFill>
            <a:srgbClr val="B8790C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657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234440" y="3547872"/>
            <a:ext cx="102714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Offshore/onshore QA coordination gaps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1234440" y="3931920"/>
            <a:ext cx="102714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Could reduce testing throughput if not actively managed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48640" y="4434840"/>
            <a:ext cx="11094415" cy="822960"/>
          </a:xfrm>
          <a:prstGeom prst="roundRect">
            <a:avLst>
              <a:gd name="adj" fmla="val 6667"/>
            </a:avLst>
          </a:prstGeom>
          <a:solidFill>
            <a:srgbClr val="FCF0DC"/>
          </a:solidFill>
          <a:ln/>
        </p:spPr>
      </p:sp>
      <p:sp>
        <p:nvSpPr>
          <p:cNvPr id="21" name="Shape 19"/>
          <p:cNvSpPr/>
          <p:nvPr/>
        </p:nvSpPr>
        <p:spPr>
          <a:xfrm>
            <a:off x="731520" y="4617720"/>
            <a:ext cx="365760" cy="365760"/>
          </a:xfrm>
          <a:prstGeom prst="ellipse">
            <a:avLst/>
          </a:prstGeom>
          <a:solidFill>
            <a:srgbClr val="B8790C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6177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234440" y="4507992"/>
            <a:ext cx="102714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Key resource attrition (Solution Architect capacity)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1234440" y="4892040"/>
            <a:ext cx="102714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Could disrupt technical decision continuity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48640" y="54406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risk register: RAIDD Log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NEXT STEPS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Happens Next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11094415" cy="868680"/>
          </a:xfrm>
          <a:prstGeom prst="roundRect">
            <a:avLst>
              <a:gd name="adj" fmla="val 6316"/>
            </a:avLst>
          </a:prstGeom>
          <a:solidFill>
            <a:srgbClr val="E7F4ED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2185416"/>
            <a:ext cx="402336" cy="402336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18541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25880" y="2011680"/>
            <a:ext cx="1008857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Detailed WBS and schedule baseline finalized within 2 weeks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548640" y="3063240"/>
            <a:ext cx="11094415" cy="868680"/>
          </a:xfrm>
          <a:prstGeom prst="roundRect">
            <a:avLst>
              <a:gd name="adj" fmla="val 6316"/>
            </a:avLst>
          </a:prstGeom>
          <a:solidFill>
            <a:srgbClr val="E7F4ED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3236976"/>
            <a:ext cx="402336" cy="402336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323697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25880" y="3063240"/>
            <a:ext cx="1008857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Legacy data assessment kickoff for all six integration areas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48640" y="4114800"/>
            <a:ext cx="11094415" cy="868680"/>
          </a:xfrm>
          <a:prstGeom prst="roundRect">
            <a:avLst>
              <a:gd name="adj" fmla="val 6316"/>
            </a:avLst>
          </a:prstGeom>
          <a:solidFill>
            <a:srgbClr val="E7F4ED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0" y="4288536"/>
            <a:ext cx="402336" cy="402336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28853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25880" y="4114800"/>
            <a:ext cx="1008857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First Steering Committee update scheduled for early September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32B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286000" y="4114800"/>
            <a:ext cx="5029200" cy="5029200"/>
          </a:xfrm>
          <a:prstGeom prst="ellipse">
            <a:avLst/>
          </a:prstGeom>
          <a:solidFill>
            <a:srgbClr val="D9A441">
              <a:alpha val="3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Build Something Better.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914400" y="37490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FD8F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C. Tyrrell, Program Manager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914400" y="41148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A5C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Enrollment &amp; Claims Platform Modernization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AGENDA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 Today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1E4A8A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143000" y="155448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Welcome &amp; Introductions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095848" y="155448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D9A441"/>
          </a:solidFill>
          <a:ln/>
        </p:spPr>
      </p:sp>
      <p:sp>
        <p:nvSpPr>
          <p:cNvPr id="9" name="Text 7"/>
          <p:cNvSpPr/>
          <p:nvPr/>
        </p:nvSpPr>
        <p:spPr>
          <a:xfrm>
            <a:off x="6095848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690208" y="155448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Why This Program Matters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233172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1E4A8A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331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143000" y="233172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Objectives &amp; Success Criteria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095848" y="233172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D9A441"/>
          </a:solidFill>
          <a:ln/>
        </p:spPr>
      </p:sp>
      <p:sp>
        <p:nvSpPr>
          <p:cNvPr id="15" name="Text 13"/>
          <p:cNvSpPr/>
          <p:nvPr/>
        </p:nvSpPr>
        <p:spPr>
          <a:xfrm>
            <a:off x="6095848" y="2331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690208" y="233172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Scope: In and Out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310896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1E4A8A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143000" y="310896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Team &amp; Organization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095848" y="310896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D9A441"/>
          </a:solidFill>
          <a:ln/>
        </p:spPr>
      </p:sp>
      <p:sp>
        <p:nvSpPr>
          <p:cNvPr id="21" name="Text 19"/>
          <p:cNvSpPr/>
          <p:nvPr/>
        </p:nvSpPr>
        <p:spPr>
          <a:xfrm>
            <a:off x="6095848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690208" y="310896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Timeline &amp; Milestones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548640" y="388620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1E4A8A"/>
          </a:solidFill>
          <a:ln/>
        </p:spPr>
      </p:sp>
      <p:sp>
        <p:nvSpPr>
          <p:cNvPr id="24" name="Text 22"/>
          <p:cNvSpPr/>
          <p:nvPr/>
        </p:nvSpPr>
        <p:spPr>
          <a:xfrm>
            <a:off x="548640" y="3886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1143000" y="388620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Budget Overview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095848" y="388620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D9A441"/>
          </a:solidFill>
          <a:ln/>
        </p:spPr>
      </p:sp>
      <p:sp>
        <p:nvSpPr>
          <p:cNvPr id="27" name="Text 25"/>
          <p:cNvSpPr/>
          <p:nvPr/>
        </p:nvSpPr>
        <p:spPr>
          <a:xfrm>
            <a:off x="6095848" y="3886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690208" y="388620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How We'll Work Together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548640" y="466344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1E4A8A"/>
          </a:solidFill>
          <a:ln/>
        </p:spPr>
      </p:sp>
      <p:sp>
        <p:nvSpPr>
          <p:cNvPr id="30" name="Text 28"/>
          <p:cNvSpPr/>
          <p:nvPr/>
        </p:nvSpPr>
        <p:spPr>
          <a:xfrm>
            <a:off x="548640" y="4663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143000" y="466344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Risks We're Watching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6095848" y="466344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D9A441"/>
          </a:solidFill>
          <a:ln/>
        </p:spPr>
      </p:sp>
      <p:sp>
        <p:nvSpPr>
          <p:cNvPr id="33" name="Text 31"/>
          <p:cNvSpPr/>
          <p:nvPr/>
        </p:nvSpPr>
        <p:spPr>
          <a:xfrm>
            <a:off x="6095848" y="4663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6690208" y="466344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Next Steps &amp; Q&amp;A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WELCOME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Glad You're Here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45720" cy="914400"/>
          </a:xfrm>
          <a:prstGeom prst="rect">
            <a:avLst/>
          </a:prstGeom>
          <a:solidFill>
            <a:srgbClr val="D9A441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463040"/>
            <a:ext cx="96012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Today, twenty people from nine disciplines become one team with one deadline.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2514600"/>
            <a:ext cx="98755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Over the next 12 months we'll replace the legacy enrollment and claims platform with something faster, cleaner, and built to last — Program Management, Architecture, Data Conversion, QA, Change Management, Compliance, and Executive Sponsorship, all pulling the same direction. Quick round of introductions: name, role, and what you're most excited (or nervous) about.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4114800"/>
            <a:ext cx="3515258" cy="1463040"/>
          </a:xfrm>
          <a:prstGeom prst="roundRect">
            <a:avLst>
              <a:gd name="adj" fmla="val 5000"/>
            </a:avLst>
          </a:prstGeom>
          <a:solidFill>
            <a:srgbClr val="EEF4FC"/>
          </a:solidFill>
          <a:ln w="12700">
            <a:solidFill>
              <a:srgbClr val="BFD8F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4114800"/>
            <a:ext cx="54864" cy="1463040"/>
          </a:xfrm>
          <a:prstGeom prst="rect">
            <a:avLst/>
          </a:prstGeom>
          <a:solidFill>
            <a:srgbClr val="1E4A8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4251960"/>
            <a:ext cx="314949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731520" y="493776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NAMED TEAM MEMBERS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338218" y="4114800"/>
            <a:ext cx="3515258" cy="1463040"/>
          </a:xfrm>
          <a:prstGeom prst="roundRect">
            <a:avLst>
              <a:gd name="adj" fmla="val 5000"/>
            </a:avLst>
          </a:prstGeom>
          <a:solidFill>
            <a:srgbClr val="EEF4FC"/>
          </a:solidFill>
          <a:ln w="12700">
            <a:solidFill>
              <a:srgbClr val="BFD8F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338218" y="4114800"/>
            <a:ext cx="54864" cy="1463040"/>
          </a:xfrm>
          <a:prstGeom prst="rect">
            <a:avLst/>
          </a:prstGeom>
          <a:solidFill>
            <a:srgbClr val="1E4A8A"/>
          </a:solidFill>
          <a:ln/>
        </p:spPr>
      </p:sp>
      <p:sp>
        <p:nvSpPr>
          <p:cNvPr id="14" name="Text 12"/>
          <p:cNvSpPr/>
          <p:nvPr/>
        </p:nvSpPr>
        <p:spPr>
          <a:xfrm>
            <a:off x="4521098" y="4251960"/>
            <a:ext cx="314949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4521098" y="493776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MONTHS TO GO-LIVE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8127797" y="4114800"/>
            <a:ext cx="3515258" cy="1463040"/>
          </a:xfrm>
          <a:prstGeom prst="roundRect">
            <a:avLst>
              <a:gd name="adj" fmla="val 5000"/>
            </a:avLst>
          </a:prstGeom>
          <a:solidFill>
            <a:srgbClr val="EEF4FC"/>
          </a:solidFill>
          <a:ln w="12700">
            <a:solidFill>
              <a:srgbClr val="BFD8F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127797" y="4114800"/>
            <a:ext cx="54864" cy="1463040"/>
          </a:xfrm>
          <a:prstGeom prst="rect">
            <a:avLst/>
          </a:prstGeom>
          <a:solidFill>
            <a:srgbClr val="1E4A8A"/>
          </a:solidFill>
          <a:ln/>
        </p:spPr>
      </p:sp>
      <p:sp>
        <p:nvSpPr>
          <p:cNvPr id="18" name="Text 16"/>
          <p:cNvSpPr/>
          <p:nvPr/>
        </p:nvSpPr>
        <p:spPr>
          <a:xfrm>
            <a:off x="8310677" y="4251960"/>
            <a:ext cx="314949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8310677" y="493776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MAJOR INTEGRATIONS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THE BUSINESS CASE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We're Doing This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45720" cy="960120"/>
          </a:xfrm>
          <a:prstGeom prst="rect">
            <a:avLst/>
          </a:prstGeom>
          <a:solidFill>
            <a:srgbClr val="D9A441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463040"/>
            <a:ext cx="9784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i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workaround we've patched onto the legacy platform is a little more risk we're carrying forward.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548640" y="2606040"/>
            <a:ext cx="9875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Six critical business integrations run today on aging, brittle connections. This program upgrades the core platform, converts our data with full accuracy, and rebuilds all six integrations clean — full detail lives in the Program Charter.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4114800"/>
            <a:ext cx="3291840" cy="1463040"/>
          </a:xfrm>
          <a:prstGeom prst="roundRect">
            <a:avLst>
              <a:gd name="adj" fmla="val 5000"/>
            </a:avLst>
          </a:prstGeom>
          <a:solidFill>
            <a:srgbClr val="EEF4FC"/>
          </a:solidFill>
          <a:ln w="12700">
            <a:solidFill>
              <a:srgbClr val="BFD8F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4114800"/>
            <a:ext cx="54864" cy="1463040"/>
          </a:xfrm>
          <a:prstGeom prst="rect">
            <a:avLst/>
          </a:prstGeom>
          <a:solidFill>
            <a:srgbClr val="1E4A8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4251960"/>
            <a:ext cx="2926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$7.062M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731520" y="49377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APPROVED BUDGET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114800" y="4114800"/>
            <a:ext cx="3291840" cy="1463040"/>
          </a:xfrm>
          <a:prstGeom prst="roundRect">
            <a:avLst>
              <a:gd name="adj" fmla="val 5000"/>
            </a:avLst>
          </a:prstGeom>
          <a:solidFill>
            <a:srgbClr val="EEF4FC"/>
          </a:solidFill>
          <a:ln w="12700">
            <a:solidFill>
              <a:srgbClr val="BFD8F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114800" y="4114800"/>
            <a:ext cx="54864" cy="1463040"/>
          </a:xfrm>
          <a:prstGeom prst="rect">
            <a:avLst/>
          </a:prstGeom>
          <a:solidFill>
            <a:srgbClr val="1E4A8A"/>
          </a:solidFill>
          <a:ln/>
        </p:spPr>
      </p:sp>
      <p:sp>
        <p:nvSpPr>
          <p:cNvPr id="14" name="Text 12"/>
          <p:cNvSpPr/>
          <p:nvPr/>
        </p:nvSpPr>
        <p:spPr>
          <a:xfrm>
            <a:off x="4297680" y="4251960"/>
            <a:ext cx="2926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Aug '27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297680" y="49377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TARGET GO-LIVE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OBJECTIVES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Success Looks Like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609344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609344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80160" y="1508760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Zero unplanned extended outages during cutover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167128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2267712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26771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280160" y="2167128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≥ 99.5% record-level accuracy on data conversion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2825496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0" y="2926080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292608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280160" y="2825496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All 6 integrations fully tested before Go-Live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3483864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18" name="Shape 16"/>
          <p:cNvSpPr/>
          <p:nvPr/>
        </p:nvSpPr>
        <p:spPr>
          <a:xfrm>
            <a:off x="731520" y="3584448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358444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280160" y="3483864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On budget, on schedule — $7.062M, Aug 2027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4142232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22" name="Shape 20"/>
          <p:cNvSpPr/>
          <p:nvPr/>
        </p:nvSpPr>
        <p:spPr>
          <a:xfrm>
            <a:off x="731520" y="4242816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424281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280160" y="4142232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Zero open Critical/High security findings at Go-Live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48640" y="48463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detail: Project Charter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SCOPE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Lines Are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095848" y="1554480"/>
            <a:ext cx="10973" cy="4389120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5544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D9A441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IN SCOPE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011680"/>
            <a:ext cx="512064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Core platform version upgrade
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 conversion: member/policy, provider/producer, historical claims
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6 new integrations: Billing, Underwriting, Claims Admin, Commission Mgmt, Data Warehouse, Payment Processing
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Security, performance, DR testing; SOX impact assessment
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Change management, training, hypercare/warranty period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61608" y="15544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1E4A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OUT OF SCOPE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61608" y="2011680"/>
            <a:ext cx="53035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 migration outside the workstreams above
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Ongoing production support beyond the vendor warranty period
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New product or underwriting-rules changes not required by the upgrade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TEAM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Everyone Who's In the Room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3576218" cy="594360"/>
          </a:xfrm>
          <a:prstGeom prst="roundRect">
            <a:avLst>
              <a:gd name="adj" fmla="val 9231"/>
            </a:avLst>
          </a:prstGeom>
          <a:solidFill>
            <a:srgbClr val="EEF4FC"/>
          </a:solidFill>
          <a:ln w="12700">
            <a:solidFill>
              <a:srgbClr val="BFD8F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417320"/>
            <a:ext cx="45720" cy="594360"/>
          </a:xfrm>
          <a:prstGeom prst="rect">
            <a:avLst/>
          </a:prstGeom>
          <a:solidFill>
            <a:srgbClr val="D9A441"/>
          </a:solidFill>
          <a:ln/>
        </p:spPr>
      </p:sp>
      <p:sp>
        <p:nvSpPr>
          <p:cNvPr id="7" name="Text 5"/>
          <p:cNvSpPr/>
          <p:nvPr/>
        </p:nvSpPr>
        <p:spPr>
          <a:xfrm>
            <a:off x="667512" y="1463040"/>
            <a:ext cx="333847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2B5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C. Tyrrell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67512" y="1737360"/>
            <a:ext cx="333847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Program Manager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4307738" y="1417320"/>
            <a:ext cx="3576218" cy="594360"/>
          </a:xfrm>
          <a:prstGeom prst="roundRect">
            <a:avLst>
              <a:gd name="adj" fmla="val 9231"/>
            </a:avLst>
          </a:prstGeom>
          <a:solidFill>
            <a:srgbClr val="EEF4FC"/>
          </a:solidFill>
          <a:ln w="12700">
            <a:solidFill>
              <a:srgbClr val="BFD8F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307738" y="1417320"/>
            <a:ext cx="45720" cy="594360"/>
          </a:xfrm>
          <a:prstGeom prst="rect">
            <a:avLst/>
          </a:prstGeom>
          <a:solidFill>
            <a:srgbClr val="D9A441"/>
          </a:solidFill>
          <a:ln/>
        </p:spPr>
      </p:sp>
      <p:sp>
        <p:nvSpPr>
          <p:cNvPr id="11" name="Text 9"/>
          <p:cNvSpPr/>
          <p:nvPr/>
        </p:nvSpPr>
        <p:spPr>
          <a:xfrm>
            <a:off x="4426610" y="1463040"/>
            <a:ext cx="333847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2B5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F. Jones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426610" y="1737360"/>
            <a:ext cx="333847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Lead Business Analyst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8066837" y="1417320"/>
            <a:ext cx="3576218" cy="594360"/>
          </a:xfrm>
          <a:prstGeom prst="roundRect">
            <a:avLst>
              <a:gd name="adj" fmla="val 9231"/>
            </a:avLst>
          </a:prstGeom>
          <a:solidFill>
            <a:srgbClr val="EEF4FC"/>
          </a:solidFill>
          <a:ln w="12700">
            <a:solidFill>
              <a:srgbClr val="BFD8F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066837" y="1417320"/>
            <a:ext cx="45720" cy="594360"/>
          </a:xfrm>
          <a:prstGeom prst="rect">
            <a:avLst/>
          </a:prstGeom>
          <a:solidFill>
            <a:srgbClr val="D9A441"/>
          </a:solidFill>
          <a:ln/>
        </p:spPr>
      </p:sp>
      <p:sp>
        <p:nvSpPr>
          <p:cNvPr id="15" name="Text 13"/>
          <p:cNvSpPr/>
          <p:nvPr/>
        </p:nvSpPr>
        <p:spPr>
          <a:xfrm>
            <a:off x="8185709" y="1463040"/>
            <a:ext cx="333847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2B5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J. Albert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185709" y="1737360"/>
            <a:ext cx="333847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Solution Architect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48640" y="2286000"/>
            <a:ext cx="260215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DELIVERY &amp; QA LEADS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548640" y="298094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67004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M. Alvarez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285292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System Upgrade Lead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548640" y="334670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03580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T. McCormick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48640" y="321868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 Conversion Lead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548640" y="371246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340156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R. Whitfield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48640" y="358444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QA / Test Lead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548640" y="407822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28" name="Text 26"/>
          <p:cNvSpPr/>
          <p:nvPr/>
        </p:nvSpPr>
        <p:spPr>
          <a:xfrm>
            <a:off x="548640" y="376732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P. Sundaram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48640" y="395020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Offshore QA Contributor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379394" y="2286000"/>
            <a:ext cx="260215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INTEGRATION DEVELOPERS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3379394" y="298094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32" name="Text 30"/>
          <p:cNvSpPr/>
          <p:nvPr/>
        </p:nvSpPr>
        <p:spPr>
          <a:xfrm>
            <a:off x="3379394" y="267004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D. Okafor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3379394" y="285292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Billing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3379394" y="334670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35" name="Text 33"/>
          <p:cNvSpPr/>
          <p:nvPr/>
        </p:nvSpPr>
        <p:spPr>
          <a:xfrm>
            <a:off x="3379394" y="303580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S. Lindqvist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3379394" y="321868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Underwriting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3379394" y="371246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38" name="Text 36"/>
          <p:cNvSpPr/>
          <p:nvPr/>
        </p:nvSpPr>
        <p:spPr>
          <a:xfrm>
            <a:off x="3379394" y="340156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K. Delgado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3379394" y="358444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Claims Admin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3379394" y="407822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1" name="Text 39"/>
          <p:cNvSpPr/>
          <p:nvPr/>
        </p:nvSpPr>
        <p:spPr>
          <a:xfrm>
            <a:off x="3379394" y="376732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P. Novak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3379394" y="395020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Commission Mgmt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3379394" y="444398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4" name="Text 42"/>
          <p:cNvSpPr/>
          <p:nvPr/>
        </p:nvSpPr>
        <p:spPr>
          <a:xfrm>
            <a:off x="3379394" y="413308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A. Reyes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3379394" y="431596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 Warehouse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3379394" y="480974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7" name="Text 45"/>
          <p:cNvSpPr/>
          <p:nvPr/>
        </p:nvSpPr>
        <p:spPr>
          <a:xfrm>
            <a:off x="3379394" y="449884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B. Sato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3379394" y="468172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Payment Processing</a:t>
            </a:r>
            <a:endParaRPr lang="en-US" sz="750" dirty="0"/>
          </a:p>
        </p:txBody>
      </p:sp>
      <p:sp>
        <p:nvSpPr>
          <p:cNvPr id="49" name="Text 47"/>
          <p:cNvSpPr/>
          <p:nvPr/>
        </p:nvSpPr>
        <p:spPr>
          <a:xfrm>
            <a:off x="6210148" y="2286000"/>
            <a:ext cx="260215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CHANGE, TRAINING &amp; CX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6210148" y="298094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51" name="Text 49"/>
          <p:cNvSpPr/>
          <p:nvPr/>
        </p:nvSpPr>
        <p:spPr>
          <a:xfrm>
            <a:off x="6210148" y="267004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L. Bergström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6210148" y="285292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Change Mgr (OCM Lead)</a:t>
            </a:r>
            <a:endParaRPr lang="en-US" sz="750" dirty="0"/>
          </a:p>
        </p:txBody>
      </p:sp>
      <p:sp>
        <p:nvSpPr>
          <p:cNvPr id="53" name="Shape 51"/>
          <p:cNvSpPr/>
          <p:nvPr/>
        </p:nvSpPr>
        <p:spPr>
          <a:xfrm>
            <a:off x="6210148" y="334670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54" name="Text 52"/>
          <p:cNvSpPr/>
          <p:nvPr/>
        </p:nvSpPr>
        <p:spPr>
          <a:xfrm>
            <a:off x="6210148" y="303580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H. Osei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6210148" y="321868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Training Lead</a:t>
            </a:r>
            <a:endParaRPr lang="en-US" sz="750" dirty="0"/>
          </a:p>
        </p:txBody>
      </p:sp>
      <p:sp>
        <p:nvSpPr>
          <p:cNvPr id="56" name="Shape 54"/>
          <p:cNvSpPr/>
          <p:nvPr/>
        </p:nvSpPr>
        <p:spPr>
          <a:xfrm>
            <a:off x="6210148" y="371246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57" name="Text 55"/>
          <p:cNvSpPr/>
          <p:nvPr/>
        </p:nvSpPr>
        <p:spPr>
          <a:xfrm>
            <a:off x="6210148" y="340156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V. Alaoui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6210148" y="358444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Customer Exp. Mgr</a:t>
            </a:r>
            <a:endParaRPr lang="en-US" sz="750" dirty="0"/>
          </a:p>
        </p:txBody>
      </p:sp>
      <p:sp>
        <p:nvSpPr>
          <p:cNvPr id="59" name="Text 57"/>
          <p:cNvSpPr/>
          <p:nvPr/>
        </p:nvSpPr>
        <p:spPr>
          <a:xfrm>
            <a:off x="9040901" y="2286000"/>
            <a:ext cx="260215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COMPLIANCE, AUDIT &amp; PMO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9040901" y="298094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61" name="Text 59"/>
          <p:cNvSpPr/>
          <p:nvPr/>
        </p:nvSpPr>
        <p:spPr>
          <a:xfrm>
            <a:off x="9040901" y="267004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N. Sharma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9040901" y="285292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Compliance / Legal</a:t>
            </a:r>
            <a:endParaRPr lang="en-US" sz="750" dirty="0"/>
          </a:p>
        </p:txBody>
      </p:sp>
      <p:sp>
        <p:nvSpPr>
          <p:cNvPr id="63" name="Shape 61"/>
          <p:cNvSpPr/>
          <p:nvPr/>
        </p:nvSpPr>
        <p:spPr>
          <a:xfrm>
            <a:off x="9040901" y="334670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64" name="Text 62"/>
          <p:cNvSpPr/>
          <p:nvPr/>
        </p:nvSpPr>
        <p:spPr>
          <a:xfrm>
            <a:off x="9040901" y="303580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G. Fenwick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9040901" y="321868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Internal Audit / SOX</a:t>
            </a:r>
            <a:endParaRPr lang="en-US" sz="750" dirty="0"/>
          </a:p>
        </p:txBody>
      </p:sp>
      <p:sp>
        <p:nvSpPr>
          <p:cNvPr id="66" name="Shape 64"/>
          <p:cNvSpPr/>
          <p:nvPr/>
        </p:nvSpPr>
        <p:spPr>
          <a:xfrm>
            <a:off x="9040901" y="371246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67" name="Text 65"/>
          <p:cNvSpPr/>
          <p:nvPr/>
        </p:nvSpPr>
        <p:spPr>
          <a:xfrm>
            <a:off x="9040901" y="340156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W. Donnelly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9040901" y="358444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Vendor / Procurement</a:t>
            </a:r>
            <a:endParaRPr lang="en-US" sz="750" dirty="0"/>
          </a:p>
        </p:txBody>
      </p:sp>
      <p:sp>
        <p:nvSpPr>
          <p:cNvPr id="69" name="Shape 67"/>
          <p:cNvSpPr/>
          <p:nvPr/>
        </p:nvSpPr>
        <p:spPr>
          <a:xfrm>
            <a:off x="9040901" y="4078224"/>
            <a:ext cx="2602154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70" name="Text 68"/>
          <p:cNvSpPr/>
          <p:nvPr/>
        </p:nvSpPr>
        <p:spPr>
          <a:xfrm>
            <a:off x="9040901" y="3767328"/>
            <a:ext cx="2602154" cy="20116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E. Kowalski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9040901" y="3950208"/>
            <a:ext cx="2602154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PMO / Governance</a:t>
            </a:r>
            <a:endParaRPr lang="en-US" sz="750" dirty="0"/>
          </a:p>
        </p:txBody>
      </p:sp>
      <p:sp>
        <p:nvSpPr>
          <p:cNvPr id="72" name="Text 70"/>
          <p:cNvSpPr/>
          <p:nvPr/>
        </p:nvSpPr>
        <p:spPr>
          <a:xfrm>
            <a:off x="548640" y="5989320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All 20 named leads, same as the Resource Plan and Org Chart — nobody on this program is a name you'll only find in a spreadsheet.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TIMELINE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Road to Go-Live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822960" y="2743200"/>
            <a:ext cx="10545775" cy="36576"/>
          </a:xfrm>
          <a:prstGeom prst="rect">
            <a:avLst/>
          </a:prstGeom>
          <a:solidFill>
            <a:srgbClr val="1E4A8A"/>
          </a:solidFill>
          <a:ln/>
        </p:spPr>
      </p:sp>
      <p:sp>
        <p:nvSpPr>
          <p:cNvPr id="6" name="Shape 4"/>
          <p:cNvSpPr/>
          <p:nvPr/>
        </p:nvSpPr>
        <p:spPr>
          <a:xfrm>
            <a:off x="1493934" y="2679192"/>
            <a:ext cx="164592" cy="164592"/>
          </a:xfrm>
          <a:prstGeom prst="ellipse">
            <a:avLst/>
          </a:prstGeom>
          <a:solidFill>
            <a:srgbClr val="D9A441"/>
          </a:solidFill>
          <a:ln w="25400">
            <a:solidFill>
              <a:srgbClr val="1E4A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2971800"/>
            <a:ext cx="141509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Kickoff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68680" y="3456432"/>
            <a:ext cx="141509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Aug 4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000473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E4A8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375219" y="2971800"/>
            <a:ext cx="141509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Requirements Complete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375219" y="3456432"/>
            <a:ext cx="141509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Nov 3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07012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E4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81759" y="2971800"/>
            <a:ext cx="141509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System Upgrade Validated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881759" y="3456432"/>
            <a:ext cx="141509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Jan 5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013552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E4A8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388298" y="2971800"/>
            <a:ext cx="141509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 Conversion Sign-off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388298" y="3456432"/>
            <a:ext cx="141509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Mar 16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520091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E4A8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94837" y="2971800"/>
            <a:ext cx="141509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Integration Build Complete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894837" y="3456432"/>
            <a:ext cx="141509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May 11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9026630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E4A8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01377" y="2971800"/>
            <a:ext cx="141509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UAT Sign-off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401377" y="3456432"/>
            <a:ext cx="141509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Aug 10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10533170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E4A8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907916" y="2971800"/>
            <a:ext cx="141509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52036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Go-Live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9907916" y="3456432"/>
            <a:ext cx="141509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Aug 24 '27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48640" y="60350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interactive schedule: WBS/Gantt Console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B5C8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BUDGET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Money Goes</a:t>
            </a:r>
            <a:endParaRPr lang="en-US" sz="28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640080" y="1645920"/>
          <a:ext cx="3840480" cy="3840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640080" y="28803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$7.062M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40080" y="32918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TOTAL BUDGET</a:t>
            </a:r>
            <a:endParaRPr lang="en-US" sz="800" dirty="0"/>
          </a:p>
        </p:txBody>
      </p:sp>
      <p:sp>
        <p:nvSpPr>
          <p:cNvPr id="8" name="Shape 5"/>
          <p:cNvSpPr/>
          <p:nvPr/>
        </p:nvSpPr>
        <p:spPr>
          <a:xfrm>
            <a:off x="5029200" y="2103120"/>
            <a:ext cx="45720" cy="1280160"/>
          </a:xfrm>
          <a:prstGeom prst="rect">
            <a:avLst/>
          </a:prstGeom>
          <a:solidFill>
            <a:srgbClr val="D9A441"/>
          </a:solidFill>
          <a:ln/>
        </p:spPr>
      </p:sp>
      <p:sp>
        <p:nvSpPr>
          <p:cNvPr id="9" name="Text 6"/>
          <p:cNvSpPr/>
          <p:nvPr/>
        </p:nvSpPr>
        <p:spPr>
          <a:xfrm>
            <a:off x="5257800" y="2011680"/>
            <a:ext cx="62179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i="1" dirty="0">
                <a:solidFill>
                  <a:srgbClr val="132B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contingency reserve grows with the budget as changes are approved — it doesn't sit fixed while scope moves around it.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5257800" y="374904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detail, the 20-person rate card, and reconciliation: Program Budget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2026-07-17T01:02:37Z</dcterms:created>
  <dcterms:modified xsi:type="dcterms:W3CDTF">2026-07-17T01:02:37Z</dcterms:modified>
</cp:coreProperties>
</file>