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notesMasterIdLst>
    <p:notesMasterId r:id="rId3"/>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7315200" cy="320040"/>
          </a:xfrm>
          <a:prstGeom prst="rect">
            <a:avLst/>
          </a:prstGeom>
          <a:noFill/>
          <a:ln/>
        </p:spPr>
        <p:txBody>
          <a:bodyPr wrap="square" rtlCol="0" anchor="ctr"/>
          <a:lstStyle/>
          <a:p>
            <a:pPr indent="0" marL="0">
              <a:buNone/>
            </a:pPr>
            <a:r>
              <a:rPr lang="en-US" sz="1200" b="1" spc="200" kern="0" dirty="0">
                <a:solidFill>
                  <a:srgbClr val="1B2130"/>
                </a:solidFill>
                <a:latin typeface="Arial" pitchFamily="34" charset="0"/>
                <a:ea typeface="Arial" pitchFamily="34" charset="-122"/>
                <a:cs typeface="Arial" pitchFamily="34" charset="-120"/>
              </a:rPr>
              <a:t>ORGANIZATIONAL CHART</a:t>
            </a:r>
            <a:endParaRPr lang="en-US" sz="1200" dirty="0"/>
          </a:p>
        </p:txBody>
      </p:sp>
      <p:sp>
        <p:nvSpPr>
          <p:cNvPr id="3" name="Text 1"/>
          <p:cNvSpPr/>
          <p:nvPr/>
        </p:nvSpPr>
        <p:spPr>
          <a:xfrm>
            <a:off x="457200" y="502920"/>
            <a:ext cx="8229600" cy="365760"/>
          </a:xfrm>
          <a:prstGeom prst="rect">
            <a:avLst/>
          </a:prstGeom>
          <a:noFill/>
          <a:ln/>
        </p:spPr>
        <p:txBody>
          <a:bodyPr wrap="square" rtlCol="0" anchor="ctr"/>
          <a:lstStyle/>
          <a:p>
            <a:pPr indent="0" marL="0">
              <a:buNone/>
            </a:pPr>
            <a:r>
              <a:rPr lang="en-US" sz="1800" b="1" dirty="0">
                <a:solidFill>
                  <a:srgbClr val="1B2130"/>
                </a:solidFill>
                <a:latin typeface="Cambria" pitchFamily="34" charset="0"/>
                <a:ea typeface="Cambria" pitchFamily="34" charset="-122"/>
                <a:cs typeface="Cambria" pitchFamily="34" charset="-120"/>
              </a:rPr>
              <a:t>Enrollment &amp; Claims Platform Modernization</a:t>
            </a:r>
            <a:endParaRPr lang="en-US" sz="1800" dirty="0"/>
          </a:p>
        </p:txBody>
      </p:sp>
      <p:sp>
        <p:nvSpPr>
          <p:cNvPr id="4" name="Shape 2"/>
          <p:cNvSpPr/>
          <p:nvPr/>
        </p:nvSpPr>
        <p:spPr>
          <a:xfrm>
            <a:off x="8778240" y="320040"/>
            <a:ext cx="457200" cy="0"/>
          </a:xfrm>
          <a:prstGeom prst="line">
            <a:avLst/>
          </a:prstGeom>
          <a:noFill/>
          <a:ln w="25400">
            <a:solidFill>
              <a:srgbClr val="1B2130"/>
            </a:solidFill>
            <a:prstDash val="solid"/>
          </a:ln>
        </p:spPr>
      </p:sp>
      <p:sp>
        <p:nvSpPr>
          <p:cNvPr id="5" name="Text 3"/>
          <p:cNvSpPr/>
          <p:nvPr/>
        </p:nvSpPr>
        <p:spPr>
          <a:xfrm>
            <a:off x="9281160" y="201168"/>
            <a:ext cx="2011680" cy="274320"/>
          </a:xfrm>
          <a:prstGeom prst="rect">
            <a:avLst/>
          </a:prstGeom>
          <a:noFill/>
          <a:ln/>
        </p:spPr>
        <p:txBody>
          <a:bodyPr wrap="square" rtlCol="0" anchor="ctr"/>
          <a:lstStyle/>
          <a:p>
            <a:pPr indent="0" marL="0">
              <a:buNone/>
            </a:pPr>
            <a:r>
              <a:rPr lang="en-US" sz="1000" dirty="0">
                <a:solidFill>
                  <a:srgbClr val="5B6472"/>
                </a:solidFill>
                <a:latin typeface="Arial" pitchFamily="34" charset="0"/>
                <a:ea typeface="Arial" pitchFamily="34" charset="-122"/>
                <a:cs typeface="Arial" pitchFamily="34" charset="-120"/>
              </a:rPr>
              <a:t>Direct reporting</a:t>
            </a:r>
            <a:endParaRPr lang="en-US" sz="1000" dirty="0"/>
          </a:p>
        </p:txBody>
      </p:sp>
      <p:sp>
        <p:nvSpPr>
          <p:cNvPr id="6" name="Shape 4"/>
          <p:cNvSpPr/>
          <p:nvPr/>
        </p:nvSpPr>
        <p:spPr>
          <a:xfrm>
            <a:off x="8778240" y="594360"/>
            <a:ext cx="457200" cy="0"/>
          </a:xfrm>
          <a:prstGeom prst="line">
            <a:avLst/>
          </a:prstGeom>
          <a:noFill/>
          <a:ln w="12700">
            <a:solidFill>
              <a:srgbClr val="5B6472"/>
            </a:solidFill>
            <a:prstDash val="dash"/>
          </a:ln>
        </p:spPr>
      </p:sp>
      <p:sp>
        <p:nvSpPr>
          <p:cNvPr id="7" name="Text 5"/>
          <p:cNvSpPr/>
          <p:nvPr/>
        </p:nvSpPr>
        <p:spPr>
          <a:xfrm>
            <a:off x="9281160" y="475488"/>
            <a:ext cx="2011680" cy="274320"/>
          </a:xfrm>
          <a:prstGeom prst="rect">
            <a:avLst/>
          </a:prstGeom>
          <a:noFill/>
          <a:ln/>
        </p:spPr>
        <p:txBody>
          <a:bodyPr wrap="square" rtlCol="0" anchor="ctr"/>
          <a:lstStyle/>
          <a:p>
            <a:pPr indent="0" marL="0">
              <a:buNone/>
            </a:pPr>
            <a:r>
              <a:rPr lang="en-US" sz="1000" dirty="0">
                <a:solidFill>
                  <a:srgbClr val="5B6472"/>
                </a:solidFill>
                <a:latin typeface="Arial" pitchFamily="34" charset="0"/>
                <a:ea typeface="Arial" pitchFamily="34" charset="-122"/>
                <a:cs typeface="Arial" pitchFamily="34" charset="-120"/>
              </a:rPr>
              <a:t>Matrixed / on loan</a:t>
            </a:r>
            <a:endParaRPr lang="en-US" sz="1000" dirty="0"/>
          </a:p>
        </p:txBody>
      </p:sp>
      <p:sp>
        <p:nvSpPr>
          <p:cNvPr id="8" name="Shape 6"/>
          <p:cNvSpPr/>
          <p:nvPr/>
        </p:nvSpPr>
        <p:spPr>
          <a:xfrm>
            <a:off x="5120640" y="868680"/>
            <a:ext cx="2011680" cy="548640"/>
          </a:xfrm>
          <a:prstGeom prst="rect">
            <a:avLst/>
          </a:prstGeom>
          <a:solidFill>
            <a:srgbClr val="FFFFFF"/>
          </a:solidFill>
          <a:ln w="12700">
            <a:solidFill>
              <a:srgbClr val="1B2130"/>
            </a:solidFill>
            <a:prstDash val="solid"/>
          </a:ln>
        </p:spPr>
      </p:sp>
      <p:sp>
        <p:nvSpPr>
          <p:cNvPr id="9" name="Text 7"/>
          <p:cNvSpPr/>
          <p:nvPr/>
        </p:nvSpPr>
        <p:spPr>
          <a:xfrm>
            <a:off x="5120640" y="967435"/>
            <a:ext cx="2011680" cy="219456"/>
          </a:xfrm>
          <a:prstGeom prst="rect">
            <a:avLst/>
          </a:prstGeom>
          <a:noFill/>
          <a:ln/>
        </p:spPr>
        <p:txBody>
          <a:bodyPr wrap="square" lIns="0" tIns="0" rIns="0" bIns="0" rtlCol="0" anchor="ctr"/>
          <a:lstStyle/>
          <a:p>
            <a:pPr algn="ctr" indent="0" marL="0">
              <a:buNone/>
            </a:pPr>
            <a:r>
              <a:rPr lang="en-US" sz="1200" b="1" dirty="0">
                <a:solidFill>
                  <a:srgbClr val="1B2130"/>
                </a:solidFill>
                <a:latin typeface="Arial" pitchFamily="34" charset="0"/>
                <a:ea typeface="Arial" pitchFamily="34" charset="-122"/>
                <a:cs typeface="Arial" pitchFamily="34" charset="-120"/>
              </a:rPr>
              <a:t>G. Whitfield</a:t>
            </a:r>
            <a:endParaRPr lang="en-US" sz="1200" dirty="0"/>
          </a:p>
        </p:txBody>
      </p:sp>
      <p:sp>
        <p:nvSpPr>
          <p:cNvPr id="10" name="Text 8"/>
          <p:cNvSpPr/>
          <p:nvPr/>
        </p:nvSpPr>
        <p:spPr>
          <a:xfrm>
            <a:off x="5120640" y="1170432"/>
            <a:ext cx="2011680" cy="219456"/>
          </a:xfrm>
          <a:prstGeom prst="rect">
            <a:avLst/>
          </a:prstGeom>
          <a:noFill/>
          <a:ln/>
        </p:spPr>
        <p:txBody>
          <a:bodyPr wrap="square" lIns="0" tIns="0" rIns="0" bIns="0" rtlCol="0" anchor="ctr"/>
          <a:lstStyle/>
          <a:p>
            <a:pPr algn="ctr" indent="0" marL="0">
              <a:buNone/>
            </a:pPr>
            <a:r>
              <a:rPr lang="en-US" sz="900" dirty="0">
                <a:solidFill>
                  <a:srgbClr val="5B6472"/>
                </a:solidFill>
                <a:latin typeface="Arial" pitchFamily="34" charset="0"/>
                <a:ea typeface="Arial" pitchFamily="34" charset="-122"/>
                <a:cs typeface="Arial" pitchFamily="34" charset="-120"/>
              </a:rPr>
              <a:t>Executive Sponsor</a:t>
            </a:r>
            <a:endParaRPr lang="en-US" sz="900" dirty="0"/>
          </a:p>
        </p:txBody>
      </p:sp>
      <p:sp>
        <p:nvSpPr>
          <p:cNvPr id="11" name="Shape 9"/>
          <p:cNvSpPr/>
          <p:nvPr/>
        </p:nvSpPr>
        <p:spPr>
          <a:xfrm>
            <a:off x="6126480" y="1417320"/>
            <a:ext cx="0" cy="320040"/>
          </a:xfrm>
          <a:prstGeom prst="line">
            <a:avLst/>
          </a:prstGeom>
          <a:noFill/>
          <a:ln w="9525">
            <a:solidFill>
              <a:srgbClr val="5B6472"/>
            </a:solidFill>
            <a:prstDash val="solid"/>
          </a:ln>
        </p:spPr>
      </p:sp>
      <p:sp>
        <p:nvSpPr>
          <p:cNvPr id="12" name="Shape 10"/>
          <p:cNvSpPr/>
          <p:nvPr/>
        </p:nvSpPr>
        <p:spPr>
          <a:xfrm>
            <a:off x="5120640" y="1737360"/>
            <a:ext cx="2011680" cy="548640"/>
          </a:xfrm>
          <a:prstGeom prst="rect">
            <a:avLst/>
          </a:prstGeom>
          <a:solidFill>
            <a:srgbClr val="FFFFFF"/>
          </a:solidFill>
          <a:ln w="12700">
            <a:solidFill>
              <a:srgbClr val="1B2130"/>
            </a:solidFill>
            <a:prstDash val="solid"/>
          </a:ln>
        </p:spPr>
      </p:sp>
      <p:sp>
        <p:nvSpPr>
          <p:cNvPr id="13" name="Text 11"/>
          <p:cNvSpPr/>
          <p:nvPr/>
        </p:nvSpPr>
        <p:spPr>
          <a:xfrm>
            <a:off x="5120640" y="1836115"/>
            <a:ext cx="2011680" cy="219456"/>
          </a:xfrm>
          <a:prstGeom prst="rect">
            <a:avLst/>
          </a:prstGeom>
          <a:noFill/>
          <a:ln/>
        </p:spPr>
        <p:txBody>
          <a:bodyPr wrap="square" lIns="0" tIns="0" rIns="0" bIns="0" rtlCol="0" anchor="ctr"/>
          <a:lstStyle/>
          <a:p>
            <a:pPr algn="ctr" indent="0" marL="0">
              <a:buNone/>
            </a:pPr>
            <a:r>
              <a:rPr lang="en-US" sz="1200" b="1" dirty="0">
                <a:solidFill>
                  <a:srgbClr val="1B2130"/>
                </a:solidFill>
                <a:latin typeface="Arial" pitchFamily="34" charset="0"/>
                <a:ea typeface="Arial" pitchFamily="34" charset="-122"/>
                <a:cs typeface="Arial" pitchFamily="34" charset="-120"/>
              </a:rPr>
              <a:t>S. Ryan</a:t>
            </a:r>
            <a:endParaRPr lang="en-US" sz="1200" dirty="0"/>
          </a:p>
        </p:txBody>
      </p:sp>
      <p:sp>
        <p:nvSpPr>
          <p:cNvPr id="14" name="Text 12"/>
          <p:cNvSpPr/>
          <p:nvPr/>
        </p:nvSpPr>
        <p:spPr>
          <a:xfrm>
            <a:off x="5120640" y="2039112"/>
            <a:ext cx="2011680" cy="219456"/>
          </a:xfrm>
          <a:prstGeom prst="rect">
            <a:avLst/>
          </a:prstGeom>
          <a:noFill/>
          <a:ln/>
        </p:spPr>
        <p:txBody>
          <a:bodyPr wrap="square" lIns="0" tIns="0" rIns="0" bIns="0" rtlCol="0" anchor="ctr"/>
          <a:lstStyle/>
          <a:p>
            <a:pPr algn="ctr" indent="0" marL="0">
              <a:buNone/>
            </a:pPr>
            <a:r>
              <a:rPr lang="en-US" sz="900" dirty="0">
                <a:solidFill>
                  <a:srgbClr val="5B6472"/>
                </a:solidFill>
                <a:latin typeface="Arial" pitchFamily="34" charset="0"/>
                <a:ea typeface="Arial" pitchFamily="34" charset="-122"/>
                <a:cs typeface="Arial" pitchFamily="34" charset="-120"/>
              </a:rPr>
              <a:t>Director, PMO</a:t>
            </a:r>
            <a:endParaRPr lang="en-US" sz="900" dirty="0"/>
          </a:p>
        </p:txBody>
      </p:sp>
      <p:sp>
        <p:nvSpPr>
          <p:cNvPr id="15" name="Shape 13"/>
          <p:cNvSpPr/>
          <p:nvPr/>
        </p:nvSpPr>
        <p:spPr>
          <a:xfrm>
            <a:off x="6126480" y="2286000"/>
            <a:ext cx="0" cy="365760"/>
          </a:xfrm>
          <a:prstGeom prst="line">
            <a:avLst/>
          </a:prstGeom>
          <a:noFill/>
          <a:ln w="25400">
            <a:solidFill>
              <a:srgbClr val="1B2130"/>
            </a:solidFill>
            <a:prstDash val="solid"/>
          </a:ln>
        </p:spPr>
      </p:sp>
      <p:sp>
        <p:nvSpPr>
          <p:cNvPr id="16" name="Shape 14"/>
          <p:cNvSpPr/>
          <p:nvPr/>
        </p:nvSpPr>
        <p:spPr>
          <a:xfrm>
            <a:off x="4983480" y="2651760"/>
            <a:ext cx="2286000" cy="594360"/>
          </a:xfrm>
          <a:prstGeom prst="rect">
            <a:avLst/>
          </a:prstGeom>
          <a:solidFill>
            <a:srgbClr val="F5F5F5"/>
          </a:solidFill>
          <a:ln w="25400">
            <a:solidFill>
              <a:srgbClr val="1B2130"/>
            </a:solidFill>
            <a:prstDash val="solid"/>
          </a:ln>
        </p:spPr>
      </p:sp>
      <p:sp>
        <p:nvSpPr>
          <p:cNvPr id="17" name="Text 15"/>
          <p:cNvSpPr/>
          <p:nvPr/>
        </p:nvSpPr>
        <p:spPr>
          <a:xfrm>
            <a:off x="4983480" y="2758745"/>
            <a:ext cx="2286000" cy="237744"/>
          </a:xfrm>
          <a:prstGeom prst="rect">
            <a:avLst/>
          </a:prstGeom>
          <a:noFill/>
          <a:ln/>
        </p:spPr>
        <p:txBody>
          <a:bodyPr wrap="square" lIns="0" tIns="0" rIns="0" bIns="0" rtlCol="0" anchor="ctr"/>
          <a:lstStyle/>
          <a:p>
            <a:pPr algn="ctr" indent="0" marL="0">
              <a:buNone/>
            </a:pPr>
            <a:r>
              <a:rPr lang="en-US" sz="1300" b="1" dirty="0">
                <a:solidFill>
                  <a:srgbClr val="1B2130"/>
                </a:solidFill>
                <a:latin typeface="Arial" pitchFamily="34" charset="0"/>
                <a:ea typeface="Arial" pitchFamily="34" charset="-122"/>
                <a:cs typeface="Arial" pitchFamily="34" charset="-120"/>
              </a:rPr>
              <a:t>C. Tyrrell</a:t>
            </a:r>
            <a:endParaRPr lang="en-US" sz="1300" dirty="0"/>
          </a:p>
        </p:txBody>
      </p:sp>
      <p:sp>
        <p:nvSpPr>
          <p:cNvPr id="18" name="Text 16"/>
          <p:cNvSpPr/>
          <p:nvPr/>
        </p:nvSpPr>
        <p:spPr>
          <a:xfrm>
            <a:off x="4983480" y="2978658"/>
            <a:ext cx="2286000" cy="237744"/>
          </a:xfrm>
          <a:prstGeom prst="rect">
            <a:avLst/>
          </a:prstGeom>
          <a:noFill/>
          <a:ln/>
        </p:spPr>
        <p:txBody>
          <a:bodyPr wrap="square" lIns="0" tIns="0" rIns="0" bIns="0" rtlCol="0" anchor="ctr"/>
          <a:lstStyle/>
          <a:p>
            <a:pPr algn="ctr" indent="0" marL="0">
              <a:buNone/>
            </a:pPr>
            <a:r>
              <a:rPr lang="en-US" sz="900" dirty="0">
                <a:solidFill>
                  <a:srgbClr val="5B6472"/>
                </a:solidFill>
                <a:latin typeface="Arial" pitchFamily="34" charset="0"/>
                <a:ea typeface="Arial" pitchFamily="34" charset="-122"/>
                <a:cs typeface="Arial" pitchFamily="34" charset="-120"/>
              </a:rPr>
              <a:t>Program Manager (You)</a:t>
            </a:r>
            <a:endParaRPr lang="en-US" sz="900" dirty="0"/>
          </a:p>
        </p:txBody>
      </p:sp>
      <p:sp>
        <p:nvSpPr>
          <p:cNvPr id="19" name="Shape 17"/>
          <p:cNvSpPr/>
          <p:nvPr/>
        </p:nvSpPr>
        <p:spPr>
          <a:xfrm>
            <a:off x="1005840" y="3246120"/>
            <a:ext cx="5120640" cy="365760"/>
          </a:xfrm>
          <a:prstGeom prst="line">
            <a:avLst/>
          </a:prstGeom>
          <a:noFill/>
          <a:ln w="9525">
            <a:solidFill>
              <a:srgbClr val="5B6472"/>
            </a:solidFill>
            <a:prstDash val="dash"/>
            <a:headEnd type="none"/>
          </a:ln>
        </p:spPr>
      </p:sp>
      <p:sp>
        <p:nvSpPr>
          <p:cNvPr id="20" name="Shape 18"/>
          <p:cNvSpPr/>
          <p:nvPr/>
        </p:nvSpPr>
        <p:spPr>
          <a:xfrm>
            <a:off x="3063240" y="3246120"/>
            <a:ext cx="3063240" cy="365760"/>
          </a:xfrm>
          <a:prstGeom prst="line">
            <a:avLst/>
          </a:prstGeom>
          <a:noFill/>
          <a:ln w="9525">
            <a:solidFill>
              <a:srgbClr val="5B6472"/>
            </a:solidFill>
            <a:prstDash val="dash"/>
            <a:headEnd type="none"/>
          </a:ln>
        </p:spPr>
      </p:sp>
      <p:sp>
        <p:nvSpPr>
          <p:cNvPr id="21" name="Shape 19"/>
          <p:cNvSpPr/>
          <p:nvPr/>
        </p:nvSpPr>
        <p:spPr>
          <a:xfrm>
            <a:off x="5120640" y="3246120"/>
            <a:ext cx="1005840" cy="365760"/>
          </a:xfrm>
          <a:prstGeom prst="line">
            <a:avLst/>
          </a:prstGeom>
          <a:noFill/>
          <a:ln w="9525">
            <a:solidFill>
              <a:srgbClr val="5B6472"/>
            </a:solidFill>
            <a:prstDash val="dash"/>
            <a:headEnd type="none"/>
          </a:ln>
        </p:spPr>
      </p:sp>
      <p:sp>
        <p:nvSpPr>
          <p:cNvPr id="22" name="Shape 20"/>
          <p:cNvSpPr/>
          <p:nvPr/>
        </p:nvSpPr>
        <p:spPr>
          <a:xfrm>
            <a:off x="6126480" y="3246120"/>
            <a:ext cx="1051560" cy="365760"/>
          </a:xfrm>
          <a:prstGeom prst="line">
            <a:avLst/>
          </a:prstGeom>
          <a:noFill/>
          <a:ln w="9525">
            <a:solidFill>
              <a:srgbClr val="5B6472"/>
            </a:solidFill>
            <a:prstDash val="dash"/>
            <a:headEnd type="none"/>
          </a:ln>
        </p:spPr>
      </p:sp>
      <p:sp>
        <p:nvSpPr>
          <p:cNvPr id="23" name="Shape 21"/>
          <p:cNvSpPr/>
          <p:nvPr/>
        </p:nvSpPr>
        <p:spPr>
          <a:xfrm>
            <a:off x="6126480" y="3246120"/>
            <a:ext cx="3108960" cy="365760"/>
          </a:xfrm>
          <a:prstGeom prst="line">
            <a:avLst/>
          </a:prstGeom>
          <a:noFill/>
          <a:ln w="9525">
            <a:solidFill>
              <a:srgbClr val="5B6472"/>
            </a:solidFill>
            <a:prstDash val="dash"/>
            <a:headEnd type="none"/>
          </a:ln>
        </p:spPr>
      </p:sp>
      <p:sp>
        <p:nvSpPr>
          <p:cNvPr id="24" name="Shape 22"/>
          <p:cNvSpPr/>
          <p:nvPr/>
        </p:nvSpPr>
        <p:spPr>
          <a:xfrm>
            <a:off x="6126480" y="3246120"/>
            <a:ext cx="4846320" cy="365760"/>
          </a:xfrm>
          <a:prstGeom prst="line">
            <a:avLst/>
          </a:prstGeom>
          <a:noFill/>
          <a:ln w="9525">
            <a:solidFill>
              <a:srgbClr val="5B6472"/>
            </a:solidFill>
            <a:prstDash val="dash"/>
            <a:headEnd type="none"/>
          </a:ln>
        </p:spPr>
      </p:sp>
      <p:sp>
        <p:nvSpPr>
          <p:cNvPr id="25" name="Shape 23"/>
          <p:cNvSpPr/>
          <p:nvPr/>
        </p:nvSpPr>
        <p:spPr>
          <a:xfrm>
            <a:off x="457200" y="3611880"/>
            <a:ext cx="1737360" cy="1965960"/>
          </a:xfrm>
          <a:prstGeom prst="rect">
            <a:avLst/>
          </a:prstGeom>
          <a:solidFill>
            <a:srgbClr val="FFFFFF"/>
          </a:solidFill>
          <a:ln w="9525">
            <a:solidFill>
              <a:srgbClr val="B8B8B8"/>
            </a:solidFill>
            <a:prstDash val="solid"/>
          </a:ln>
        </p:spPr>
      </p:sp>
      <p:sp>
        <p:nvSpPr>
          <p:cNvPr id="26" name="Text 24"/>
          <p:cNvSpPr/>
          <p:nvPr/>
        </p:nvSpPr>
        <p:spPr>
          <a:xfrm>
            <a:off x="457200" y="3657600"/>
            <a:ext cx="1737360" cy="256032"/>
          </a:xfrm>
          <a:prstGeom prst="rect">
            <a:avLst/>
          </a:prstGeom>
          <a:noFill/>
          <a:ln/>
        </p:spPr>
        <p:txBody>
          <a:bodyPr wrap="square" lIns="0" tIns="0" rIns="0" bIns="0" rtlCol="0" anchor="ctr"/>
          <a:lstStyle/>
          <a:p>
            <a:pPr algn="ctr" indent="0" marL="0">
              <a:buNone/>
            </a:pPr>
            <a:r>
              <a:rPr lang="en-US" sz="1000" b="1" dirty="0">
                <a:solidFill>
                  <a:srgbClr val="1B2130"/>
                </a:solidFill>
                <a:latin typeface="Arial" pitchFamily="34" charset="0"/>
                <a:ea typeface="Arial" pitchFamily="34" charset="-122"/>
                <a:cs typeface="Arial" pitchFamily="34" charset="-120"/>
              </a:rPr>
              <a:t>CORE DELIVERY</a:t>
            </a:r>
            <a:endParaRPr lang="en-US" sz="1000" dirty="0"/>
          </a:p>
        </p:txBody>
      </p:sp>
      <p:sp>
        <p:nvSpPr>
          <p:cNvPr id="27" name="Shape 25"/>
          <p:cNvSpPr/>
          <p:nvPr/>
        </p:nvSpPr>
        <p:spPr>
          <a:xfrm>
            <a:off x="457200" y="3904488"/>
            <a:ext cx="1737360" cy="0"/>
          </a:xfrm>
          <a:prstGeom prst="line">
            <a:avLst/>
          </a:prstGeom>
          <a:noFill/>
          <a:ln w="9525">
            <a:solidFill>
              <a:srgbClr val="B8B8B8"/>
            </a:solidFill>
            <a:prstDash val="solid"/>
          </a:ln>
        </p:spPr>
      </p:sp>
      <p:sp>
        <p:nvSpPr>
          <p:cNvPr id="28" name="Text 26"/>
          <p:cNvSpPr/>
          <p:nvPr/>
        </p:nvSpPr>
        <p:spPr>
          <a:xfrm>
            <a:off x="530352" y="3995928"/>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F. Jones</a:t>
            </a:r>
            <a:endParaRPr lang="en-US" sz="900" dirty="0"/>
          </a:p>
        </p:txBody>
      </p:sp>
      <p:sp>
        <p:nvSpPr>
          <p:cNvPr id="29" name="Text 27"/>
          <p:cNvSpPr/>
          <p:nvPr/>
        </p:nvSpPr>
        <p:spPr>
          <a:xfrm>
            <a:off x="530352" y="4169664"/>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Lead Business Analyst</a:t>
            </a:r>
            <a:endParaRPr lang="en-US" sz="750" dirty="0"/>
          </a:p>
        </p:txBody>
      </p:sp>
      <p:sp>
        <p:nvSpPr>
          <p:cNvPr id="30" name="Text 28"/>
          <p:cNvSpPr/>
          <p:nvPr/>
        </p:nvSpPr>
        <p:spPr>
          <a:xfrm>
            <a:off x="530352" y="4379976"/>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J. Albert</a:t>
            </a:r>
            <a:endParaRPr lang="en-US" sz="900" dirty="0"/>
          </a:p>
        </p:txBody>
      </p:sp>
      <p:sp>
        <p:nvSpPr>
          <p:cNvPr id="31" name="Text 29"/>
          <p:cNvSpPr/>
          <p:nvPr/>
        </p:nvSpPr>
        <p:spPr>
          <a:xfrm>
            <a:off x="530352" y="4553712"/>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Solution Architect</a:t>
            </a:r>
            <a:endParaRPr lang="en-US" sz="750" dirty="0"/>
          </a:p>
        </p:txBody>
      </p:sp>
      <p:sp>
        <p:nvSpPr>
          <p:cNvPr id="32" name="Text 30"/>
          <p:cNvSpPr/>
          <p:nvPr/>
        </p:nvSpPr>
        <p:spPr>
          <a:xfrm>
            <a:off x="530352" y="4764024"/>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T. McCormick</a:t>
            </a:r>
            <a:endParaRPr lang="en-US" sz="900" dirty="0"/>
          </a:p>
        </p:txBody>
      </p:sp>
      <p:sp>
        <p:nvSpPr>
          <p:cNvPr id="33" name="Text 31"/>
          <p:cNvSpPr/>
          <p:nvPr/>
        </p:nvSpPr>
        <p:spPr>
          <a:xfrm>
            <a:off x="530352" y="4937760"/>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Data Conversion Lead</a:t>
            </a:r>
            <a:endParaRPr lang="en-US" sz="750" dirty="0"/>
          </a:p>
        </p:txBody>
      </p:sp>
      <p:sp>
        <p:nvSpPr>
          <p:cNvPr id="34" name="Text 32"/>
          <p:cNvSpPr/>
          <p:nvPr/>
        </p:nvSpPr>
        <p:spPr>
          <a:xfrm>
            <a:off x="530352" y="5148072"/>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M. Alvarez</a:t>
            </a:r>
            <a:endParaRPr lang="en-US" sz="900" dirty="0"/>
          </a:p>
        </p:txBody>
      </p:sp>
      <p:sp>
        <p:nvSpPr>
          <p:cNvPr id="35" name="Text 33"/>
          <p:cNvSpPr/>
          <p:nvPr/>
        </p:nvSpPr>
        <p:spPr>
          <a:xfrm>
            <a:off x="530352" y="5321808"/>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System Upgrade Lead</a:t>
            </a:r>
            <a:endParaRPr lang="en-US" sz="750" dirty="0"/>
          </a:p>
        </p:txBody>
      </p:sp>
      <p:sp>
        <p:nvSpPr>
          <p:cNvPr id="36" name="Shape 34"/>
          <p:cNvSpPr/>
          <p:nvPr/>
        </p:nvSpPr>
        <p:spPr>
          <a:xfrm>
            <a:off x="2423160" y="3611880"/>
            <a:ext cx="1737360" cy="2697480"/>
          </a:xfrm>
          <a:prstGeom prst="rect">
            <a:avLst/>
          </a:prstGeom>
          <a:solidFill>
            <a:srgbClr val="FFFFFF"/>
          </a:solidFill>
          <a:ln w="9525">
            <a:solidFill>
              <a:srgbClr val="B8B8B8"/>
            </a:solidFill>
            <a:prstDash val="solid"/>
          </a:ln>
        </p:spPr>
      </p:sp>
      <p:sp>
        <p:nvSpPr>
          <p:cNvPr id="37" name="Text 35"/>
          <p:cNvSpPr/>
          <p:nvPr/>
        </p:nvSpPr>
        <p:spPr>
          <a:xfrm>
            <a:off x="2423160" y="3657600"/>
            <a:ext cx="1737360" cy="256032"/>
          </a:xfrm>
          <a:prstGeom prst="rect">
            <a:avLst/>
          </a:prstGeom>
          <a:noFill/>
          <a:ln/>
        </p:spPr>
        <p:txBody>
          <a:bodyPr wrap="square" lIns="0" tIns="0" rIns="0" bIns="0" rtlCol="0" anchor="ctr"/>
          <a:lstStyle/>
          <a:p>
            <a:pPr algn="ctr" indent="0" marL="0">
              <a:buNone/>
            </a:pPr>
            <a:r>
              <a:rPr lang="en-US" sz="1000" b="1" dirty="0">
                <a:solidFill>
                  <a:srgbClr val="1B2130"/>
                </a:solidFill>
                <a:latin typeface="Arial" pitchFamily="34" charset="0"/>
                <a:ea typeface="Arial" pitchFamily="34" charset="-122"/>
                <a:cs typeface="Arial" pitchFamily="34" charset="-120"/>
              </a:rPr>
              <a:t>INTEGRATION DEV</a:t>
            </a:r>
            <a:endParaRPr lang="en-US" sz="1000" dirty="0"/>
          </a:p>
        </p:txBody>
      </p:sp>
      <p:sp>
        <p:nvSpPr>
          <p:cNvPr id="38" name="Shape 36"/>
          <p:cNvSpPr/>
          <p:nvPr/>
        </p:nvSpPr>
        <p:spPr>
          <a:xfrm>
            <a:off x="2423160" y="3904488"/>
            <a:ext cx="1737360" cy="0"/>
          </a:xfrm>
          <a:prstGeom prst="line">
            <a:avLst/>
          </a:prstGeom>
          <a:noFill/>
          <a:ln w="9525">
            <a:solidFill>
              <a:srgbClr val="B8B8B8"/>
            </a:solidFill>
            <a:prstDash val="solid"/>
          </a:ln>
        </p:spPr>
      </p:sp>
      <p:sp>
        <p:nvSpPr>
          <p:cNvPr id="39" name="Text 37"/>
          <p:cNvSpPr/>
          <p:nvPr/>
        </p:nvSpPr>
        <p:spPr>
          <a:xfrm>
            <a:off x="2496312" y="3995928"/>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D. Okafor</a:t>
            </a:r>
            <a:endParaRPr lang="en-US" sz="900" dirty="0"/>
          </a:p>
        </p:txBody>
      </p:sp>
      <p:sp>
        <p:nvSpPr>
          <p:cNvPr id="40" name="Text 38"/>
          <p:cNvSpPr/>
          <p:nvPr/>
        </p:nvSpPr>
        <p:spPr>
          <a:xfrm>
            <a:off x="2496312" y="4169664"/>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Developer — Billing</a:t>
            </a:r>
            <a:endParaRPr lang="en-US" sz="750" dirty="0"/>
          </a:p>
        </p:txBody>
      </p:sp>
      <p:sp>
        <p:nvSpPr>
          <p:cNvPr id="41" name="Text 39"/>
          <p:cNvSpPr/>
          <p:nvPr/>
        </p:nvSpPr>
        <p:spPr>
          <a:xfrm>
            <a:off x="2496312" y="4379976"/>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S. Lindqvist</a:t>
            </a:r>
            <a:endParaRPr lang="en-US" sz="900" dirty="0"/>
          </a:p>
        </p:txBody>
      </p:sp>
      <p:sp>
        <p:nvSpPr>
          <p:cNvPr id="42" name="Text 40"/>
          <p:cNvSpPr/>
          <p:nvPr/>
        </p:nvSpPr>
        <p:spPr>
          <a:xfrm>
            <a:off x="2496312" y="4553712"/>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Developer — Underwriting</a:t>
            </a:r>
            <a:endParaRPr lang="en-US" sz="750" dirty="0"/>
          </a:p>
        </p:txBody>
      </p:sp>
      <p:sp>
        <p:nvSpPr>
          <p:cNvPr id="43" name="Text 41"/>
          <p:cNvSpPr/>
          <p:nvPr/>
        </p:nvSpPr>
        <p:spPr>
          <a:xfrm>
            <a:off x="2496312" y="4764024"/>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K. Delgado</a:t>
            </a:r>
            <a:endParaRPr lang="en-US" sz="900" dirty="0"/>
          </a:p>
        </p:txBody>
      </p:sp>
      <p:sp>
        <p:nvSpPr>
          <p:cNvPr id="44" name="Text 42"/>
          <p:cNvSpPr/>
          <p:nvPr/>
        </p:nvSpPr>
        <p:spPr>
          <a:xfrm>
            <a:off x="2496312" y="4937760"/>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Developer — Claims Admin</a:t>
            </a:r>
            <a:endParaRPr lang="en-US" sz="750" dirty="0"/>
          </a:p>
        </p:txBody>
      </p:sp>
      <p:sp>
        <p:nvSpPr>
          <p:cNvPr id="45" name="Text 43"/>
          <p:cNvSpPr/>
          <p:nvPr/>
        </p:nvSpPr>
        <p:spPr>
          <a:xfrm>
            <a:off x="2496312" y="5148072"/>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P. Novak</a:t>
            </a:r>
            <a:endParaRPr lang="en-US" sz="900" dirty="0"/>
          </a:p>
        </p:txBody>
      </p:sp>
      <p:sp>
        <p:nvSpPr>
          <p:cNvPr id="46" name="Text 44"/>
          <p:cNvSpPr/>
          <p:nvPr/>
        </p:nvSpPr>
        <p:spPr>
          <a:xfrm>
            <a:off x="2496312" y="5321808"/>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Developer — Commission Mgmt</a:t>
            </a:r>
            <a:endParaRPr lang="en-US" sz="750" dirty="0"/>
          </a:p>
        </p:txBody>
      </p:sp>
      <p:sp>
        <p:nvSpPr>
          <p:cNvPr id="47" name="Text 45"/>
          <p:cNvSpPr/>
          <p:nvPr/>
        </p:nvSpPr>
        <p:spPr>
          <a:xfrm>
            <a:off x="2496312" y="5532120"/>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A. Reyes</a:t>
            </a:r>
            <a:endParaRPr lang="en-US" sz="900" dirty="0"/>
          </a:p>
        </p:txBody>
      </p:sp>
      <p:sp>
        <p:nvSpPr>
          <p:cNvPr id="48" name="Text 46"/>
          <p:cNvSpPr/>
          <p:nvPr/>
        </p:nvSpPr>
        <p:spPr>
          <a:xfrm>
            <a:off x="2496312" y="5705856"/>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Developer — Data Warehouse</a:t>
            </a:r>
            <a:endParaRPr lang="en-US" sz="750" dirty="0"/>
          </a:p>
        </p:txBody>
      </p:sp>
      <p:sp>
        <p:nvSpPr>
          <p:cNvPr id="49" name="Text 47"/>
          <p:cNvSpPr/>
          <p:nvPr/>
        </p:nvSpPr>
        <p:spPr>
          <a:xfrm>
            <a:off x="2496312" y="5916168"/>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B. Sato</a:t>
            </a:r>
            <a:endParaRPr lang="en-US" sz="900" dirty="0"/>
          </a:p>
        </p:txBody>
      </p:sp>
      <p:sp>
        <p:nvSpPr>
          <p:cNvPr id="50" name="Text 48"/>
          <p:cNvSpPr/>
          <p:nvPr/>
        </p:nvSpPr>
        <p:spPr>
          <a:xfrm>
            <a:off x="2496312" y="6089904"/>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Developer — Payment Proc.</a:t>
            </a:r>
            <a:endParaRPr lang="en-US" sz="750" dirty="0"/>
          </a:p>
        </p:txBody>
      </p:sp>
      <p:sp>
        <p:nvSpPr>
          <p:cNvPr id="51" name="Shape 49"/>
          <p:cNvSpPr/>
          <p:nvPr/>
        </p:nvSpPr>
        <p:spPr>
          <a:xfrm>
            <a:off x="4434840" y="3611880"/>
            <a:ext cx="1737360" cy="1234440"/>
          </a:xfrm>
          <a:prstGeom prst="rect">
            <a:avLst/>
          </a:prstGeom>
          <a:solidFill>
            <a:srgbClr val="FFFFFF"/>
          </a:solidFill>
          <a:ln w="9525">
            <a:solidFill>
              <a:srgbClr val="B8B8B8"/>
            </a:solidFill>
            <a:prstDash val="solid"/>
          </a:ln>
        </p:spPr>
      </p:sp>
      <p:sp>
        <p:nvSpPr>
          <p:cNvPr id="52" name="Text 50"/>
          <p:cNvSpPr/>
          <p:nvPr/>
        </p:nvSpPr>
        <p:spPr>
          <a:xfrm>
            <a:off x="4434840" y="3657600"/>
            <a:ext cx="1737360" cy="256032"/>
          </a:xfrm>
          <a:prstGeom prst="rect">
            <a:avLst/>
          </a:prstGeom>
          <a:noFill/>
          <a:ln/>
        </p:spPr>
        <p:txBody>
          <a:bodyPr wrap="square" lIns="0" tIns="0" rIns="0" bIns="0" rtlCol="0" anchor="ctr"/>
          <a:lstStyle/>
          <a:p>
            <a:pPr algn="ctr" indent="0" marL="0">
              <a:buNone/>
            </a:pPr>
            <a:r>
              <a:rPr lang="en-US" sz="1000" b="1" dirty="0">
                <a:solidFill>
                  <a:srgbClr val="1B2130"/>
                </a:solidFill>
                <a:latin typeface="Arial" pitchFamily="34" charset="0"/>
                <a:ea typeface="Arial" pitchFamily="34" charset="-122"/>
                <a:cs typeface="Arial" pitchFamily="34" charset="-120"/>
              </a:rPr>
              <a:t>QUALITY ASSURANCE</a:t>
            </a:r>
            <a:endParaRPr lang="en-US" sz="1000" dirty="0"/>
          </a:p>
        </p:txBody>
      </p:sp>
      <p:sp>
        <p:nvSpPr>
          <p:cNvPr id="53" name="Shape 51"/>
          <p:cNvSpPr/>
          <p:nvPr/>
        </p:nvSpPr>
        <p:spPr>
          <a:xfrm>
            <a:off x="4434840" y="3904488"/>
            <a:ext cx="1737360" cy="0"/>
          </a:xfrm>
          <a:prstGeom prst="line">
            <a:avLst/>
          </a:prstGeom>
          <a:noFill/>
          <a:ln w="9525">
            <a:solidFill>
              <a:srgbClr val="B8B8B8"/>
            </a:solidFill>
            <a:prstDash val="solid"/>
          </a:ln>
        </p:spPr>
      </p:sp>
      <p:sp>
        <p:nvSpPr>
          <p:cNvPr id="54" name="Text 52"/>
          <p:cNvSpPr/>
          <p:nvPr/>
        </p:nvSpPr>
        <p:spPr>
          <a:xfrm>
            <a:off x="4507992" y="3995928"/>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R. Whitfield</a:t>
            </a:r>
            <a:endParaRPr lang="en-US" sz="900" dirty="0"/>
          </a:p>
        </p:txBody>
      </p:sp>
      <p:sp>
        <p:nvSpPr>
          <p:cNvPr id="55" name="Text 53"/>
          <p:cNvSpPr/>
          <p:nvPr/>
        </p:nvSpPr>
        <p:spPr>
          <a:xfrm>
            <a:off x="4507992" y="4169664"/>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QA/Test Lead (Onshore)</a:t>
            </a:r>
            <a:endParaRPr lang="en-US" sz="750" dirty="0"/>
          </a:p>
        </p:txBody>
      </p:sp>
      <p:sp>
        <p:nvSpPr>
          <p:cNvPr id="56" name="Text 54"/>
          <p:cNvSpPr/>
          <p:nvPr/>
        </p:nvSpPr>
        <p:spPr>
          <a:xfrm>
            <a:off x="4507992" y="4379976"/>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P. Sundaram</a:t>
            </a:r>
            <a:endParaRPr lang="en-US" sz="900" dirty="0"/>
          </a:p>
        </p:txBody>
      </p:sp>
      <p:sp>
        <p:nvSpPr>
          <p:cNvPr id="57" name="Text 55"/>
          <p:cNvSpPr/>
          <p:nvPr/>
        </p:nvSpPr>
        <p:spPr>
          <a:xfrm>
            <a:off x="4507992" y="4553712"/>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Offshore QA Coord. Lead</a:t>
            </a:r>
            <a:endParaRPr lang="en-US" sz="750" dirty="0"/>
          </a:p>
        </p:txBody>
      </p:sp>
      <p:sp>
        <p:nvSpPr>
          <p:cNvPr id="58" name="Shape 56"/>
          <p:cNvSpPr/>
          <p:nvPr/>
        </p:nvSpPr>
        <p:spPr>
          <a:xfrm>
            <a:off x="6400800" y="3611880"/>
            <a:ext cx="1737360" cy="1600200"/>
          </a:xfrm>
          <a:prstGeom prst="rect">
            <a:avLst/>
          </a:prstGeom>
          <a:solidFill>
            <a:srgbClr val="FFFFFF"/>
          </a:solidFill>
          <a:ln w="9525">
            <a:solidFill>
              <a:srgbClr val="B8B8B8"/>
            </a:solidFill>
            <a:prstDash val="solid"/>
          </a:ln>
        </p:spPr>
      </p:sp>
      <p:sp>
        <p:nvSpPr>
          <p:cNvPr id="59" name="Text 57"/>
          <p:cNvSpPr/>
          <p:nvPr/>
        </p:nvSpPr>
        <p:spPr>
          <a:xfrm>
            <a:off x="6400800" y="3657600"/>
            <a:ext cx="1737360" cy="256032"/>
          </a:xfrm>
          <a:prstGeom prst="rect">
            <a:avLst/>
          </a:prstGeom>
          <a:noFill/>
          <a:ln/>
        </p:spPr>
        <p:txBody>
          <a:bodyPr wrap="square" lIns="0" tIns="0" rIns="0" bIns="0" rtlCol="0" anchor="ctr"/>
          <a:lstStyle/>
          <a:p>
            <a:pPr algn="ctr" indent="0" marL="0">
              <a:buNone/>
            </a:pPr>
            <a:r>
              <a:rPr lang="en-US" sz="1000" b="1" dirty="0">
                <a:solidFill>
                  <a:srgbClr val="1B2130"/>
                </a:solidFill>
                <a:latin typeface="Arial" pitchFamily="34" charset="0"/>
                <a:ea typeface="Arial" pitchFamily="34" charset="-122"/>
                <a:cs typeface="Arial" pitchFamily="34" charset="-120"/>
              </a:rPr>
              <a:t>CHANGE &amp; TRAINING</a:t>
            </a:r>
            <a:endParaRPr lang="en-US" sz="1000" dirty="0"/>
          </a:p>
        </p:txBody>
      </p:sp>
      <p:sp>
        <p:nvSpPr>
          <p:cNvPr id="60" name="Shape 58"/>
          <p:cNvSpPr/>
          <p:nvPr/>
        </p:nvSpPr>
        <p:spPr>
          <a:xfrm>
            <a:off x="6400800" y="3904488"/>
            <a:ext cx="1737360" cy="0"/>
          </a:xfrm>
          <a:prstGeom prst="line">
            <a:avLst/>
          </a:prstGeom>
          <a:noFill/>
          <a:ln w="9525">
            <a:solidFill>
              <a:srgbClr val="B8B8B8"/>
            </a:solidFill>
            <a:prstDash val="solid"/>
          </a:ln>
        </p:spPr>
      </p:sp>
      <p:sp>
        <p:nvSpPr>
          <p:cNvPr id="61" name="Text 59"/>
          <p:cNvSpPr/>
          <p:nvPr/>
        </p:nvSpPr>
        <p:spPr>
          <a:xfrm>
            <a:off x="6473952" y="3995928"/>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L. Bergström</a:t>
            </a:r>
            <a:endParaRPr lang="en-US" sz="900" dirty="0"/>
          </a:p>
        </p:txBody>
      </p:sp>
      <p:sp>
        <p:nvSpPr>
          <p:cNvPr id="62" name="Text 60"/>
          <p:cNvSpPr/>
          <p:nvPr/>
        </p:nvSpPr>
        <p:spPr>
          <a:xfrm>
            <a:off x="6473952" y="4169664"/>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Change Manager (OCM Lead)</a:t>
            </a:r>
            <a:endParaRPr lang="en-US" sz="750" dirty="0"/>
          </a:p>
        </p:txBody>
      </p:sp>
      <p:sp>
        <p:nvSpPr>
          <p:cNvPr id="63" name="Text 61"/>
          <p:cNvSpPr/>
          <p:nvPr/>
        </p:nvSpPr>
        <p:spPr>
          <a:xfrm>
            <a:off x="6473952" y="4379976"/>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H. Osei</a:t>
            </a:r>
            <a:endParaRPr lang="en-US" sz="900" dirty="0"/>
          </a:p>
        </p:txBody>
      </p:sp>
      <p:sp>
        <p:nvSpPr>
          <p:cNvPr id="64" name="Text 62"/>
          <p:cNvSpPr/>
          <p:nvPr/>
        </p:nvSpPr>
        <p:spPr>
          <a:xfrm>
            <a:off x="6473952" y="4553712"/>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Training Lead</a:t>
            </a:r>
            <a:endParaRPr lang="en-US" sz="750" dirty="0"/>
          </a:p>
        </p:txBody>
      </p:sp>
      <p:sp>
        <p:nvSpPr>
          <p:cNvPr id="65" name="Text 63"/>
          <p:cNvSpPr/>
          <p:nvPr/>
        </p:nvSpPr>
        <p:spPr>
          <a:xfrm>
            <a:off x="6473952" y="4764024"/>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V. Alaoui</a:t>
            </a:r>
            <a:endParaRPr lang="en-US" sz="900" dirty="0"/>
          </a:p>
        </p:txBody>
      </p:sp>
      <p:sp>
        <p:nvSpPr>
          <p:cNvPr id="66" name="Text 64"/>
          <p:cNvSpPr/>
          <p:nvPr/>
        </p:nvSpPr>
        <p:spPr>
          <a:xfrm>
            <a:off x="6473952" y="4937760"/>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Customer Experience Mgr</a:t>
            </a:r>
            <a:endParaRPr lang="en-US" sz="750" dirty="0"/>
          </a:p>
        </p:txBody>
      </p:sp>
      <p:sp>
        <p:nvSpPr>
          <p:cNvPr id="67" name="Shape 65"/>
          <p:cNvSpPr/>
          <p:nvPr/>
        </p:nvSpPr>
        <p:spPr>
          <a:xfrm>
            <a:off x="8366760" y="3611880"/>
            <a:ext cx="1737360" cy="1600200"/>
          </a:xfrm>
          <a:prstGeom prst="rect">
            <a:avLst/>
          </a:prstGeom>
          <a:solidFill>
            <a:srgbClr val="FFFFFF"/>
          </a:solidFill>
          <a:ln w="9525">
            <a:solidFill>
              <a:srgbClr val="B8B8B8"/>
            </a:solidFill>
            <a:prstDash val="solid"/>
          </a:ln>
        </p:spPr>
      </p:sp>
      <p:sp>
        <p:nvSpPr>
          <p:cNvPr id="68" name="Text 66"/>
          <p:cNvSpPr/>
          <p:nvPr/>
        </p:nvSpPr>
        <p:spPr>
          <a:xfrm>
            <a:off x="8366760" y="3657600"/>
            <a:ext cx="1737360" cy="256032"/>
          </a:xfrm>
          <a:prstGeom prst="rect">
            <a:avLst/>
          </a:prstGeom>
          <a:noFill/>
          <a:ln/>
        </p:spPr>
        <p:txBody>
          <a:bodyPr wrap="square" lIns="0" tIns="0" rIns="0" bIns="0" rtlCol="0" anchor="ctr"/>
          <a:lstStyle/>
          <a:p>
            <a:pPr algn="ctr" indent="0" marL="0">
              <a:buNone/>
            </a:pPr>
            <a:r>
              <a:rPr lang="en-US" sz="1000" b="1" dirty="0">
                <a:solidFill>
                  <a:srgbClr val="1B2130"/>
                </a:solidFill>
                <a:latin typeface="Arial" pitchFamily="34" charset="0"/>
                <a:ea typeface="Arial" pitchFamily="34" charset="-122"/>
                <a:cs typeface="Arial" pitchFamily="34" charset="-120"/>
              </a:rPr>
              <a:t>COMPLIANCE &amp; GOV.</a:t>
            </a:r>
            <a:endParaRPr lang="en-US" sz="1000" dirty="0"/>
          </a:p>
        </p:txBody>
      </p:sp>
      <p:sp>
        <p:nvSpPr>
          <p:cNvPr id="69" name="Shape 67"/>
          <p:cNvSpPr/>
          <p:nvPr/>
        </p:nvSpPr>
        <p:spPr>
          <a:xfrm>
            <a:off x="8366760" y="3904488"/>
            <a:ext cx="1737360" cy="0"/>
          </a:xfrm>
          <a:prstGeom prst="line">
            <a:avLst/>
          </a:prstGeom>
          <a:noFill/>
          <a:ln w="9525">
            <a:solidFill>
              <a:srgbClr val="B8B8B8"/>
            </a:solidFill>
            <a:prstDash val="solid"/>
          </a:ln>
        </p:spPr>
      </p:sp>
      <p:sp>
        <p:nvSpPr>
          <p:cNvPr id="70" name="Text 68"/>
          <p:cNvSpPr/>
          <p:nvPr/>
        </p:nvSpPr>
        <p:spPr>
          <a:xfrm>
            <a:off x="8439912" y="3995928"/>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N. Sharma</a:t>
            </a:r>
            <a:endParaRPr lang="en-US" sz="900" dirty="0"/>
          </a:p>
        </p:txBody>
      </p:sp>
      <p:sp>
        <p:nvSpPr>
          <p:cNvPr id="71" name="Text 69"/>
          <p:cNvSpPr/>
          <p:nvPr/>
        </p:nvSpPr>
        <p:spPr>
          <a:xfrm>
            <a:off x="8439912" y="4169664"/>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Compliance / Legal Rep.</a:t>
            </a:r>
            <a:endParaRPr lang="en-US" sz="750" dirty="0"/>
          </a:p>
        </p:txBody>
      </p:sp>
      <p:sp>
        <p:nvSpPr>
          <p:cNvPr id="72" name="Text 70"/>
          <p:cNvSpPr/>
          <p:nvPr/>
        </p:nvSpPr>
        <p:spPr>
          <a:xfrm>
            <a:off x="8439912" y="4379976"/>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G. Fenwick</a:t>
            </a:r>
            <a:endParaRPr lang="en-US" sz="900" dirty="0"/>
          </a:p>
        </p:txBody>
      </p:sp>
      <p:sp>
        <p:nvSpPr>
          <p:cNvPr id="73" name="Text 71"/>
          <p:cNvSpPr/>
          <p:nvPr/>
        </p:nvSpPr>
        <p:spPr>
          <a:xfrm>
            <a:off x="8439912" y="4553712"/>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Internal Audit / SOX Lead</a:t>
            </a:r>
            <a:endParaRPr lang="en-US" sz="750" dirty="0"/>
          </a:p>
        </p:txBody>
      </p:sp>
      <p:sp>
        <p:nvSpPr>
          <p:cNvPr id="74" name="Text 72"/>
          <p:cNvSpPr/>
          <p:nvPr/>
        </p:nvSpPr>
        <p:spPr>
          <a:xfrm>
            <a:off x="8439912" y="4764024"/>
            <a:ext cx="159105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E. Kowalski</a:t>
            </a:r>
            <a:endParaRPr lang="en-US" sz="900" dirty="0"/>
          </a:p>
        </p:txBody>
      </p:sp>
      <p:sp>
        <p:nvSpPr>
          <p:cNvPr id="75" name="Text 73"/>
          <p:cNvSpPr/>
          <p:nvPr/>
        </p:nvSpPr>
        <p:spPr>
          <a:xfrm>
            <a:off x="8439912" y="4937760"/>
            <a:ext cx="159105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PMO / Governance Analyst</a:t>
            </a:r>
            <a:endParaRPr lang="en-US" sz="750" dirty="0"/>
          </a:p>
        </p:txBody>
      </p:sp>
      <p:sp>
        <p:nvSpPr>
          <p:cNvPr id="76" name="Shape 74"/>
          <p:cNvSpPr/>
          <p:nvPr/>
        </p:nvSpPr>
        <p:spPr>
          <a:xfrm>
            <a:off x="10424160" y="3611880"/>
            <a:ext cx="1417320" cy="868680"/>
          </a:xfrm>
          <a:prstGeom prst="rect">
            <a:avLst/>
          </a:prstGeom>
          <a:solidFill>
            <a:srgbClr val="FFFFFF"/>
          </a:solidFill>
          <a:ln w="9525">
            <a:solidFill>
              <a:srgbClr val="B8B8B8"/>
            </a:solidFill>
            <a:prstDash val="solid"/>
          </a:ln>
        </p:spPr>
      </p:sp>
      <p:sp>
        <p:nvSpPr>
          <p:cNvPr id="77" name="Text 75"/>
          <p:cNvSpPr/>
          <p:nvPr/>
        </p:nvSpPr>
        <p:spPr>
          <a:xfrm>
            <a:off x="10424160" y="3657600"/>
            <a:ext cx="1417320" cy="256032"/>
          </a:xfrm>
          <a:prstGeom prst="rect">
            <a:avLst/>
          </a:prstGeom>
          <a:noFill/>
          <a:ln/>
        </p:spPr>
        <p:txBody>
          <a:bodyPr wrap="square" lIns="0" tIns="0" rIns="0" bIns="0" rtlCol="0" anchor="ctr"/>
          <a:lstStyle/>
          <a:p>
            <a:pPr algn="ctr" indent="0" marL="0">
              <a:buNone/>
            </a:pPr>
            <a:r>
              <a:rPr lang="en-US" sz="1000" b="1" dirty="0">
                <a:solidFill>
                  <a:srgbClr val="1B2130"/>
                </a:solidFill>
                <a:latin typeface="Arial" pitchFamily="34" charset="0"/>
                <a:ea typeface="Arial" pitchFamily="34" charset="-122"/>
                <a:cs typeface="Arial" pitchFamily="34" charset="-120"/>
              </a:rPr>
              <a:t>VENDOR / PROC.</a:t>
            </a:r>
            <a:endParaRPr lang="en-US" sz="1000" dirty="0"/>
          </a:p>
        </p:txBody>
      </p:sp>
      <p:sp>
        <p:nvSpPr>
          <p:cNvPr id="78" name="Shape 76"/>
          <p:cNvSpPr/>
          <p:nvPr/>
        </p:nvSpPr>
        <p:spPr>
          <a:xfrm>
            <a:off x="10424160" y="3904488"/>
            <a:ext cx="1417320" cy="0"/>
          </a:xfrm>
          <a:prstGeom prst="line">
            <a:avLst/>
          </a:prstGeom>
          <a:noFill/>
          <a:ln w="9525">
            <a:solidFill>
              <a:srgbClr val="B8B8B8"/>
            </a:solidFill>
            <a:prstDash val="solid"/>
          </a:ln>
        </p:spPr>
      </p:sp>
      <p:sp>
        <p:nvSpPr>
          <p:cNvPr id="79" name="Text 77"/>
          <p:cNvSpPr/>
          <p:nvPr/>
        </p:nvSpPr>
        <p:spPr>
          <a:xfrm>
            <a:off x="10497312" y="3995928"/>
            <a:ext cx="1271016" cy="201168"/>
          </a:xfrm>
          <a:prstGeom prst="rect">
            <a:avLst/>
          </a:prstGeom>
          <a:noFill/>
          <a:ln/>
        </p:spPr>
        <p:txBody>
          <a:bodyPr wrap="square" lIns="0" tIns="0" rIns="0" bIns="0" rtlCol="0" anchor="ctr"/>
          <a:lstStyle/>
          <a:p>
            <a:pPr indent="0" marL="0">
              <a:buNone/>
            </a:pPr>
            <a:r>
              <a:rPr lang="en-US" sz="900" b="1" dirty="0">
                <a:solidFill>
                  <a:srgbClr val="1B2130"/>
                </a:solidFill>
                <a:latin typeface="Arial" pitchFamily="34" charset="0"/>
                <a:ea typeface="Arial" pitchFamily="34" charset="-122"/>
                <a:cs typeface="Arial" pitchFamily="34" charset="-120"/>
              </a:rPr>
              <a:t>W. Donnelly</a:t>
            </a:r>
            <a:endParaRPr lang="en-US" sz="900" dirty="0"/>
          </a:p>
        </p:txBody>
      </p:sp>
      <p:sp>
        <p:nvSpPr>
          <p:cNvPr id="80" name="Text 78"/>
          <p:cNvSpPr/>
          <p:nvPr/>
        </p:nvSpPr>
        <p:spPr>
          <a:xfrm>
            <a:off x="10497312" y="4169664"/>
            <a:ext cx="1271016" cy="201168"/>
          </a:xfrm>
          <a:prstGeom prst="rect">
            <a:avLst/>
          </a:prstGeom>
          <a:noFill/>
          <a:ln/>
        </p:spPr>
        <p:txBody>
          <a:bodyPr wrap="square" lIns="0" tIns="0" rIns="0" bIns="0" rtlCol="0" anchor="ctr"/>
          <a:lstStyle/>
          <a:p>
            <a:pPr indent="0" marL="0">
              <a:buNone/>
            </a:pPr>
            <a:r>
              <a:rPr lang="en-US" sz="750" dirty="0">
                <a:solidFill>
                  <a:srgbClr val="5B6472"/>
                </a:solidFill>
                <a:latin typeface="Arial" pitchFamily="34" charset="0"/>
                <a:ea typeface="Arial" pitchFamily="34" charset="-122"/>
                <a:cs typeface="Arial" pitchFamily="34" charset="-120"/>
              </a:rPr>
              <a:t>Vendor/Procurement Mgr</a:t>
            </a:r>
            <a:endParaRPr lang="en-US" sz="750" dirty="0"/>
          </a:p>
        </p:txBody>
      </p:sp>
      <p:sp>
        <p:nvSpPr>
          <p:cNvPr id="81" name="Text 79"/>
          <p:cNvSpPr/>
          <p:nvPr/>
        </p:nvSpPr>
        <p:spPr>
          <a:xfrm>
            <a:off x="457200" y="6446520"/>
            <a:ext cx="11338560" cy="365760"/>
          </a:xfrm>
          <a:prstGeom prst="rect">
            <a:avLst/>
          </a:prstGeom>
          <a:noFill/>
          <a:ln/>
        </p:spPr>
        <p:txBody>
          <a:bodyPr wrap="square" rtlCol="0" anchor="ctr"/>
          <a:lstStyle/>
          <a:p>
            <a:pPr indent="0" marL="0">
              <a:buNone/>
            </a:pPr>
            <a:r>
              <a:rPr lang="en-US" sz="800" i="1" dirty="0">
                <a:solidFill>
                  <a:srgbClr val="5B6472"/>
                </a:solidFill>
                <a:latin typeface="Arial" pitchFamily="34" charset="0"/>
                <a:ea typeface="Arial" pitchFamily="34" charset="-122"/>
                <a:cs typeface="Arial" pitchFamily="34" charset="-120"/>
              </a:rPr>
              <a:t>The Program Manager's single solid-line relationship (to the PMO Director) reflects direct organizational reporting. Every other program resource is matrixed in from their home functional department for the duration of this program. Illustrative program data — created to demonstrate PMBOK-standard program management practice, not a real client engagement.</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Slide 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Chart — Enrollment &amp; Claims Platform Modernization</dc:title>
  <dc:subject>PptxGenJS Presentation</dc:subject>
  <dc:creator>C. Tyrrell</dc:creator>
  <cp:lastModifiedBy>C. Tyrrell</cp:lastModifiedBy>
  <cp:revision>1</cp:revision>
  <dcterms:created xsi:type="dcterms:W3CDTF">2026-07-07T11:32:35Z</dcterms:created>
  <dcterms:modified xsi:type="dcterms:W3CDTF">2026-07-07T11:32:35Z</dcterms:modified>
</cp:coreProperties>
</file>