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1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2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charts/chart3.xml" ContentType="application/vnd.openxmlformats-officedocument.drawingml.chart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Complete</c:v>
                </c:pt>
              </c:strCache>
            </c:strRef>
          </c:tx>
          <c:spPr>
            <a:solidFill>
              <a:srgbClr val="1E276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1B213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1. Initiation &amp; Requirements</c:v>
                  </c:pt>
                  <c:pt idx="1">
                    <c:v>2. System Upgrade</c:v>
                  </c:pt>
                  <c:pt idx="2">
                    <c:v>3. Data Conversion</c:v>
                  </c:pt>
                  <c:pt idx="3">
                    <c:v>4. Integration Build (Agile)</c:v>
                  </c:pt>
                  <c:pt idx="4">
                    <c:v>5. Testing (Functional-UAT)</c:v>
                  </c:pt>
                  <c:pt idx="5">
                    <c:v>6. Cutover &amp; Hypercare</c:v>
                  </c:pt>
                  <c:pt idx="6">
                    <c:v>7. Change Mgmt &amp; Training</c:v>
                  </c:pt>
                  <c:pt idx="7">
                    <c:v>8. Program Governance &amp; Risk</c:v>
                  </c:pt>
                </c:lvl>
              </c:multiLvlStrCache>
            </c:multiLvl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100</c:v>
                </c:pt>
                <c:pt idx="1">
                  <c:v>100</c:v>
                </c:pt>
                <c:pt idx="2">
                  <c:v>16</c:v>
                </c:pt>
                <c:pt idx="3">
                  <c:v>9</c:v>
                </c:pt>
                <c:pt idx="4">
                  <c:v>5</c:v>
                </c:pt>
                <c:pt idx="5">
                  <c:v>0</c:v>
                </c:pt>
                <c:pt idx="6">
                  <c:v>37</c:v>
                </c:pt>
                <c:pt idx="7">
                  <c:v>42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100" u="none">
                  <a:solidFill>
                    <a:srgbClr val="1B213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5B6472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b"/>
        <c:majorGridlines>
          <c:spPr>
            <a:ln w="6350" cap="flat">
              <a:solidFill>
                <a:srgbClr val="EDEFF5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5B647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Budget ($K)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E2761"/>
              </a:solidFill>
              <a:effectLst/>
            </c:spPr>
          </c:dPt>
          <c:dPt>
            <c:idx val="1"/>
            <c:bubble3D val="0"/>
            <c:spPr>
              <a:solidFill>
                <a:srgbClr val="2B5C8A"/>
              </a:solidFill>
              <a:effectLst/>
            </c:spPr>
          </c:dPt>
          <c:dPt>
            <c:idx val="2"/>
            <c:bubble3D val="0"/>
            <c:spPr>
              <a:solidFill>
                <a:srgbClr val="5B9BD5"/>
              </a:solidFill>
              <a:effectLst/>
            </c:spPr>
          </c:dPt>
          <c:dPt>
            <c:idx val="3"/>
            <c:bubble3D val="0"/>
            <c:spPr>
              <a:solidFill>
                <a:srgbClr val="9DC3E6"/>
              </a:solidFill>
              <a:effectLst/>
            </c:spPr>
          </c:dPt>
          <c:dPt>
            <c:idx val="4"/>
            <c:bubble3D val="0"/>
            <c:spPr>
              <a:solidFill>
                <a:srgbClr val="C9A227"/>
              </a:solidFill>
              <a:effectLst/>
            </c:spPr>
          </c:dPt>
          <c:dPt>
            <c:idx val="5"/>
            <c:bubble3D val="0"/>
            <c:spPr>
              <a:solidFill>
                <a:srgbClr val="D9C46B"/>
              </a:solidFill>
              <a:effectLst/>
            </c:spPr>
          </c:dPt>
          <c:dPt>
            <c:idx val="6"/>
            <c:bubble3D val="0"/>
            <c:spPr>
              <a:solidFill>
                <a:srgbClr val="9A6400"/>
              </a:solidFill>
              <a:effectLst/>
            </c:spPr>
          </c:dPt>
          <c:dPt>
            <c:idx val="7"/>
            <c:bubble3D val="0"/>
            <c:spPr>
              <a:solidFill>
                <a:srgbClr val="B9C2D6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6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7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Platform
Upgrade</c:v>
                </c:pt>
                <c:pt idx="1">
                  <c:v>Integration
Middleware</c:v>
                </c:pt>
                <c:pt idx="2">
                  <c:v>Internal
Labor</c:v>
                </c:pt>
                <c:pt idx="3">
                  <c:v>QA
Labor</c:v>
                </c:pt>
                <c:pt idx="4">
                  <c:v>Development
Labor</c:v>
                </c:pt>
                <c:pt idx="5">
                  <c:v>Infra-
structure</c:v>
                </c:pt>
                <c:pt idx="6">
                  <c:v>Training &amp;
Change Mgmt</c:v>
                </c:pt>
                <c:pt idx="7">
                  <c:v>Contin-
gency</c:v>
                </c:pt>
              </c:strCache>
            </c:strRef>
          </c:cat>
          <c:val>
            <c:numRef>
              <c:f>Sheet1!$B$2:$B$9</c:f>
              <c:numCache>
                <c:ptCount val="8"/>
                <c:pt idx="0">
                  <c:v>1850</c:v>
                </c:pt>
                <c:pt idx="1">
                  <c:v>620</c:v>
                </c:pt>
                <c:pt idx="2">
                  <c:v>1240</c:v>
                </c:pt>
                <c:pt idx="3">
                  <c:v>780</c:v>
                </c:pt>
                <c:pt idx="4">
                  <c:v>1340</c:v>
                </c:pt>
                <c:pt idx="5">
                  <c:v>410</c:v>
                </c:pt>
                <c:pt idx="6">
                  <c:v>180</c:v>
                </c:pt>
                <c:pt idx="7">
                  <c:v>642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
              <a:solidFill>
                <a:srgbClr val="5B6472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Utilization %</c:v>
                </c:pt>
              </c:strCache>
            </c:strRef>
          </c:tx>
          <c:spPr>
            <a:solidFill>
              <a:srgbClr val="1E276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1B213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C. Tyrrell
(PM)</c:v>
                  </c:pt>
                  <c:pt idx="1">
                    <c:v>J. Albert
(Architect)</c:v>
                  </c:pt>
                  <c:pt idx="2">
                    <c:v>T. McCormick
(Data Conv.)</c:v>
                  </c:pt>
                  <c:pt idx="3">
                    <c:v>M. Alvarez
(Sys. Upgrade)</c:v>
                  </c:pt>
                  <c:pt idx="4">
                    <c:v>R. Whitfield
(QA-Onshore)</c:v>
                  </c:pt>
                  <c:pt idx="5">
                    <c:v>P. Sundaram
(QA-Offshore)</c:v>
                  </c:pt>
                  <c:pt idx="6">
                    <c:v>6 Integration
Developers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100</c:v>
                </c:pt>
                <c:pt idx="1">
                  <c:v>90</c:v>
                </c:pt>
                <c:pt idx="2">
                  <c:v>100</c:v>
                </c:pt>
                <c:pt idx="3">
                  <c:v>70</c:v>
                </c:pt>
                <c:pt idx="4">
                  <c:v>65</c:v>
                </c:pt>
                <c:pt idx="5">
                  <c:v>50</c:v>
                </c:pt>
                <c:pt idx="6">
                  <c:v>80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100" u="none">
                  <a:solidFill>
                    <a:srgbClr val="1B213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50" b="0" i="0" u="none" strike="noStrike">
                <a:solidFill>
                  <a:srgbClr val="5B6472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6350" cap="flat">
              <a:solidFill>
                <a:srgbClr val="EDEFF5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5B647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3.xml"/><Relationship Id="rId1" Type="http://schemas.openxmlformats.org/officeDocument/2006/relationships/image" Target="../media/image-12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image" Target="../media/image-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1.xml"/><Relationship Id="rId1" Type="http://schemas.openxmlformats.org/officeDocument/2006/relationships/image" Target="../media/image-6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2.xml"/><Relationship Id="rId1" Type="http://schemas.openxmlformats.org/officeDocument/2006/relationships/image" Target="../media/image-9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64008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4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ACME COMPANY</a:t>
            </a:r>
            <a:endParaRPr lang="en-US" sz="1500" dirty="0"/>
          </a:p>
        </p:txBody>
      </p:sp>
      <p:sp>
        <p:nvSpPr>
          <p:cNvPr id="3" name="Shape 1"/>
          <p:cNvSpPr/>
          <p:nvPr/>
        </p:nvSpPr>
        <p:spPr>
          <a:xfrm>
            <a:off x="822960" y="3246120"/>
            <a:ext cx="2011680" cy="0"/>
          </a:xfrm>
          <a:prstGeom prst="line">
            <a:avLst/>
          </a:prstGeom>
          <a:noFill/>
          <a:ln w="3175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77240" y="1965960"/>
            <a:ext cx="9601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Enrollment &amp; Claims</a:t>
            </a:r>
            <a:endParaRPr lang="en-US" sz="44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Platform Modernization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822960" y="34290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Program Update — Steering Committee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822960" y="58064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January 2027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822960" y="6144768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AA9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Presented by C. Tyrrell, Program Manager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502920" cy="502920"/>
          </a:xfrm>
          <a:prstGeom prst="ellipse">
            <a:avLst/>
          </a:prstGeom>
          <a:solidFill>
            <a:srgbClr val="B23A2E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9399" y="587959"/>
            <a:ext cx="241402" cy="24140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88720" y="45720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RISKS &amp; ISSUES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105156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21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Top Risks Requiring Attention</a:t>
            </a:r>
            <a:endParaRPr lang="en-US" sz="3200" dirty="0"/>
          </a:p>
        </p:txBody>
      </p:sp>
      <p:sp>
        <p:nvSpPr>
          <p:cNvPr id="6" name="Shape 3"/>
          <p:cNvSpPr/>
          <p:nvPr/>
        </p:nvSpPr>
        <p:spPr>
          <a:xfrm>
            <a:off x="548640" y="1920240"/>
            <a:ext cx="10881360" cy="987552"/>
          </a:xfrm>
          <a:prstGeom prst="roundRect">
            <a:avLst>
              <a:gd name="adj" fmla="val 7407"/>
            </a:avLst>
          </a:prstGeom>
          <a:solidFill>
            <a:srgbClr val="FBEAE8"/>
          </a:solidFill>
          <a:ln/>
        </p:spPr>
      </p:sp>
      <p:sp>
        <p:nvSpPr>
          <p:cNvPr id="7" name="Shape 4"/>
          <p:cNvSpPr/>
          <p:nvPr/>
        </p:nvSpPr>
        <p:spPr>
          <a:xfrm>
            <a:off x="777240" y="2084832"/>
            <a:ext cx="1051560" cy="640080"/>
          </a:xfrm>
          <a:prstGeom prst="roundRect">
            <a:avLst>
              <a:gd name="adj" fmla="val 8571"/>
            </a:avLst>
          </a:prstGeom>
          <a:solidFill>
            <a:srgbClr val="B23A2E"/>
          </a:solidFill>
          <a:ln/>
        </p:spPr>
      </p:sp>
      <p:sp>
        <p:nvSpPr>
          <p:cNvPr id="8" name="Text 5"/>
          <p:cNvSpPr/>
          <p:nvPr/>
        </p:nvSpPr>
        <p:spPr>
          <a:xfrm>
            <a:off x="777240" y="2084832"/>
            <a:ext cx="1051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R-001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2057400" y="1993392"/>
            <a:ext cx="5212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Historical claims data quality issues</a:t>
            </a:r>
            <a:endParaRPr lang="en-US" sz="1550" dirty="0"/>
          </a:p>
        </p:txBody>
      </p:sp>
      <p:sp>
        <p:nvSpPr>
          <p:cNvPr id="10" name="Text 7"/>
          <p:cNvSpPr/>
          <p:nvPr/>
        </p:nvSpPr>
        <p:spPr>
          <a:xfrm>
            <a:off x="2057400" y="2395728"/>
            <a:ext cx="5212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Early profiling &amp; automated cleansing rules underway ahead of Dry Run 2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7406640" y="1993392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B2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Score 9 · High/High</a:t>
            </a:r>
            <a:endParaRPr lang="en-US" sz="1250" dirty="0"/>
          </a:p>
        </p:txBody>
      </p:sp>
      <p:sp>
        <p:nvSpPr>
          <p:cNvPr id="12" name="Text 9"/>
          <p:cNvSpPr/>
          <p:nvPr/>
        </p:nvSpPr>
        <p:spPr>
          <a:xfrm>
            <a:off x="7406640" y="2395728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Owner: T. McCormick</a:t>
            </a:r>
            <a:endParaRPr lang="en-US" sz="1150" dirty="0"/>
          </a:p>
        </p:txBody>
      </p:sp>
      <p:sp>
        <p:nvSpPr>
          <p:cNvPr id="13" name="Shape 10"/>
          <p:cNvSpPr/>
          <p:nvPr/>
        </p:nvSpPr>
        <p:spPr>
          <a:xfrm>
            <a:off x="548640" y="3035808"/>
            <a:ext cx="10881360" cy="987552"/>
          </a:xfrm>
          <a:prstGeom prst="roundRect">
            <a:avLst>
              <a:gd name="adj" fmla="val 7407"/>
            </a:avLst>
          </a:prstGeom>
          <a:solidFill>
            <a:srgbClr val="FDF3DF"/>
          </a:solidFill>
          <a:ln/>
        </p:spPr>
      </p:sp>
      <p:sp>
        <p:nvSpPr>
          <p:cNvPr id="14" name="Shape 11"/>
          <p:cNvSpPr/>
          <p:nvPr/>
        </p:nvSpPr>
        <p:spPr>
          <a:xfrm>
            <a:off x="777240" y="3200400"/>
            <a:ext cx="1051560" cy="640080"/>
          </a:xfrm>
          <a:prstGeom prst="roundRect">
            <a:avLst>
              <a:gd name="adj" fmla="val 8571"/>
            </a:avLst>
          </a:prstGeom>
          <a:solidFill>
            <a:srgbClr val="9A6400"/>
          </a:solidFill>
          <a:ln/>
        </p:spPr>
      </p:sp>
      <p:sp>
        <p:nvSpPr>
          <p:cNvPr id="15" name="Text 12"/>
          <p:cNvSpPr/>
          <p:nvPr/>
        </p:nvSpPr>
        <p:spPr>
          <a:xfrm>
            <a:off x="777240" y="3200400"/>
            <a:ext cx="1051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R-003</a:t>
            </a:r>
            <a:endParaRPr lang="en-US" sz="1500" dirty="0"/>
          </a:p>
        </p:txBody>
      </p:sp>
      <p:sp>
        <p:nvSpPr>
          <p:cNvPr id="16" name="Text 13"/>
          <p:cNvSpPr/>
          <p:nvPr/>
        </p:nvSpPr>
        <p:spPr>
          <a:xfrm>
            <a:off x="2057400" y="3108960"/>
            <a:ext cx="5212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Vendor SOW negotiation delay</a:t>
            </a:r>
            <a:endParaRPr lang="en-US" sz="1550" dirty="0"/>
          </a:p>
        </p:txBody>
      </p:sp>
      <p:sp>
        <p:nvSpPr>
          <p:cNvPr id="17" name="Text 14"/>
          <p:cNvSpPr/>
          <p:nvPr/>
        </p:nvSpPr>
        <p:spPr>
          <a:xfrm>
            <a:off x="2057400" y="3511296"/>
            <a:ext cx="5212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Backup vendor pre-qualified as contingency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7406640" y="3108960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9A64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Score 6 · Medium/High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7406640" y="3511296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Owner: W. Donnelly</a:t>
            </a:r>
            <a:endParaRPr lang="en-US" sz="1150" dirty="0"/>
          </a:p>
        </p:txBody>
      </p:sp>
      <p:sp>
        <p:nvSpPr>
          <p:cNvPr id="20" name="Shape 17"/>
          <p:cNvSpPr/>
          <p:nvPr/>
        </p:nvSpPr>
        <p:spPr>
          <a:xfrm>
            <a:off x="548640" y="4151376"/>
            <a:ext cx="10881360" cy="987552"/>
          </a:xfrm>
          <a:prstGeom prst="roundRect">
            <a:avLst>
              <a:gd name="adj" fmla="val 7407"/>
            </a:avLst>
          </a:prstGeom>
          <a:solidFill>
            <a:srgbClr val="FDF3DF"/>
          </a:solidFill>
          <a:ln/>
        </p:spPr>
      </p:sp>
      <p:sp>
        <p:nvSpPr>
          <p:cNvPr id="21" name="Shape 18"/>
          <p:cNvSpPr/>
          <p:nvPr/>
        </p:nvSpPr>
        <p:spPr>
          <a:xfrm>
            <a:off x="777240" y="4315968"/>
            <a:ext cx="1051560" cy="640080"/>
          </a:xfrm>
          <a:prstGeom prst="roundRect">
            <a:avLst>
              <a:gd name="adj" fmla="val 8571"/>
            </a:avLst>
          </a:prstGeom>
          <a:solidFill>
            <a:srgbClr val="9A6400"/>
          </a:solidFill>
          <a:ln/>
        </p:spPr>
      </p:sp>
      <p:sp>
        <p:nvSpPr>
          <p:cNvPr id="22" name="Text 19"/>
          <p:cNvSpPr/>
          <p:nvPr/>
        </p:nvSpPr>
        <p:spPr>
          <a:xfrm>
            <a:off x="777240" y="4315968"/>
            <a:ext cx="1051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R-002</a:t>
            </a:r>
            <a:endParaRPr lang="en-US" sz="1500" dirty="0"/>
          </a:p>
        </p:txBody>
      </p:sp>
      <p:sp>
        <p:nvSpPr>
          <p:cNvPr id="23" name="Text 20"/>
          <p:cNvSpPr/>
          <p:nvPr/>
        </p:nvSpPr>
        <p:spPr>
          <a:xfrm>
            <a:off x="2057400" y="4224528"/>
            <a:ext cx="5212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Offshore/onshore QA coordination gaps</a:t>
            </a:r>
            <a:endParaRPr lang="en-US" sz="1550" dirty="0"/>
          </a:p>
        </p:txBody>
      </p:sp>
      <p:sp>
        <p:nvSpPr>
          <p:cNvPr id="24" name="Text 21"/>
          <p:cNvSpPr/>
          <p:nvPr/>
        </p:nvSpPr>
        <p:spPr>
          <a:xfrm>
            <a:off x="2057400" y="4626864"/>
            <a:ext cx="5212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Daily overlap-hour standup in place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406640" y="4224528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9A64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Score 4 · Medium/Medium</a:t>
            </a:r>
            <a:endParaRPr lang="en-US" sz="1250" dirty="0"/>
          </a:p>
        </p:txBody>
      </p:sp>
      <p:sp>
        <p:nvSpPr>
          <p:cNvPr id="26" name="Text 23"/>
          <p:cNvSpPr/>
          <p:nvPr/>
        </p:nvSpPr>
        <p:spPr>
          <a:xfrm>
            <a:off x="7406640" y="4626864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Owner: R. Whitfield</a:t>
            </a:r>
            <a:endParaRPr lang="en-US" sz="1150" dirty="0"/>
          </a:p>
        </p:txBody>
      </p:sp>
      <p:sp>
        <p:nvSpPr>
          <p:cNvPr id="27" name="Shape 24"/>
          <p:cNvSpPr/>
          <p:nvPr/>
        </p:nvSpPr>
        <p:spPr>
          <a:xfrm>
            <a:off x="548640" y="5266944"/>
            <a:ext cx="10881360" cy="987552"/>
          </a:xfrm>
          <a:prstGeom prst="roundRect">
            <a:avLst>
              <a:gd name="adj" fmla="val 7407"/>
            </a:avLst>
          </a:prstGeom>
          <a:solidFill>
            <a:srgbClr val="FDF3DF"/>
          </a:solidFill>
          <a:ln/>
        </p:spPr>
      </p:sp>
      <p:sp>
        <p:nvSpPr>
          <p:cNvPr id="28" name="Shape 25"/>
          <p:cNvSpPr/>
          <p:nvPr/>
        </p:nvSpPr>
        <p:spPr>
          <a:xfrm>
            <a:off x="777240" y="5431536"/>
            <a:ext cx="1051560" cy="640080"/>
          </a:xfrm>
          <a:prstGeom prst="roundRect">
            <a:avLst>
              <a:gd name="adj" fmla="val 8571"/>
            </a:avLst>
          </a:prstGeom>
          <a:solidFill>
            <a:srgbClr val="9A6400"/>
          </a:solidFill>
          <a:ln/>
        </p:spPr>
      </p:sp>
      <p:sp>
        <p:nvSpPr>
          <p:cNvPr id="29" name="Text 26"/>
          <p:cNvSpPr/>
          <p:nvPr/>
        </p:nvSpPr>
        <p:spPr>
          <a:xfrm>
            <a:off x="777240" y="5431536"/>
            <a:ext cx="1051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DEP-003</a:t>
            </a:r>
            <a:endParaRPr lang="en-US" sz="1500" dirty="0"/>
          </a:p>
        </p:txBody>
      </p:sp>
      <p:sp>
        <p:nvSpPr>
          <p:cNvPr id="30" name="Text 27"/>
          <p:cNvSpPr/>
          <p:nvPr/>
        </p:nvSpPr>
        <p:spPr>
          <a:xfrm>
            <a:off x="2057400" y="5340096"/>
            <a:ext cx="5212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 vendor SOW must finalize before Environment Provisioning</a:t>
            </a:r>
            <a:endParaRPr lang="en-US" sz="1550" dirty="0"/>
          </a:p>
        </p:txBody>
      </p:sp>
      <p:sp>
        <p:nvSpPr>
          <p:cNvPr id="31" name="Text 28"/>
          <p:cNvSpPr/>
          <p:nvPr/>
        </p:nvSpPr>
        <p:spPr>
          <a:xfrm>
            <a:off x="2057400" y="5742432"/>
            <a:ext cx="5212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 negotiation in progress</a:t>
            </a:r>
            <a:endParaRPr lang="en-US" sz="1200" dirty="0"/>
          </a:p>
        </p:txBody>
      </p:sp>
      <p:sp>
        <p:nvSpPr>
          <p:cNvPr id="32" name="Text 29"/>
          <p:cNvSpPr/>
          <p:nvPr/>
        </p:nvSpPr>
        <p:spPr>
          <a:xfrm>
            <a:off x="7406640" y="5340096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9A64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Risk</a:t>
            </a:r>
            <a:endParaRPr lang="en-US" sz="1250" dirty="0"/>
          </a:p>
        </p:txBody>
      </p:sp>
      <p:sp>
        <p:nvSpPr>
          <p:cNvPr id="33" name="Text 30"/>
          <p:cNvSpPr/>
          <p:nvPr/>
        </p:nvSpPr>
        <p:spPr>
          <a:xfrm>
            <a:off x="7406640" y="5742432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Owner: W. Donnelly</a:t>
            </a:r>
            <a:endParaRPr lang="en-US" sz="1150" dirty="0"/>
          </a:p>
        </p:txBody>
      </p:sp>
      <p:sp>
        <p:nvSpPr>
          <p:cNvPr id="34" name="Text 31"/>
          <p:cNvSpPr/>
          <p:nvPr/>
        </p:nvSpPr>
        <p:spPr>
          <a:xfrm>
            <a:off x="548640" y="6473952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Enrollment &amp; Claims Platform Modernization  ·  ACME Company  ·  Illustrative Portfolio Demonstration</a:t>
            </a:r>
            <a:endParaRPr lang="en-US" sz="900" dirty="0"/>
          </a:p>
        </p:txBody>
      </p:sp>
      <p:sp>
        <p:nvSpPr>
          <p:cNvPr id="35" name="Text 32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9399" y="587959"/>
            <a:ext cx="241402" cy="24140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88720" y="45720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105156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21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Quality &amp; KPI Dashboard</a:t>
            </a:r>
            <a:endParaRPr lang="en-US" sz="32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874520"/>
          <a:ext cx="10881360" cy="4206240"/>
        </p:xfrm>
        <a:graphic>
          <a:graphicData uri="http://schemas.openxmlformats.org/drawingml/2006/table">
            <a:tbl>
              <a:tblPr/>
              <a:tblGrid>
                <a:gridCol w="4754880"/>
                <a:gridCol w="2651760"/>
                <a:gridCol w="3474720"/>
              </a:tblGrid>
              <a:tr h="5257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Metric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Target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Current Status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</a:tr>
              <a:tr h="5257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1B2130"/>
                          </a:solidFill>
                        </a:rPr>
                        <a:t>Schedule Performance Index (SPI)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1B2130"/>
                          </a:solidFill>
                        </a:rPr>
                        <a:t>≥ 0.95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1B2130"/>
                          </a:solidFill>
                        </a:rPr>
                        <a:t>On Track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257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1B2130"/>
                          </a:solidFill>
                        </a:rPr>
                        <a:t>Cost Performance Index (CPI)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1B2130"/>
                          </a:solidFill>
                        </a:rPr>
                        <a:t>≥ 0.95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1B2130"/>
                          </a:solidFill>
                        </a:rPr>
                        <a:t>On Track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C"/>
                    </a:solidFill>
                  </a:tcPr>
                </a:tc>
              </a:tr>
              <a:tr h="5257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1B2130"/>
                          </a:solidFill>
                        </a:rPr>
                        <a:t>Data Conversion Accuracy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1B2130"/>
                          </a:solidFill>
                        </a:rPr>
                        <a:t>≥ 99.5% record match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1B2130"/>
                          </a:solidFill>
                        </a:rPr>
                        <a:t>Not Yet Measurable — Dry Run 1 Pending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257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1B2130"/>
                          </a:solidFill>
                        </a:rPr>
                        <a:t>Critical/High Defect Escape Rate to UAT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1B2130"/>
                          </a:solidFill>
                        </a:rPr>
                        <a:t>≤ 5%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1B2130"/>
                          </a:solidFill>
                        </a:rPr>
                        <a:t>Not Yet Measurable — Build In Progress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C"/>
                    </a:solidFill>
                  </a:tcPr>
                </a:tc>
              </a:tr>
              <a:tr h="5257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1B2130"/>
                          </a:solidFill>
                        </a:rPr>
                        <a:t>Security Findings (Critical/High) at Go-Live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1B2130"/>
                          </a:solidFill>
                        </a:rPr>
                        <a:t>0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1B2130"/>
                          </a:solidFill>
                        </a:rPr>
                        <a:t>On Track — Staging Finding Remediated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257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1B2130"/>
                          </a:solidFill>
                        </a:rPr>
                        <a:t>Training Completion Rate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1B2130"/>
                          </a:solidFill>
                        </a:rPr>
                        <a:t>≥ 95% prior to Go-Live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1B2130"/>
                          </a:solidFill>
                        </a:rPr>
                        <a:t>Not Started — Scheduled Later Phases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C"/>
                    </a:solidFill>
                  </a:tcPr>
                </a:tc>
              </a:tr>
              <a:tr h="5257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1B2130"/>
                          </a:solidFill>
                        </a:rPr>
                        <a:t>Hypercare Severity-1 Incidents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1B2130"/>
                          </a:solidFill>
                        </a:rPr>
                        <a:t>≤ 2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1B2130"/>
                          </a:solidFill>
                        </a:rPr>
                        <a:t>Not Yet Applicable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 3"/>
          <p:cNvSpPr/>
          <p:nvPr/>
        </p:nvSpPr>
        <p:spPr>
          <a:xfrm>
            <a:off x="548640" y="6473952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Enrollment &amp; Claims Platform Modernization  ·  ACME Company  ·  Illustrative Portfolio Demonstration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9399" y="587959"/>
            <a:ext cx="241402" cy="24140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88720" y="45720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105156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21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Resource &amp; Team Status</a:t>
            </a:r>
            <a:endParaRPr lang="en-US" sz="3200" dirty="0"/>
          </a:p>
        </p:txBody>
      </p:sp>
      <p:graphicFrame>
        <p:nvGraphicFramePr>
          <p:cNvPr id="6" name="Chart 0" descr=""/>
          <p:cNvGraphicFramePr/>
          <p:nvPr/>
        </p:nvGraphicFramePr>
        <p:xfrm>
          <a:off x="548640" y="1828800"/>
          <a:ext cx="10881360" cy="37490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Text 3"/>
          <p:cNvSpPr/>
          <p:nvPr/>
        </p:nvSpPr>
        <p:spPr>
          <a:xfrm>
            <a:off x="548640" y="5806440"/>
            <a:ext cx="10881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i="1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 team stands at 20 named resources across Program Management, Architecture, Data Conversion, System Upgrade, QA (onshore/offshore), six Integration Development tracks, Compliance/Audit, Procurement, Governance, Change Management, Training, and Customer Experience.</a:t>
            </a:r>
            <a:endParaRPr lang="en-US" sz="1250" dirty="0"/>
          </a:p>
        </p:txBody>
      </p:sp>
      <p:sp>
        <p:nvSpPr>
          <p:cNvPr id="8" name="Text 4"/>
          <p:cNvSpPr/>
          <p:nvPr/>
        </p:nvSpPr>
        <p:spPr>
          <a:xfrm>
            <a:off x="548640" y="6473952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Enrollment &amp; Claims Platform Modernization  ·  ACME Company  ·  Illustrative Portfolio Demonstration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9399" y="587959"/>
            <a:ext cx="241402" cy="24140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88720" y="45720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GOVERNANCE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105156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21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Change Control Summary</a:t>
            </a:r>
            <a:endParaRPr lang="en-US" sz="3200" dirty="0"/>
          </a:p>
        </p:txBody>
      </p:sp>
      <p:sp>
        <p:nvSpPr>
          <p:cNvPr id="6" name="Shape 3"/>
          <p:cNvSpPr/>
          <p:nvPr/>
        </p:nvSpPr>
        <p:spPr>
          <a:xfrm>
            <a:off x="548640" y="1874520"/>
            <a:ext cx="3291840" cy="2103120"/>
          </a:xfrm>
          <a:prstGeom prst="roundRect">
            <a:avLst>
              <a:gd name="adj" fmla="val 4348"/>
            </a:avLst>
          </a:prstGeom>
          <a:solidFill>
            <a:srgbClr val="E7F4ED"/>
          </a:solidFill>
          <a:ln/>
        </p:spPr>
      </p:sp>
      <p:sp>
        <p:nvSpPr>
          <p:cNvPr id="7" name="Text 4"/>
          <p:cNvSpPr/>
          <p:nvPr/>
        </p:nvSpPr>
        <p:spPr>
          <a:xfrm>
            <a:off x="548640" y="210312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1E7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/ 10</a:t>
            </a:r>
            <a:endParaRPr lang="en-US" sz="4600" dirty="0"/>
          </a:p>
        </p:txBody>
      </p:sp>
      <p:sp>
        <p:nvSpPr>
          <p:cNvPr id="8" name="Text 5"/>
          <p:cNvSpPr/>
          <p:nvPr/>
        </p:nvSpPr>
        <p:spPr>
          <a:xfrm>
            <a:off x="548640" y="3017520"/>
            <a:ext cx="3291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100" kern="0" dirty="0">
                <a:solidFill>
                  <a:srgbClr val="1E7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CHANGE REQUESTS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spc="100" kern="0" dirty="0">
                <a:solidFill>
                  <a:srgbClr val="1E7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IMPLEMENTED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206240" y="1920240"/>
            <a:ext cx="411480" cy="411480"/>
          </a:xfrm>
          <a:prstGeom prst="ellipse">
            <a:avLst/>
          </a:prstGeom>
          <a:solidFill>
            <a:srgbClr val="1E7B4D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3225" y="2027225"/>
            <a:ext cx="197510" cy="19751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4846320" y="1892808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Security, Performance &amp; DR Testing added</a:t>
            </a:r>
            <a:endParaRPr lang="en-US" sz="1450" dirty="0"/>
          </a:p>
        </p:txBody>
      </p:sp>
      <p:sp>
        <p:nvSpPr>
          <p:cNvPr id="12" name="Text 8"/>
          <p:cNvSpPr/>
          <p:nvPr/>
        </p:nvSpPr>
        <p:spPr>
          <a:xfrm>
            <a:off x="4846320" y="2267712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Steering Committee approved — Testing phase scope</a:t>
            </a:r>
            <a:endParaRPr lang="en-US" sz="1200" dirty="0"/>
          </a:p>
        </p:txBody>
      </p:sp>
      <p:sp>
        <p:nvSpPr>
          <p:cNvPr id="13" name="Shape 9"/>
          <p:cNvSpPr/>
          <p:nvPr/>
        </p:nvSpPr>
        <p:spPr>
          <a:xfrm>
            <a:off x="4206240" y="2633472"/>
            <a:ext cx="411480" cy="411480"/>
          </a:xfrm>
          <a:prstGeom prst="ellipse">
            <a:avLst/>
          </a:prstGeom>
          <a:solidFill>
            <a:srgbClr val="1E7B4D"/>
          </a:solidFill>
          <a:ln/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3225" y="2740457"/>
            <a:ext cx="197510" cy="19751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4846320" y="260604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SOX Control Impact Assessment &amp; Compliance Testing</a:t>
            </a:r>
            <a:endParaRPr lang="en-US" sz="1450" dirty="0"/>
          </a:p>
        </p:txBody>
      </p:sp>
      <p:sp>
        <p:nvSpPr>
          <p:cNvPr id="16" name="Text 11"/>
          <p:cNvSpPr/>
          <p:nvPr/>
        </p:nvSpPr>
        <p:spPr>
          <a:xfrm>
            <a:off x="4846320" y="2980944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Steering Committee approved — updated WBS, PM Plan, RAIDD Log, Resource Register</a:t>
            </a:r>
            <a:endParaRPr lang="en-US" sz="1200" dirty="0"/>
          </a:p>
        </p:txBody>
      </p:sp>
      <p:sp>
        <p:nvSpPr>
          <p:cNvPr id="17" name="Shape 12"/>
          <p:cNvSpPr/>
          <p:nvPr/>
        </p:nvSpPr>
        <p:spPr>
          <a:xfrm>
            <a:off x="4206240" y="3346704"/>
            <a:ext cx="411480" cy="411480"/>
          </a:xfrm>
          <a:prstGeom prst="ellipse">
            <a:avLst/>
          </a:prstGeom>
          <a:solidFill>
            <a:srgbClr val="1E7B4D"/>
          </a:solidFill>
          <a:ln/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3225" y="3453689"/>
            <a:ext cx="197510" cy="19751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4846320" y="3319272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Offshore QA Coordination role &amp; dual-shore model</a:t>
            </a:r>
            <a:endParaRPr lang="en-US" sz="1450" dirty="0"/>
          </a:p>
        </p:txBody>
      </p:sp>
      <p:sp>
        <p:nvSpPr>
          <p:cNvPr id="20" name="Text 14"/>
          <p:cNvSpPr/>
          <p:nvPr/>
        </p:nvSpPr>
        <p:spPr>
          <a:xfrm>
            <a:off x="4846320" y="3694176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PM-approved — added capacity ahead of Build ramp-up</a:t>
            </a:r>
            <a:endParaRPr lang="en-US" sz="1200" dirty="0"/>
          </a:p>
        </p:txBody>
      </p:sp>
      <p:sp>
        <p:nvSpPr>
          <p:cNvPr id="21" name="Text 15"/>
          <p:cNvSpPr/>
          <p:nvPr/>
        </p:nvSpPr>
        <p:spPr>
          <a:xfrm>
            <a:off x="548640" y="4297680"/>
            <a:ext cx="10607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50" i="1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change requests to date have followed the program's tiered governance model (PM / PMO / Steering Committee) and are fully reflected in the WBS, PM Plan, RAIDD Log, and Resource Register.</a:t>
            </a:r>
            <a:endParaRPr lang="en-US" sz="1350" dirty="0"/>
          </a:p>
        </p:txBody>
      </p:sp>
      <p:sp>
        <p:nvSpPr>
          <p:cNvPr id="22" name="Text 16"/>
          <p:cNvSpPr/>
          <p:nvPr/>
        </p:nvSpPr>
        <p:spPr>
          <a:xfrm>
            <a:off x="548640" y="6473952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Enrollment &amp; Claims Platform Modernization  ·  ACME Company  ·  Illustrative Portfolio Demonstration</a:t>
            </a:r>
            <a:endParaRPr lang="en-US" sz="900" dirty="0"/>
          </a:p>
        </p:txBody>
      </p:sp>
      <p:sp>
        <p:nvSpPr>
          <p:cNvPr id="23" name="Text 17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502920" cy="502920"/>
          </a:xfrm>
          <a:prstGeom prst="ellipse">
            <a:avLst/>
          </a:prstGeom>
          <a:solidFill>
            <a:srgbClr val="5B6472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9399" y="587959"/>
            <a:ext cx="241402" cy="24140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88720" y="45720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APPENDIX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105156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21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Steering Committee Roster</a:t>
            </a:r>
            <a:endParaRPr lang="en-US" sz="3200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874520"/>
          <a:ext cx="10881360" cy="4206240"/>
        </p:xfrm>
        <a:graphic>
          <a:graphicData uri="http://schemas.openxmlformats.org/drawingml/2006/table">
            <a:tbl>
              <a:tblPr/>
              <a:tblGrid>
                <a:gridCol w="2651760"/>
                <a:gridCol w="6400800"/>
                <a:gridCol w="1828800"/>
              </a:tblGrid>
              <a:tr h="4673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Name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Role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Voting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</a:tr>
              <a:tr h="4673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G. Whitfield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Executive Sponsor (VP of Operations)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Yes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73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A. Marchetti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CIO / VP of Information Technology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Yes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C"/>
                    </a:solidFill>
                  </a:tcPr>
                </a:tc>
              </a:tr>
              <a:tr h="4673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R. Castellano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VP, Underwriting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Yes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73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J. Boudreaux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VP, Claims Administration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Yes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C"/>
                    </a:solidFill>
                  </a:tcPr>
                </a:tc>
              </a:tr>
              <a:tr h="4673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S. Whitcombe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VP, Finance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Yes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73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N. Sharma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Chief Compliance Officer / General Counsel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Yes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C"/>
                    </a:solidFill>
                  </a:tcPr>
                </a:tc>
              </a:tr>
              <a:tr h="4673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S. Ryan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Director, PMO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Yes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73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C. Tyrrell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Program Manager (briefs the committee)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1B2130"/>
                          </a:solidFill>
                        </a:rPr>
                        <a:t>No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2FC"/>
                    </a:solidFill>
                  </a:tcPr>
                </a:tc>
              </a:tr>
            </a:tbl>
          </a:graphicData>
        </a:graphic>
      </p:graphicFrame>
      <p:sp>
        <p:nvSpPr>
          <p:cNvPr id="7" name="Text 3"/>
          <p:cNvSpPr/>
          <p:nvPr/>
        </p:nvSpPr>
        <p:spPr>
          <a:xfrm>
            <a:off x="548640" y="6473952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Enrollment &amp; Claims Platform Modernization  ·  ACME Company  ·  Illustrative Portfolio Demonstration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2651760"/>
            <a:ext cx="10515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Questions &amp; Discussion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822960" y="3703320"/>
            <a:ext cx="2011680" cy="0"/>
          </a:xfrm>
          <a:prstGeom prst="line">
            <a:avLst/>
          </a:prstGeom>
          <a:noFill/>
          <a:ln w="3175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22960" y="3931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C. Tyrrell, Program Manager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4343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AA9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Enrollment &amp; Claims Platform Modernization  ·  ACME Company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9399" y="587959"/>
            <a:ext cx="241402" cy="24140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88720" y="45720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AGENDA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105156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21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We'll Cover Today</a:t>
            </a:r>
            <a:endParaRPr lang="en-US" sz="3200" dirty="0"/>
          </a:p>
        </p:txBody>
      </p:sp>
      <p:sp>
        <p:nvSpPr>
          <p:cNvPr id="6" name="Shape 3"/>
          <p:cNvSpPr/>
          <p:nvPr/>
        </p:nvSpPr>
        <p:spPr>
          <a:xfrm>
            <a:off x="640080" y="1965960"/>
            <a:ext cx="457200" cy="45720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" y="2084832"/>
            <a:ext cx="219456" cy="219456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325880" y="1938528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</a:t>
            </a:r>
            <a:endParaRPr lang="en-US" sz="1700" dirty="0"/>
          </a:p>
        </p:txBody>
      </p:sp>
      <p:sp>
        <p:nvSpPr>
          <p:cNvPr id="9" name="Text 5"/>
          <p:cNvSpPr/>
          <p:nvPr/>
        </p:nvSpPr>
        <p:spPr>
          <a:xfrm>
            <a:off x="1325880" y="2267712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Overall program health and key message</a:t>
            </a:r>
            <a:endParaRPr lang="en-US" sz="1250" dirty="0"/>
          </a:p>
        </p:txBody>
      </p:sp>
      <p:sp>
        <p:nvSpPr>
          <p:cNvPr id="10" name="Shape 6"/>
          <p:cNvSpPr/>
          <p:nvPr/>
        </p:nvSpPr>
        <p:spPr>
          <a:xfrm>
            <a:off x="640080" y="2715768"/>
            <a:ext cx="457200" cy="457200"/>
          </a:xfrm>
          <a:prstGeom prst="ellipse">
            <a:avLst/>
          </a:prstGeom>
          <a:solidFill>
            <a:srgbClr val="C9A227"/>
          </a:solidFill>
          <a:ln/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952" y="2834640"/>
            <a:ext cx="219456" cy="219456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325880" y="2688336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Requested</a:t>
            </a:r>
            <a:endParaRPr lang="en-US" sz="1700" dirty="0"/>
          </a:p>
        </p:txBody>
      </p:sp>
      <p:sp>
        <p:nvSpPr>
          <p:cNvPr id="13" name="Text 8"/>
          <p:cNvSpPr/>
          <p:nvPr/>
        </p:nvSpPr>
        <p:spPr>
          <a:xfrm>
            <a:off x="1325880" y="301752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item for Steering Committee approval</a:t>
            </a:r>
            <a:endParaRPr lang="en-US" sz="1250" dirty="0"/>
          </a:p>
        </p:txBody>
      </p:sp>
      <p:sp>
        <p:nvSpPr>
          <p:cNvPr id="14" name="Shape 9"/>
          <p:cNvSpPr/>
          <p:nvPr/>
        </p:nvSpPr>
        <p:spPr>
          <a:xfrm>
            <a:off x="640080" y="3465576"/>
            <a:ext cx="457200" cy="45720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952" y="3584448"/>
            <a:ext cx="219456" cy="219456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1325880" y="3438144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 &amp; Milestones</a:t>
            </a:r>
            <a:endParaRPr lang="en-US" sz="1700" dirty="0"/>
          </a:p>
        </p:txBody>
      </p:sp>
      <p:sp>
        <p:nvSpPr>
          <p:cNvPr id="17" name="Text 11"/>
          <p:cNvSpPr/>
          <p:nvPr/>
        </p:nvSpPr>
        <p:spPr>
          <a:xfrm>
            <a:off x="1325880" y="3767328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progress and the road ahead</a:t>
            </a:r>
            <a:endParaRPr lang="en-US" sz="1250" dirty="0"/>
          </a:p>
        </p:txBody>
      </p:sp>
      <p:sp>
        <p:nvSpPr>
          <p:cNvPr id="18" name="Shape 12"/>
          <p:cNvSpPr/>
          <p:nvPr/>
        </p:nvSpPr>
        <p:spPr>
          <a:xfrm>
            <a:off x="640080" y="4215384"/>
            <a:ext cx="457200" cy="457200"/>
          </a:xfrm>
          <a:prstGeom prst="ellipse">
            <a:avLst/>
          </a:prstGeom>
          <a:solidFill>
            <a:srgbClr val="C9A227"/>
          </a:solidFill>
          <a:ln/>
        </p:spPr>
      </p:sp>
      <p:pic>
        <p:nvPicPr>
          <p:cNvPr id="1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8952" y="4334256"/>
            <a:ext cx="219456" cy="219456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1325880" y="4187952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 &amp; Financials</a:t>
            </a:r>
            <a:endParaRPr lang="en-US" sz="1700" dirty="0"/>
          </a:p>
        </p:txBody>
      </p:sp>
      <p:sp>
        <p:nvSpPr>
          <p:cNvPr id="21" name="Text 14"/>
          <p:cNvSpPr/>
          <p:nvPr/>
        </p:nvSpPr>
        <p:spPr>
          <a:xfrm>
            <a:off x="1325880" y="4517136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Spend, forecast, and variance</a:t>
            </a:r>
            <a:endParaRPr lang="en-US" sz="1250" dirty="0"/>
          </a:p>
        </p:txBody>
      </p:sp>
      <p:sp>
        <p:nvSpPr>
          <p:cNvPr id="22" name="Shape 15"/>
          <p:cNvSpPr/>
          <p:nvPr/>
        </p:nvSpPr>
        <p:spPr>
          <a:xfrm>
            <a:off x="640080" y="4965192"/>
            <a:ext cx="457200" cy="45720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23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8952" y="5084064"/>
            <a:ext cx="219456" cy="219456"/>
          </a:xfrm>
          <a:prstGeom prst="rect">
            <a:avLst/>
          </a:prstGeom>
        </p:spPr>
      </p:pic>
      <p:sp>
        <p:nvSpPr>
          <p:cNvPr id="24" name="Text 16"/>
          <p:cNvSpPr/>
          <p:nvPr/>
        </p:nvSpPr>
        <p:spPr>
          <a:xfrm>
            <a:off x="1325880" y="493776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Risks, Issues &amp; Quality</a:t>
            </a:r>
            <a:endParaRPr lang="en-US" sz="1700" dirty="0"/>
          </a:p>
        </p:txBody>
      </p:sp>
      <p:sp>
        <p:nvSpPr>
          <p:cNvPr id="25" name="Text 17"/>
          <p:cNvSpPr/>
          <p:nvPr/>
        </p:nvSpPr>
        <p:spPr>
          <a:xfrm>
            <a:off x="1325880" y="5266944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What's on watch and how we're tracking</a:t>
            </a:r>
            <a:endParaRPr lang="en-US" sz="1250" dirty="0"/>
          </a:p>
        </p:txBody>
      </p:sp>
      <p:sp>
        <p:nvSpPr>
          <p:cNvPr id="26" name="Shape 18"/>
          <p:cNvSpPr/>
          <p:nvPr/>
        </p:nvSpPr>
        <p:spPr>
          <a:xfrm>
            <a:off x="640080" y="5715000"/>
            <a:ext cx="457200" cy="457200"/>
          </a:xfrm>
          <a:prstGeom prst="ellipse">
            <a:avLst/>
          </a:prstGeom>
          <a:solidFill>
            <a:srgbClr val="C9A227"/>
          </a:solidFill>
          <a:ln/>
        </p:spPr>
      </p:sp>
      <p:pic>
        <p:nvPicPr>
          <p:cNvPr id="27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8952" y="5833872"/>
            <a:ext cx="219456" cy="219456"/>
          </a:xfrm>
          <a:prstGeom prst="rect">
            <a:avLst/>
          </a:prstGeom>
        </p:spPr>
      </p:pic>
      <p:sp>
        <p:nvSpPr>
          <p:cNvPr id="28" name="Text 19"/>
          <p:cNvSpPr/>
          <p:nvPr/>
        </p:nvSpPr>
        <p:spPr>
          <a:xfrm>
            <a:off x="1325880" y="5687568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Resources &amp; Change Control</a:t>
            </a:r>
            <a:endParaRPr lang="en-US" sz="1700" dirty="0"/>
          </a:p>
        </p:txBody>
      </p:sp>
      <p:sp>
        <p:nvSpPr>
          <p:cNvPr id="29" name="Text 20"/>
          <p:cNvSpPr/>
          <p:nvPr/>
        </p:nvSpPr>
        <p:spPr>
          <a:xfrm>
            <a:off x="1325880" y="6016752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status and governance activity</a:t>
            </a:r>
            <a:endParaRPr lang="en-US" sz="1250" dirty="0"/>
          </a:p>
        </p:txBody>
      </p:sp>
      <p:sp>
        <p:nvSpPr>
          <p:cNvPr id="30" name="Text 21"/>
          <p:cNvSpPr/>
          <p:nvPr/>
        </p:nvSpPr>
        <p:spPr>
          <a:xfrm>
            <a:off x="548640" y="6473952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Enrollment &amp; Claims Platform Modernization  ·  ACME Company  ·  Illustrative Portfolio Demonstration</a:t>
            </a:r>
            <a:endParaRPr lang="en-US" sz="900" dirty="0"/>
          </a:p>
        </p:txBody>
      </p:sp>
      <p:sp>
        <p:nvSpPr>
          <p:cNvPr id="31" name="Text 22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9399" y="587959"/>
            <a:ext cx="241402" cy="24140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88720" y="45720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105156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21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Program Health at a Glance</a:t>
            </a:r>
            <a:endParaRPr lang="en-US" sz="3200" dirty="0"/>
          </a:p>
        </p:txBody>
      </p:sp>
      <p:sp>
        <p:nvSpPr>
          <p:cNvPr id="6" name="Shape 3"/>
          <p:cNvSpPr/>
          <p:nvPr/>
        </p:nvSpPr>
        <p:spPr>
          <a:xfrm>
            <a:off x="548640" y="1874520"/>
            <a:ext cx="2103120" cy="777240"/>
          </a:xfrm>
          <a:prstGeom prst="roundRect">
            <a:avLst>
              <a:gd name="adj" fmla="val 14118"/>
            </a:avLst>
          </a:prstGeom>
          <a:solidFill>
            <a:srgbClr val="FDF3DF"/>
          </a:solidFill>
          <a:ln/>
        </p:spPr>
      </p:sp>
      <p:sp>
        <p:nvSpPr>
          <p:cNvPr id="7" name="Text 4"/>
          <p:cNvSpPr/>
          <p:nvPr/>
        </p:nvSpPr>
        <p:spPr>
          <a:xfrm>
            <a:off x="548640" y="1874520"/>
            <a:ext cx="2103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9A64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YELLOW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2880360" y="1783080"/>
            <a:ext cx="877824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Conversion &amp; Integration Build phases now underway. 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 has completed Initiation, Requirements &amp; Vendor Selection, and System Upgrade Validation. A high-severity data quality risk in the historical claims data (R-001) could extend the Data Conversion timeline if root-cause cleansing proves insufficient. Get-to-Green plan: complete data profiling ahead of schedule and hold a third Dry Run cycle in reserve. No milestone changes are being proposed this period.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548640" y="3429000"/>
            <a:ext cx="2514600" cy="1371600"/>
          </a:xfrm>
          <a:prstGeom prst="roundRect">
            <a:avLst>
              <a:gd name="adj" fmla="val 5333"/>
            </a:avLst>
          </a:prstGeom>
          <a:solidFill>
            <a:srgbClr val="EEF2FC"/>
          </a:solidFill>
          <a:ln/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548640" y="3611880"/>
            <a:ext cx="2514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37%</a:t>
            </a:r>
            <a:endParaRPr lang="en-US" sz="4000" dirty="0"/>
          </a:p>
        </p:txBody>
      </p:sp>
      <p:sp>
        <p:nvSpPr>
          <p:cNvPr id="11" name="Text 8"/>
          <p:cNvSpPr/>
          <p:nvPr/>
        </p:nvSpPr>
        <p:spPr>
          <a:xfrm>
            <a:off x="548640" y="429768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 COMPLETE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246120" y="3429000"/>
            <a:ext cx="2514600" cy="1371600"/>
          </a:xfrm>
          <a:prstGeom prst="roundRect">
            <a:avLst>
              <a:gd name="adj" fmla="val 5333"/>
            </a:avLst>
          </a:prstGeom>
          <a:solidFill>
            <a:srgbClr val="EEF2FC"/>
          </a:solidFill>
          <a:ln/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3246120" y="3611880"/>
            <a:ext cx="2514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43%</a:t>
            </a:r>
            <a:endParaRPr lang="en-US" sz="4000" dirty="0"/>
          </a:p>
        </p:txBody>
      </p:sp>
      <p:sp>
        <p:nvSpPr>
          <p:cNvPr id="14" name="Text 11"/>
          <p:cNvSpPr/>
          <p:nvPr/>
        </p:nvSpPr>
        <p:spPr>
          <a:xfrm>
            <a:off x="3246120" y="429768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 SPENT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5943600" y="3429000"/>
            <a:ext cx="2514600" cy="1371600"/>
          </a:xfrm>
          <a:prstGeom prst="roundRect">
            <a:avLst>
              <a:gd name="adj" fmla="val 5333"/>
            </a:avLst>
          </a:prstGeom>
          <a:solidFill>
            <a:srgbClr val="EEF2FC"/>
          </a:solidFill>
          <a:ln/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943600" y="3611880"/>
            <a:ext cx="2514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9A64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+2.1%</a:t>
            </a:r>
            <a:endParaRPr lang="en-US" sz="4000" dirty="0"/>
          </a:p>
        </p:txBody>
      </p:sp>
      <p:sp>
        <p:nvSpPr>
          <p:cNvPr id="17" name="Text 14"/>
          <p:cNvSpPr/>
          <p:nvPr/>
        </p:nvSpPr>
        <p:spPr>
          <a:xfrm>
            <a:off x="5943600" y="429768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FORECAST VARIANCE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8641080" y="3429000"/>
            <a:ext cx="2514600" cy="1371600"/>
          </a:xfrm>
          <a:prstGeom prst="roundRect">
            <a:avLst>
              <a:gd name="adj" fmla="val 5333"/>
            </a:avLst>
          </a:prstGeom>
          <a:solidFill>
            <a:srgbClr val="EEF2FC"/>
          </a:solidFill>
          <a:ln/>
          <a:effectLst>
            <a:outerShdw sx="100000" sy="100000" kx="0" ky="0" algn="bl" rotWithShape="0" blurRad="101600" dist="25400" dir="5400000">
              <a:srgbClr val="000000">
                <a:alpha val="8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8641080" y="3611880"/>
            <a:ext cx="2514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B2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4000" dirty="0"/>
          </a:p>
        </p:txBody>
      </p:sp>
      <p:sp>
        <p:nvSpPr>
          <p:cNvPr id="20" name="Text 17"/>
          <p:cNvSpPr/>
          <p:nvPr/>
        </p:nvSpPr>
        <p:spPr>
          <a:xfrm>
            <a:off x="8641080" y="429768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HIGH-SEVERITY RISK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548640" y="5120640"/>
            <a:ext cx="9601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Milestone: Data Conversion Sign-off — 16 March 2027</a:t>
            </a:r>
            <a:endParaRPr lang="en-US" sz="1500" dirty="0"/>
          </a:p>
        </p:txBody>
      </p:sp>
      <p:sp>
        <p:nvSpPr>
          <p:cNvPr id="22" name="Text 19"/>
          <p:cNvSpPr/>
          <p:nvPr/>
        </p:nvSpPr>
        <p:spPr>
          <a:xfrm>
            <a:off x="548640" y="6473952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Enrollment &amp; Claims Platform Modernization  ·  ACME Company  ·  Illustrative Portfolio Demonstration</a:t>
            </a:r>
            <a:endParaRPr lang="en-US" sz="900" dirty="0"/>
          </a:p>
        </p:txBody>
      </p:sp>
      <p:sp>
        <p:nvSpPr>
          <p:cNvPr id="23" name="Text 20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640080"/>
            <a:ext cx="640080" cy="640080"/>
          </a:xfrm>
          <a:prstGeom prst="ellipse">
            <a:avLst/>
          </a:prstGeom>
          <a:solidFill>
            <a:srgbClr val="C9A227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501" y="806501"/>
            <a:ext cx="307238" cy="30723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63040" y="658368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2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REQUESTED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640080" y="1600200"/>
            <a:ext cx="10881360" cy="1600200"/>
          </a:xfrm>
          <a:prstGeom prst="roundRect">
            <a:avLst>
              <a:gd name="adj" fmla="val 4571"/>
            </a:avLst>
          </a:prstGeom>
          <a:solidFill>
            <a:srgbClr val="FFFFFF"/>
          </a:solidFill>
          <a:ln/>
        </p:spPr>
      </p:sp>
      <p:sp>
        <p:nvSpPr>
          <p:cNvPr id="6" name="Text 3"/>
          <p:cNvSpPr/>
          <p:nvPr/>
        </p:nvSpPr>
        <p:spPr>
          <a:xfrm>
            <a:off x="914400" y="1783080"/>
            <a:ext cx="103327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1B21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Pre-approve contingency utilization of up to $150,000 for a third Data Conversion Dry Run cycle, should root-cause cleansing of historical claims data (R-001) prove insufficient ahead of the scheduled Dry Run 2.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640080" y="3520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THIS MATTERS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640080" y="3931920"/>
            <a:ext cx="365760" cy="365760"/>
          </a:xfrm>
          <a:prstGeom prst="ellipse">
            <a:avLst/>
          </a:prstGeom>
          <a:solidFill>
            <a:srgbClr val="1E7B4D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178" y="4027018"/>
            <a:ext cx="175565" cy="175565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143000" y="3913632"/>
            <a:ext cx="9875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Protects the Data Conversion Sign-off milestone (16 Mar 2027)</a:t>
            </a:r>
            <a:endParaRPr lang="en-US" sz="1450" dirty="0"/>
          </a:p>
        </p:txBody>
      </p:sp>
      <p:sp>
        <p:nvSpPr>
          <p:cNvPr id="11" name="Shape 7"/>
          <p:cNvSpPr/>
          <p:nvPr/>
        </p:nvSpPr>
        <p:spPr>
          <a:xfrm>
            <a:off x="640080" y="4498848"/>
            <a:ext cx="365760" cy="365760"/>
          </a:xfrm>
          <a:prstGeom prst="ellipse">
            <a:avLst/>
          </a:prstGeom>
          <a:solidFill>
            <a:srgbClr val="1E7B4D"/>
          </a:solidFill>
          <a:ln/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178" y="4593946"/>
            <a:ext cx="175565" cy="175565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143000" y="4480560"/>
            <a:ext cx="9875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Contingency Reserve currently has $0.58M of $0.642M available — sufficient capacity</a:t>
            </a:r>
            <a:endParaRPr lang="en-US" sz="1450" dirty="0"/>
          </a:p>
        </p:txBody>
      </p:sp>
      <p:sp>
        <p:nvSpPr>
          <p:cNvPr id="14" name="Shape 9"/>
          <p:cNvSpPr/>
          <p:nvPr/>
        </p:nvSpPr>
        <p:spPr>
          <a:xfrm>
            <a:off x="640080" y="5065776"/>
            <a:ext cx="365760" cy="365760"/>
          </a:xfrm>
          <a:prstGeom prst="ellipse">
            <a:avLst/>
          </a:prstGeom>
          <a:solidFill>
            <a:srgbClr val="1E7B4D"/>
          </a:solidFill>
          <a:ln/>
        </p:spPr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5178" y="5160874"/>
            <a:ext cx="175565" cy="175565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1143000" y="5047488"/>
            <a:ext cx="9875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schedule impact if approved and invoked promptly; avoided cost if not needed</a:t>
            </a:r>
            <a:endParaRPr lang="en-US" sz="1450" dirty="0"/>
          </a:p>
        </p:txBody>
      </p:sp>
      <p:sp>
        <p:nvSpPr>
          <p:cNvPr id="17" name="Text 11"/>
          <p:cNvSpPr/>
          <p:nvPr/>
        </p:nvSpPr>
        <p:spPr>
          <a:xfrm>
            <a:off x="640080" y="59893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RECOMMENDATION:  Approve</a:t>
            </a:r>
            <a:endParaRPr lang="en-US" sz="1800" dirty="0"/>
          </a:p>
        </p:txBody>
      </p:sp>
      <p:sp>
        <p:nvSpPr>
          <p:cNvPr id="18" name="Text 12"/>
          <p:cNvSpPr/>
          <p:nvPr/>
        </p:nvSpPr>
        <p:spPr>
          <a:xfrm>
            <a:off x="548640" y="6473952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Enrollment &amp; Claims Platform Modernization  ·  ACME Company  ·  Illustrative Portfolio Demonstration</a:t>
            </a:r>
            <a:endParaRPr lang="en-US" sz="900" dirty="0"/>
          </a:p>
        </p:txBody>
      </p:sp>
      <p:sp>
        <p:nvSpPr>
          <p:cNvPr id="19" name="Text 13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9399" y="587959"/>
            <a:ext cx="241402" cy="24140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88720" y="45720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1051560"/>
            <a:ext cx="9601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21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Program Timeline &amp; Milestones</a:t>
            </a:r>
            <a:endParaRPr lang="en-US" sz="3200" dirty="0"/>
          </a:p>
        </p:txBody>
      </p:sp>
      <p:sp>
        <p:nvSpPr>
          <p:cNvPr id="6" name="Shape 3"/>
          <p:cNvSpPr/>
          <p:nvPr/>
        </p:nvSpPr>
        <p:spPr>
          <a:xfrm>
            <a:off x="822960" y="3017520"/>
            <a:ext cx="10515600" cy="0"/>
          </a:xfrm>
          <a:prstGeom prst="line">
            <a:avLst/>
          </a:prstGeom>
          <a:noFill/>
          <a:ln w="31750">
            <a:solidFill>
              <a:srgbClr val="D9DEEA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694944" y="2889504"/>
            <a:ext cx="256032" cy="256032"/>
          </a:xfrm>
          <a:prstGeom prst="ellipse">
            <a:avLst/>
          </a:prstGeom>
          <a:solidFill>
            <a:srgbClr val="1E7B4D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37160" y="2011680"/>
            <a:ext cx="1371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Kickoff</a:t>
            </a:r>
            <a:endParaRPr lang="en-US" sz="1150" dirty="0"/>
          </a:p>
        </p:txBody>
      </p:sp>
      <p:sp>
        <p:nvSpPr>
          <p:cNvPr id="9" name="Text 6"/>
          <p:cNvSpPr/>
          <p:nvPr/>
        </p:nvSpPr>
        <p:spPr>
          <a:xfrm>
            <a:off x="137160" y="3218688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Aug 26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2447544" y="2889504"/>
            <a:ext cx="256032" cy="256032"/>
          </a:xfrm>
          <a:prstGeom prst="ellipse">
            <a:avLst/>
          </a:prstGeom>
          <a:solidFill>
            <a:srgbClr val="1E7B4D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889760" y="2011680"/>
            <a:ext cx="1371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Requirements &amp;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Vendor Selection</a:t>
            </a:r>
            <a:endParaRPr lang="en-US" sz="1150" dirty="0"/>
          </a:p>
        </p:txBody>
      </p:sp>
      <p:sp>
        <p:nvSpPr>
          <p:cNvPr id="12" name="Text 9"/>
          <p:cNvSpPr/>
          <p:nvPr/>
        </p:nvSpPr>
        <p:spPr>
          <a:xfrm>
            <a:off x="1889760" y="3218688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Nov 26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4200144" y="2889504"/>
            <a:ext cx="256032" cy="256032"/>
          </a:xfrm>
          <a:prstGeom prst="ellipse">
            <a:avLst/>
          </a:prstGeom>
          <a:solidFill>
            <a:srgbClr val="1E7B4D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3642360" y="2011680"/>
            <a:ext cx="1371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 Upgrade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Validated</a:t>
            </a:r>
            <a:endParaRPr lang="en-US" sz="1150" dirty="0"/>
          </a:p>
        </p:txBody>
      </p:sp>
      <p:sp>
        <p:nvSpPr>
          <p:cNvPr id="15" name="Text 12"/>
          <p:cNvSpPr/>
          <p:nvPr/>
        </p:nvSpPr>
        <p:spPr>
          <a:xfrm>
            <a:off x="3642360" y="3218688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Jan 27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5952744" y="2889504"/>
            <a:ext cx="256032" cy="256032"/>
          </a:xfrm>
          <a:prstGeom prst="ellipse">
            <a:avLst/>
          </a:prstGeom>
          <a:solidFill>
            <a:srgbClr val="1E2761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5394960" y="2011680"/>
            <a:ext cx="1371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Conversion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Sign-off</a:t>
            </a:r>
            <a:endParaRPr lang="en-US" sz="1150" dirty="0"/>
          </a:p>
        </p:txBody>
      </p:sp>
      <p:sp>
        <p:nvSpPr>
          <p:cNvPr id="18" name="Text 15"/>
          <p:cNvSpPr/>
          <p:nvPr/>
        </p:nvSpPr>
        <p:spPr>
          <a:xfrm>
            <a:off x="5394960" y="3218688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Mar 27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7705344" y="2889504"/>
            <a:ext cx="256032" cy="256032"/>
          </a:xfrm>
          <a:prstGeom prst="ellipse">
            <a:avLst/>
          </a:prstGeom>
          <a:solidFill>
            <a:srgbClr val="B9C2D6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7147560" y="2011680"/>
            <a:ext cx="1371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 Build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</a:t>
            </a:r>
            <a:endParaRPr lang="en-US" sz="1150" dirty="0"/>
          </a:p>
        </p:txBody>
      </p:sp>
      <p:sp>
        <p:nvSpPr>
          <p:cNvPr id="21" name="Text 18"/>
          <p:cNvSpPr/>
          <p:nvPr/>
        </p:nvSpPr>
        <p:spPr>
          <a:xfrm>
            <a:off x="7147560" y="3218688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May 27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9457944" y="2889504"/>
            <a:ext cx="256032" cy="256032"/>
          </a:xfrm>
          <a:prstGeom prst="ellipse">
            <a:avLst/>
          </a:prstGeom>
          <a:solidFill>
            <a:srgbClr val="B9C2D6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8900160" y="2011680"/>
            <a:ext cx="1371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Testing / UAT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Sign-off</a:t>
            </a:r>
            <a:endParaRPr lang="en-US" sz="1150" dirty="0"/>
          </a:p>
        </p:txBody>
      </p:sp>
      <p:sp>
        <p:nvSpPr>
          <p:cNvPr id="24" name="Text 21"/>
          <p:cNvSpPr/>
          <p:nvPr/>
        </p:nvSpPr>
        <p:spPr>
          <a:xfrm>
            <a:off x="8900160" y="3218688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Aug 27</a:t>
            </a:r>
            <a:endParaRPr lang="en-US" sz="1100" dirty="0"/>
          </a:p>
        </p:txBody>
      </p:sp>
      <p:sp>
        <p:nvSpPr>
          <p:cNvPr id="25" name="Shape 22"/>
          <p:cNvSpPr/>
          <p:nvPr/>
        </p:nvSpPr>
        <p:spPr>
          <a:xfrm>
            <a:off x="11210544" y="2889504"/>
            <a:ext cx="256032" cy="256032"/>
          </a:xfrm>
          <a:prstGeom prst="ellipse">
            <a:avLst/>
          </a:prstGeom>
          <a:solidFill>
            <a:srgbClr val="B9C2D6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10652760" y="2011680"/>
            <a:ext cx="1371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Go-Live</a:t>
            </a:r>
            <a:endParaRPr lang="en-US" sz="1150" dirty="0"/>
          </a:p>
        </p:txBody>
      </p:sp>
      <p:sp>
        <p:nvSpPr>
          <p:cNvPr id="27" name="Text 24"/>
          <p:cNvSpPr/>
          <p:nvPr/>
        </p:nvSpPr>
        <p:spPr>
          <a:xfrm>
            <a:off x="10652760" y="3218688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 Aug 27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822960" y="4206240"/>
            <a:ext cx="10515600" cy="1965960"/>
          </a:xfrm>
          <a:prstGeom prst="roundRect">
            <a:avLst>
              <a:gd name="adj" fmla="val 3721"/>
            </a:avLst>
          </a:prstGeom>
          <a:solidFill>
            <a:srgbClr val="EEF2FC"/>
          </a:solidFill>
          <a:ln/>
        </p:spPr>
      </p:sp>
      <p:sp>
        <p:nvSpPr>
          <p:cNvPr id="29" name="Text 26"/>
          <p:cNvSpPr/>
          <p:nvPr/>
        </p:nvSpPr>
        <p:spPr>
          <a:xfrm>
            <a:off x="1097280" y="43891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We Are</a:t>
            </a:r>
            <a:endParaRPr lang="en-US" sz="1500" dirty="0"/>
          </a:p>
        </p:txBody>
      </p:sp>
      <p:sp>
        <p:nvSpPr>
          <p:cNvPr id="30" name="Text 27"/>
          <p:cNvSpPr/>
          <p:nvPr/>
        </p:nvSpPr>
        <p:spPr>
          <a:xfrm>
            <a:off x="1097280" y="4754880"/>
            <a:ext cx="9966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program has passed three consecutive gate milestones on schedule. Data Conversion and Integration Build are now running in parallel — the program's most execution-intensive stretch — with Testing entrance criteria being prepared alongside. The next gate, Data Conversion Sign-off, is 60 calendar days out.</a:t>
            </a:r>
            <a:endParaRPr lang="en-US" sz="1450" dirty="0"/>
          </a:p>
        </p:txBody>
      </p:sp>
      <p:sp>
        <p:nvSpPr>
          <p:cNvPr id="31" name="Text 28"/>
          <p:cNvSpPr/>
          <p:nvPr/>
        </p:nvSpPr>
        <p:spPr>
          <a:xfrm>
            <a:off x="548640" y="6473952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Enrollment &amp; Claims Platform Modernization  ·  ACME Company  ·  Illustrative Portfolio Demonstration</a:t>
            </a:r>
            <a:endParaRPr lang="en-US" sz="900" dirty="0"/>
          </a:p>
        </p:txBody>
      </p:sp>
      <p:sp>
        <p:nvSpPr>
          <p:cNvPr id="32" name="Text 29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9399" y="587959"/>
            <a:ext cx="241402" cy="24140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88720" y="45720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105156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21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Progress by Phase</a:t>
            </a:r>
            <a:endParaRPr lang="en-US" sz="3200" dirty="0"/>
          </a:p>
        </p:txBody>
      </p:sp>
      <p:graphicFrame>
        <p:nvGraphicFramePr>
          <p:cNvPr id="6" name="Chart 0" descr=""/>
          <p:cNvGraphicFramePr/>
          <p:nvPr/>
        </p:nvGraphicFramePr>
        <p:xfrm>
          <a:off x="548640" y="1828800"/>
          <a:ext cx="758952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Shape 3"/>
          <p:cNvSpPr/>
          <p:nvPr/>
        </p:nvSpPr>
        <p:spPr>
          <a:xfrm>
            <a:off x="8412480" y="1828800"/>
            <a:ext cx="3200400" cy="4480560"/>
          </a:xfrm>
          <a:prstGeom prst="roundRect">
            <a:avLst>
              <a:gd name="adj" fmla="val 2286"/>
            </a:avLst>
          </a:prstGeom>
          <a:solidFill>
            <a:srgbClr val="1E2761"/>
          </a:solidFill>
          <a:ln/>
        </p:spPr>
      </p:sp>
      <p:sp>
        <p:nvSpPr>
          <p:cNvPr id="8" name="Text 4"/>
          <p:cNvSpPr/>
          <p:nvPr/>
        </p:nvSpPr>
        <p:spPr>
          <a:xfrm>
            <a:off x="8686800" y="20574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TAKEAWAY</a:t>
            </a:r>
            <a:endParaRPr lang="en-US" sz="1200" dirty="0"/>
          </a:p>
        </p:txBody>
      </p:sp>
      <p:sp>
        <p:nvSpPr>
          <p:cNvPr id="9" name="Text 5"/>
          <p:cNvSpPr/>
          <p:nvPr/>
        </p:nvSpPr>
        <p:spPr>
          <a:xfrm>
            <a:off x="8686800" y="2468880"/>
            <a:ext cx="26974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Phases 1 &amp; 2 are fully closed. Phases 3 &amp; 4 have just opened and will ramp quickly over the coming weeks. Change Management and Governance run continuously in parallel across the whole program.</a:t>
            </a:r>
            <a:endParaRPr lang="en-US" sz="1350" dirty="0"/>
          </a:p>
        </p:txBody>
      </p:sp>
      <p:sp>
        <p:nvSpPr>
          <p:cNvPr id="10" name="Shape 6"/>
          <p:cNvSpPr/>
          <p:nvPr/>
        </p:nvSpPr>
        <p:spPr>
          <a:xfrm>
            <a:off x="8686800" y="4709160"/>
            <a:ext cx="2697480" cy="0"/>
          </a:xfrm>
          <a:prstGeom prst="line">
            <a:avLst/>
          </a:prstGeom>
          <a:noFill/>
          <a:ln w="12700">
            <a:solidFill>
              <a:srgbClr val="3A4A8A"/>
            </a:solidFill>
            <a:prstDash val="solid"/>
          </a:ln>
        </p:spPr>
      </p:sp>
      <p:sp>
        <p:nvSpPr>
          <p:cNvPr id="11" name="Text 7"/>
          <p:cNvSpPr/>
          <p:nvPr/>
        </p:nvSpPr>
        <p:spPr>
          <a:xfrm>
            <a:off x="8686800" y="4892040"/>
            <a:ext cx="2697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37%</a:t>
            </a:r>
            <a:endParaRPr lang="en-US" sz="3400" dirty="0"/>
          </a:p>
        </p:txBody>
      </p:sp>
      <p:sp>
        <p:nvSpPr>
          <p:cNvPr id="12" name="Text 8"/>
          <p:cNvSpPr/>
          <p:nvPr/>
        </p:nvSpPr>
        <p:spPr>
          <a:xfrm>
            <a:off x="8686800" y="5486400"/>
            <a:ext cx="2697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1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OVERALL SCHEDULE COMPLETE</a:t>
            </a:r>
            <a:endParaRPr lang="en-US" sz="1050" dirty="0"/>
          </a:p>
        </p:txBody>
      </p:sp>
      <p:sp>
        <p:nvSpPr>
          <p:cNvPr id="13" name="Text 9"/>
          <p:cNvSpPr/>
          <p:nvPr/>
        </p:nvSpPr>
        <p:spPr>
          <a:xfrm>
            <a:off x="548640" y="6473952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Enrollment &amp; Claims Platform Modernization  ·  ACME Company  ·  Illustrative Portfolio Demonstration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502920" cy="502920"/>
          </a:xfrm>
          <a:prstGeom prst="ellipse">
            <a:avLst/>
          </a:prstGeom>
          <a:solidFill>
            <a:srgbClr val="1E7B4D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9399" y="587959"/>
            <a:ext cx="241402" cy="24140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88720" y="45720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PROGRESS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105156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21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Accomplishments This Period</a:t>
            </a:r>
            <a:endParaRPr lang="en-US" sz="3200" dirty="0"/>
          </a:p>
        </p:txBody>
      </p:sp>
      <p:sp>
        <p:nvSpPr>
          <p:cNvPr id="6" name="Shape 3"/>
          <p:cNvSpPr/>
          <p:nvPr/>
        </p:nvSpPr>
        <p:spPr>
          <a:xfrm>
            <a:off x="548640" y="1965960"/>
            <a:ext cx="10881360" cy="914400"/>
          </a:xfrm>
          <a:prstGeom prst="roundRect">
            <a:avLst>
              <a:gd name="adj" fmla="val 8000"/>
            </a:avLst>
          </a:prstGeom>
          <a:solidFill>
            <a:srgbClr val="E7F4ED"/>
          </a:solidFill>
          <a:ln/>
        </p:spPr>
      </p:sp>
      <p:sp>
        <p:nvSpPr>
          <p:cNvPr id="7" name="Shape 4"/>
          <p:cNvSpPr/>
          <p:nvPr/>
        </p:nvSpPr>
        <p:spPr>
          <a:xfrm>
            <a:off x="777240" y="2167128"/>
            <a:ext cx="502920" cy="502920"/>
          </a:xfrm>
          <a:prstGeom prst="ellipse">
            <a:avLst/>
          </a:prstGeom>
          <a:solidFill>
            <a:srgbClr val="1E7B4D"/>
          </a:solidFill>
          <a:ln/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999" y="2297887"/>
            <a:ext cx="241402" cy="241402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508760" y="205740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Staging security finding remediated</a:t>
            </a:r>
            <a:endParaRPr lang="en-US" sz="1650" dirty="0"/>
          </a:p>
        </p:txBody>
      </p:sp>
      <p:sp>
        <p:nvSpPr>
          <p:cNvPr id="10" name="Text 6"/>
          <p:cNvSpPr/>
          <p:nvPr/>
        </p:nvSpPr>
        <p:spPr>
          <a:xfrm>
            <a:off x="1508760" y="2441448"/>
            <a:ext cx="7589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External penetration test flagged an outdated TLS configuration; patched and re-scanned clean.</a:t>
            </a:r>
            <a:endParaRPr lang="en-US" sz="1250" dirty="0"/>
          </a:p>
        </p:txBody>
      </p:sp>
      <p:sp>
        <p:nvSpPr>
          <p:cNvPr id="11" name="Text 7"/>
          <p:cNvSpPr/>
          <p:nvPr/>
        </p:nvSpPr>
        <p:spPr>
          <a:xfrm>
            <a:off x="9144000" y="1965960"/>
            <a:ext cx="2148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M. Alvarez</a:t>
            </a:r>
            <a:endParaRPr lang="en-US" sz="1200" dirty="0"/>
          </a:p>
        </p:txBody>
      </p:sp>
      <p:sp>
        <p:nvSpPr>
          <p:cNvPr id="12" name="Shape 8"/>
          <p:cNvSpPr/>
          <p:nvPr/>
        </p:nvSpPr>
        <p:spPr>
          <a:xfrm>
            <a:off x="548640" y="3044952"/>
            <a:ext cx="10881360" cy="914400"/>
          </a:xfrm>
          <a:prstGeom prst="roundRect">
            <a:avLst>
              <a:gd name="adj" fmla="val 8000"/>
            </a:avLst>
          </a:prstGeom>
          <a:solidFill>
            <a:srgbClr val="E7F4ED"/>
          </a:solidFill>
          <a:ln/>
        </p:spPr>
      </p:sp>
      <p:sp>
        <p:nvSpPr>
          <p:cNvPr id="13" name="Shape 9"/>
          <p:cNvSpPr/>
          <p:nvPr/>
        </p:nvSpPr>
        <p:spPr>
          <a:xfrm>
            <a:off x="777240" y="3246120"/>
            <a:ext cx="502920" cy="502920"/>
          </a:xfrm>
          <a:prstGeom prst="ellipse">
            <a:avLst/>
          </a:prstGeom>
          <a:solidFill>
            <a:srgbClr val="1E7B4D"/>
          </a:solidFill>
          <a:ln/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7999" y="3376879"/>
            <a:ext cx="241402" cy="241402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508760" y="3136392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 Upgrade Validated milestone achieved</a:t>
            </a:r>
            <a:endParaRPr lang="en-US" sz="1650" dirty="0"/>
          </a:p>
        </p:txBody>
      </p:sp>
      <p:sp>
        <p:nvSpPr>
          <p:cNvPr id="16" name="Text 11"/>
          <p:cNvSpPr/>
          <p:nvPr/>
        </p:nvSpPr>
        <p:spPr>
          <a:xfrm>
            <a:off x="1508760" y="3520440"/>
            <a:ext cx="7589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 formally closed on schedule (05 Jan 2027), clearing the path for Conversion and Build.</a:t>
            </a:r>
            <a:endParaRPr lang="en-US" sz="1250" dirty="0"/>
          </a:p>
        </p:txBody>
      </p:sp>
      <p:sp>
        <p:nvSpPr>
          <p:cNvPr id="17" name="Text 12"/>
          <p:cNvSpPr/>
          <p:nvPr/>
        </p:nvSpPr>
        <p:spPr>
          <a:xfrm>
            <a:off x="9144000" y="3044952"/>
            <a:ext cx="2148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M. Alvarez</a:t>
            </a:r>
            <a:endParaRPr lang="en-US" sz="1200" dirty="0"/>
          </a:p>
        </p:txBody>
      </p:sp>
      <p:sp>
        <p:nvSpPr>
          <p:cNvPr id="18" name="Shape 13"/>
          <p:cNvSpPr/>
          <p:nvPr/>
        </p:nvSpPr>
        <p:spPr>
          <a:xfrm>
            <a:off x="548640" y="4123944"/>
            <a:ext cx="10881360" cy="914400"/>
          </a:xfrm>
          <a:prstGeom prst="roundRect">
            <a:avLst>
              <a:gd name="adj" fmla="val 8000"/>
            </a:avLst>
          </a:prstGeom>
          <a:solidFill>
            <a:srgbClr val="E7F4ED"/>
          </a:solidFill>
          <a:ln/>
        </p:spPr>
      </p:sp>
      <p:sp>
        <p:nvSpPr>
          <p:cNvPr id="19" name="Shape 14"/>
          <p:cNvSpPr/>
          <p:nvPr/>
        </p:nvSpPr>
        <p:spPr>
          <a:xfrm>
            <a:off x="777240" y="4325112"/>
            <a:ext cx="502920" cy="502920"/>
          </a:xfrm>
          <a:prstGeom prst="ellipse">
            <a:avLst/>
          </a:prstGeom>
          <a:solidFill>
            <a:srgbClr val="1E7B4D"/>
          </a:solidFill>
          <a:ln/>
        </p:spPr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7999" y="4455871"/>
            <a:ext cx="241402" cy="241402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1508760" y="4215384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Conversion &amp; Integration Build phases opened</a:t>
            </a:r>
            <a:endParaRPr lang="en-US" sz="1650" dirty="0"/>
          </a:p>
        </p:txBody>
      </p:sp>
      <p:sp>
        <p:nvSpPr>
          <p:cNvPr id="22" name="Text 16"/>
          <p:cNvSpPr/>
          <p:nvPr/>
        </p:nvSpPr>
        <p:spPr>
          <a:xfrm>
            <a:off x="1508760" y="4599432"/>
            <a:ext cx="7589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Both workstreams entered execution in parallel this period.</a:t>
            </a:r>
            <a:endParaRPr lang="en-US" sz="1250" dirty="0"/>
          </a:p>
        </p:txBody>
      </p:sp>
      <p:sp>
        <p:nvSpPr>
          <p:cNvPr id="23" name="Text 17"/>
          <p:cNvSpPr/>
          <p:nvPr/>
        </p:nvSpPr>
        <p:spPr>
          <a:xfrm>
            <a:off x="9144000" y="4123944"/>
            <a:ext cx="2148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T. McCormick / C. Tyrrell</a:t>
            </a:r>
            <a:endParaRPr lang="en-US" sz="1200" dirty="0"/>
          </a:p>
        </p:txBody>
      </p:sp>
      <p:sp>
        <p:nvSpPr>
          <p:cNvPr id="24" name="Shape 18"/>
          <p:cNvSpPr/>
          <p:nvPr/>
        </p:nvSpPr>
        <p:spPr>
          <a:xfrm>
            <a:off x="548640" y="5202936"/>
            <a:ext cx="10881360" cy="914400"/>
          </a:xfrm>
          <a:prstGeom prst="roundRect">
            <a:avLst>
              <a:gd name="adj" fmla="val 8000"/>
            </a:avLst>
          </a:prstGeom>
          <a:solidFill>
            <a:srgbClr val="E7F4ED"/>
          </a:solidFill>
          <a:ln/>
        </p:spPr>
      </p:sp>
      <p:sp>
        <p:nvSpPr>
          <p:cNvPr id="25" name="Shape 19"/>
          <p:cNvSpPr/>
          <p:nvPr/>
        </p:nvSpPr>
        <p:spPr>
          <a:xfrm>
            <a:off x="777240" y="5404104"/>
            <a:ext cx="502920" cy="502920"/>
          </a:xfrm>
          <a:prstGeom prst="ellipse">
            <a:avLst/>
          </a:prstGeom>
          <a:solidFill>
            <a:srgbClr val="1E7B4D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7999" y="5534863"/>
            <a:ext cx="241402" cy="241402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1508760" y="5294376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Architecture continuity established</a:t>
            </a:r>
            <a:endParaRPr lang="en-US" sz="1650" dirty="0"/>
          </a:p>
        </p:txBody>
      </p:sp>
      <p:sp>
        <p:nvSpPr>
          <p:cNvPr id="28" name="Text 21"/>
          <p:cNvSpPr/>
          <p:nvPr/>
        </p:nvSpPr>
        <p:spPr>
          <a:xfrm>
            <a:off x="1508760" y="5678424"/>
            <a:ext cx="7589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log created to cross-train the Business Analyst on architecture rationale.</a:t>
            </a:r>
            <a:endParaRPr lang="en-US" sz="1250" dirty="0"/>
          </a:p>
        </p:txBody>
      </p:sp>
      <p:sp>
        <p:nvSpPr>
          <p:cNvPr id="29" name="Text 22"/>
          <p:cNvSpPr/>
          <p:nvPr/>
        </p:nvSpPr>
        <p:spPr>
          <a:xfrm>
            <a:off x="9144000" y="5202936"/>
            <a:ext cx="2148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J. Albert</a:t>
            </a:r>
            <a:endParaRPr lang="en-US" sz="1200" dirty="0"/>
          </a:p>
        </p:txBody>
      </p:sp>
      <p:sp>
        <p:nvSpPr>
          <p:cNvPr id="30" name="Text 23"/>
          <p:cNvSpPr/>
          <p:nvPr/>
        </p:nvSpPr>
        <p:spPr>
          <a:xfrm>
            <a:off x="548640" y="6473952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Enrollment &amp; Claims Platform Modernization  ·  ACME Company  ·  Illustrative Portfolio Demonstration</a:t>
            </a:r>
            <a:endParaRPr lang="en-US" sz="900" dirty="0"/>
          </a:p>
        </p:txBody>
      </p:sp>
      <p:sp>
        <p:nvSpPr>
          <p:cNvPr id="31" name="Text 24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9399" y="587959"/>
            <a:ext cx="241402" cy="24140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88720" y="45720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LOOK AHEAD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105156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21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Planned for Next Period</a:t>
            </a:r>
            <a:endParaRPr lang="en-US" sz="3200" dirty="0"/>
          </a:p>
        </p:txBody>
      </p:sp>
      <p:sp>
        <p:nvSpPr>
          <p:cNvPr id="6" name="Shape 3"/>
          <p:cNvSpPr/>
          <p:nvPr/>
        </p:nvSpPr>
        <p:spPr>
          <a:xfrm>
            <a:off x="640080" y="2011680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839" y="2142439"/>
            <a:ext cx="241402" cy="241402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371600" y="1965960"/>
            <a:ext cx="5943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Begin Data Conversion mapping</a:t>
            </a:r>
            <a:endParaRPr lang="en-US" sz="1700" dirty="0"/>
          </a:p>
        </p:txBody>
      </p:sp>
      <p:sp>
        <p:nvSpPr>
          <p:cNvPr id="9" name="Text 5"/>
          <p:cNvSpPr/>
          <p:nvPr/>
        </p:nvSpPr>
        <p:spPr>
          <a:xfrm>
            <a:off x="1371600" y="237744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Member/policy data mapping kickoff</a:t>
            </a:r>
            <a:endParaRPr lang="en-US" sz="1300" dirty="0"/>
          </a:p>
        </p:txBody>
      </p:sp>
      <p:sp>
        <p:nvSpPr>
          <p:cNvPr id="10" name="Text 6"/>
          <p:cNvSpPr/>
          <p:nvPr/>
        </p:nvSpPr>
        <p:spPr>
          <a:xfrm>
            <a:off x="7589520" y="20116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T. McCormick</a:t>
            </a:r>
            <a:endParaRPr lang="en-US" sz="1300" dirty="0"/>
          </a:p>
        </p:txBody>
      </p:sp>
      <p:sp>
        <p:nvSpPr>
          <p:cNvPr id="11" name="Shape 7"/>
          <p:cNvSpPr/>
          <p:nvPr/>
        </p:nvSpPr>
        <p:spPr>
          <a:xfrm>
            <a:off x="640080" y="2971800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839" y="3102559"/>
            <a:ext cx="241402" cy="241402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371600" y="2926080"/>
            <a:ext cx="5943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Begin Integration Build Sprint 1</a:t>
            </a:r>
            <a:endParaRPr lang="en-US" sz="1700" dirty="0"/>
          </a:p>
        </p:txBody>
      </p:sp>
      <p:sp>
        <p:nvSpPr>
          <p:cNvPr id="14" name="Text 9"/>
          <p:cNvSpPr/>
          <p:nvPr/>
        </p:nvSpPr>
        <p:spPr>
          <a:xfrm>
            <a:off x="1371600" y="333756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Across all six integration tracks</a:t>
            </a:r>
            <a:endParaRPr lang="en-US" sz="1300" dirty="0"/>
          </a:p>
        </p:txBody>
      </p:sp>
      <p:sp>
        <p:nvSpPr>
          <p:cNvPr id="15" name="Text 10"/>
          <p:cNvSpPr/>
          <p:nvPr/>
        </p:nvSpPr>
        <p:spPr>
          <a:xfrm>
            <a:off x="7589520" y="297180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Track Developers</a:t>
            </a:r>
            <a:endParaRPr lang="en-US" sz="1300" dirty="0"/>
          </a:p>
        </p:txBody>
      </p:sp>
      <p:sp>
        <p:nvSpPr>
          <p:cNvPr id="16" name="Shape 11"/>
          <p:cNvSpPr/>
          <p:nvPr/>
        </p:nvSpPr>
        <p:spPr>
          <a:xfrm>
            <a:off x="640080" y="3931920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0839" y="4062679"/>
            <a:ext cx="241402" cy="241402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371600" y="3886200"/>
            <a:ext cx="5943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Finalize offshore/onshore QA handoff</a:t>
            </a:r>
            <a:endParaRPr lang="en-US" sz="1700" dirty="0"/>
          </a:p>
        </p:txBody>
      </p:sp>
      <p:sp>
        <p:nvSpPr>
          <p:cNvPr id="19" name="Text 13"/>
          <p:cNvSpPr/>
          <p:nvPr/>
        </p:nvSpPr>
        <p:spPr>
          <a:xfrm>
            <a:off x="1371600" y="429768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Awaiting onshore Test Lead sign-off</a:t>
            </a:r>
            <a:endParaRPr lang="en-US" sz="1300" dirty="0"/>
          </a:p>
        </p:txBody>
      </p:sp>
      <p:sp>
        <p:nvSpPr>
          <p:cNvPr id="20" name="Text 14"/>
          <p:cNvSpPr/>
          <p:nvPr/>
        </p:nvSpPr>
        <p:spPr>
          <a:xfrm>
            <a:off x="7589520" y="393192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P. Sundaram / R. Whitfield</a:t>
            </a:r>
            <a:endParaRPr lang="en-US" sz="1300" dirty="0"/>
          </a:p>
        </p:txBody>
      </p:sp>
      <p:sp>
        <p:nvSpPr>
          <p:cNvPr id="21" name="Shape 15"/>
          <p:cNvSpPr/>
          <p:nvPr/>
        </p:nvSpPr>
        <p:spPr>
          <a:xfrm>
            <a:off x="640080" y="4892040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839" y="5022799"/>
            <a:ext cx="241402" cy="241402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1371600" y="4846320"/>
            <a:ext cx="5943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Monitor vendor SOW negotiation</a:t>
            </a:r>
            <a:endParaRPr lang="en-US" sz="1700" dirty="0"/>
          </a:p>
        </p:txBody>
      </p:sp>
      <p:sp>
        <p:nvSpPr>
          <p:cNvPr id="24" name="Text 17"/>
          <p:cNvSpPr/>
          <p:nvPr/>
        </p:nvSpPr>
        <p:spPr>
          <a:xfrm>
            <a:off x="1371600" y="525780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Status: At Risk — contract in progress</a:t>
            </a:r>
            <a:endParaRPr lang="en-US" sz="1300" dirty="0"/>
          </a:p>
        </p:txBody>
      </p:sp>
      <p:sp>
        <p:nvSpPr>
          <p:cNvPr id="25" name="Text 18"/>
          <p:cNvSpPr/>
          <p:nvPr/>
        </p:nvSpPr>
        <p:spPr>
          <a:xfrm>
            <a:off x="7589520" y="489204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W. Donnelly</a:t>
            </a:r>
            <a:endParaRPr lang="en-US" sz="1300" dirty="0"/>
          </a:p>
        </p:txBody>
      </p:sp>
      <p:sp>
        <p:nvSpPr>
          <p:cNvPr id="26" name="Shape 19"/>
          <p:cNvSpPr/>
          <p:nvPr/>
        </p:nvSpPr>
        <p:spPr>
          <a:xfrm>
            <a:off x="548640" y="5806440"/>
            <a:ext cx="10881360" cy="658368"/>
          </a:xfrm>
          <a:prstGeom prst="roundRect">
            <a:avLst>
              <a:gd name="adj" fmla="val 11111"/>
            </a:avLst>
          </a:prstGeom>
          <a:solidFill>
            <a:srgbClr val="FDF3DF"/>
          </a:solidFill>
          <a:ln/>
        </p:spPr>
      </p:sp>
      <p:sp>
        <p:nvSpPr>
          <p:cNvPr id="27" name="Text 20"/>
          <p:cNvSpPr/>
          <p:nvPr/>
        </p:nvSpPr>
        <p:spPr>
          <a:xfrm>
            <a:off x="822960" y="5806440"/>
            <a:ext cx="103327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64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Steering Committee gate: Data Conversion Sign-off review — 16 March 2027</a:t>
            </a:r>
            <a:endParaRPr lang="en-US" sz="1400" dirty="0"/>
          </a:p>
        </p:txBody>
      </p:sp>
      <p:sp>
        <p:nvSpPr>
          <p:cNvPr id="28" name="Text 21"/>
          <p:cNvSpPr/>
          <p:nvPr/>
        </p:nvSpPr>
        <p:spPr>
          <a:xfrm>
            <a:off x="548640" y="6473952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Enrollment &amp; Claims Platform Modernization  ·  ACME Company  ·  Illustrative Portfolio Demonstration</a:t>
            </a:r>
            <a:endParaRPr lang="en-US" sz="900" dirty="0"/>
          </a:p>
        </p:txBody>
      </p:sp>
      <p:sp>
        <p:nvSpPr>
          <p:cNvPr id="29" name="Text 22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502920" cy="502920"/>
          </a:xfrm>
          <a:prstGeom prst="ellipse">
            <a:avLst/>
          </a:prstGeom>
          <a:solidFill>
            <a:srgbClr val="1E7B4D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9399" y="587959"/>
            <a:ext cx="241402" cy="24140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88720" y="45720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105156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21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Budget &amp; Financial Status</a:t>
            </a:r>
            <a:endParaRPr lang="en-US" sz="3200" dirty="0"/>
          </a:p>
        </p:txBody>
      </p:sp>
      <p:graphicFrame>
        <p:nvGraphicFramePr>
          <p:cNvPr id="6" name="Chart 0" descr=""/>
          <p:cNvGraphicFramePr/>
          <p:nvPr/>
        </p:nvGraphicFramePr>
        <p:xfrm>
          <a:off x="457200" y="1783080"/>
          <a:ext cx="512064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Text 3"/>
          <p:cNvSpPr/>
          <p:nvPr/>
        </p:nvSpPr>
        <p:spPr>
          <a:xfrm>
            <a:off x="1463040" y="324612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$7.062M</a:t>
            </a:r>
            <a:endParaRPr lang="en-US" sz="2600" dirty="0"/>
          </a:p>
        </p:txBody>
      </p:sp>
      <p:sp>
        <p:nvSpPr>
          <p:cNvPr id="8" name="Text 4"/>
          <p:cNvSpPr/>
          <p:nvPr/>
        </p:nvSpPr>
        <p:spPr>
          <a:xfrm>
            <a:off x="1463040" y="374904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BUDGET</a:t>
            </a:r>
            <a:endParaRPr lang="en-US" sz="1000" dirty="0"/>
          </a:p>
        </p:txBody>
      </p:sp>
      <p:sp>
        <p:nvSpPr>
          <p:cNvPr id="9" name="Shape 5"/>
          <p:cNvSpPr/>
          <p:nvPr/>
        </p:nvSpPr>
        <p:spPr>
          <a:xfrm>
            <a:off x="5943600" y="1874520"/>
            <a:ext cx="5669280" cy="960120"/>
          </a:xfrm>
          <a:prstGeom prst="roundRect">
            <a:avLst>
              <a:gd name="adj" fmla="val 7619"/>
            </a:avLst>
          </a:prstGeom>
          <a:solidFill>
            <a:srgbClr val="EEF2FC"/>
          </a:solidFill>
          <a:ln/>
        </p:spPr>
      </p:sp>
      <p:sp>
        <p:nvSpPr>
          <p:cNvPr id="10" name="Text 6"/>
          <p:cNvSpPr/>
          <p:nvPr/>
        </p:nvSpPr>
        <p:spPr>
          <a:xfrm>
            <a:off x="6172200" y="1993392"/>
            <a:ext cx="1828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$3.05M</a:t>
            </a:r>
            <a:endParaRPr lang="en-US" sz="2600" dirty="0"/>
          </a:p>
        </p:txBody>
      </p:sp>
      <p:sp>
        <p:nvSpPr>
          <p:cNvPr id="11" name="Text 7"/>
          <p:cNvSpPr/>
          <p:nvPr/>
        </p:nvSpPr>
        <p:spPr>
          <a:xfrm>
            <a:off x="8046720" y="1993392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Spent to Date (43%)</a:t>
            </a:r>
            <a:endParaRPr lang="en-US" sz="1400" dirty="0"/>
          </a:p>
        </p:txBody>
      </p:sp>
      <p:sp>
        <p:nvSpPr>
          <p:cNvPr id="12" name="Shape 8"/>
          <p:cNvSpPr/>
          <p:nvPr/>
        </p:nvSpPr>
        <p:spPr>
          <a:xfrm>
            <a:off x="5943600" y="2990088"/>
            <a:ext cx="5669280" cy="960120"/>
          </a:xfrm>
          <a:prstGeom prst="roundRect">
            <a:avLst>
              <a:gd name="adj" fmla="val 7619"/>
            </a:avLst>
          </a:prstGeom>
          <a:solidFill>
            <a:srgbClr val="EEF2FC"/>
          </a:solidFill>
          <a:ln/>
        </p:spPr>
      </p:sp>
      <p:sp>
        <p:nvSpPr>
          <p:cNvPr id="13" name="Text 9"/>
          <p:cNvSpPr/>
          <p:nvPr/>
        </p:nvSpPr>
        <p:spPr>
          <a:xfrm>
            <a:off x="6172200" y="3108960"/>
            <a:ext cx="1828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9A64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$7.21M</a:t>
            </a:r>
            <a:endParaRPr lang="en-US" sz="2600" dirty="0"/>
          </a:p>
        </p:txBody>
      </p:sp>
      <p:sp>
        <p:nvSpPr>
          <p:cNvPr id="14" name="Text 10"/>
          <p:cNvSpPr/>
          <p:nvPr/>
        </p:nvSpPr>
        <p:spPr>
          <a:xfrm>
            <a:off x="8046720" y="310896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Forecast at Completion</a:t>
            </a:r>
            <a:endParaRPr lang="en-US" sz="1400" dirty="0"/>
          </a:p>
        </p:txBody>
      </p:sp>
      <p:sp>
        <p:nvSpPr>
          <p:cNvPr id="15" name="Shape 11"/>
          <p:cNvSpPr/>
          <p:nvPr/>
        </p:nvSpPr>
        <p:spPr>
          <a:xfrm>
            <a:off x="5943600" y="4105656"/>
            <a:ext cx="5669280" cy="960120"/>
          </a:xfrm>
          <a:prstGeom prst="roundRect">
            <a:avLst>
              <a:gd name="adj" fmla="val 7619"/>
            </a:avLst>
          </a:prstGeom>
          <a:solidFill>
            <a:srgbClr val="EEF2FC"/>
          </a:solidFill>
          <a:ln/>
        </p:spPr>
      </p:sp>
      <p:sp>
        <p:nvSpPr>
          <p:cNvPr id="16" name="Text 12"/>
          <p:cNvSpPr/>
          <p:nvPr/>
        </p:nvSpPr>
        <p:spPr>
          <a:xfrm>
            <a:off x="6172200" y="4224528"/>
            <a:ext cx="1828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9A64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+2.1%</a:t>
            </a:r>
            <a:endParaRPr lang="en-US" sz="2600" dirty="0"/>
          </a:p>
        </p:txBody>
      </p:sp>
      <p:sp>
        <p:nvSpPr>
          <p:cNvPr id="17" name="Text 13"/>
          <p:cNvSpPr/>
          <p:nvPr/>
        </p:nvSpPr>
        <p:spPr>
          <a:xfrm>
            <a:off x="8046720" y="4224528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Variance to Baseline</a:t>
            </a:r>
            <a:endParaRPr lang="en-US" sz="1400" dirty="0"/>
          </a:p>
        </p:txBody>
      </p:sp>
      <p:sp>
        <p:nvSpPr>
          <p:cNvPr id="18" name="Shape 14"/>
          <p:cNvSpPr/>
          <p:nvPr/>
        </p:nvSpPr>
        <p:spPr>
          <a:xfrm>
            <a:off x="5943600" y="5221224"/>
            <a:ext cx="5669280" cy="960120"/>
          </a:xfrm>
          <a:prstGeom prst="roundRect">
            <a:avLst>
              <a:gd name="adj" fmla="val 7619"/>
            </a:avLst>
          </a:prstGeom>
          <a:solidFill>
            <a:srgbClr val="EEF2FC"/>
          </a:solidFill>
          <a:ln/>
        </p:spPr>
      </p:sp>
      <p:sp>
        <p:nvSpPr>
          <p:cNvPr id="19" name="Text 15"/>
          <p:cNvSpPr/>
          <p:nvPr/>
        </p:nvSpPr>
        <p:spPr>
          <a:xfrm>
            <a:off x="6172200" y="5340096"/>
            <a:ext cx="1828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7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$0.58M</a:t>
            </a:r>
            <a:endParaRPr lang="en-US" sz="2600" dirty="0"/>
          </a:p>
        </p:txBody>
      </p:sp>
      <p:sp>
        <p:nvSpPr>
          <p:cNvPr id="20" name="Text 16"/>
          <p:cNvSpPr/>
          <p:nvPr/>
        </p:nvSpPr>
        <p:spPr>
          <a:xfrm>
            <a:off x="8046720" y="5340096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Contingency Remaining</a:t>
            </a:r>
            <a:endParaRPr lang="en-US" sz="1400" dirty="0"/>
          </a:p>
        </p:txBody>
      </p:sp>
      <p:sp>
        <p:nvSpPr>
          <p:cNvPr id="21" name="Text 17"/>
          <p:cNvSpPr/>
          <p:nvPr/>
        </p:nvSpPr>
        <p:spPr>
          <a:xfrm>
            <a:off x="5943600" y="5806440"/>
            <a:ext cx="5669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variance is attributed to Internal Labor, reflecting Data Conversion Lead time held in reserve against R-001.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548640" y="6473952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Enrollment &amp; Claims Platform Modernization  ·  ACME Company  ·  Illustrative Portfolio Demonstration</a:t>
            </a:r>
            <a:endParaRPr lang="en-US" sz="900" dirty="0"/>
          </a:p>
        </p:txBody>
      </p:sp>
      <p:sp>
        <p:nvSpPr>
          <p:cNvPr id="23" name="Text 19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Enrollment &amp; Claims Platform Modernization — Monthly Steering Committee Update</dc:title>
  <dc:subject>PptxGenJS Presentation</dc:subject>
  <dc:creator>C. Tyrrell</dc:creator>
  <cp:lastModifiedBy>C. Tyrrell</cp:lastModifiedBy>
  <cp:revision>1</cp:revision>
  <dcterms:created xsi:type="dcterms:W3CDTF">2026-07-07T11:11:40Z</dcterms:created>
  <dcterms:modified xsi:type="dcterms:W3CDTF">2026-07-07T11:11:40Z</dcterms:modified>
</cp:coreProperties>
</file>